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ink/ink1.xml" ContentType="application/inkml+xml"/>
  <Override PartName="/ppt/ink/ink2.xml" ContentType="application/inkml+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32"/>
  </p:notesMasterIdLst>
  <p:handoutMasterIdLst>
    <p:handoutMasterId r:id="rId33"/>
  </p:handoutMasterIdLst>
  <p:sldIdLst>
    <p:sldId id="1407" r:id="rId2"/>
    <p:sldId id="1402" r:id="rId3"/>
    <p:sldId id="1390" r:id="rId4"/>
    <p:sldId id="1409" r:id="rId5"/>
    <p:sldId id="1395" r:id="rId6"/>
    <p:sldId id="1389" r:id="rId7"/>
    <p:sldId id="1412" r:id="rId8"/>
    <p:sldId id="1396" r:id="rId9"/>
    <p:sldId id="1408" r:id="rId10"/>
    <p:sldId id="1420" r:id="rId11"/>
    <p:sldId id="1381" r:id="rId12"/>
    <p:sldId id="1422" r:id="rId13"/>
    <p:sldId id="1413" r:id="rId14"/>
    <p:sldId id="1414" r:id="rId15"/>
    <p:sldId id="1404" r:id="rId16"/>
    <p:sldId id="1388" r:id="rId17"/>
    <p:sldId id="1397" r:id="rId18"/>
    <p:sldId id="1398" r:id="rId19"/>
    <p:sldId id="1410" r:id="rId20"/>
    <p:sldId id="1415" r:id="rId21"/>
    <p:sldId id="1416" r:id="rId22"/>
    <p:sldId id="1417" r:id="rId23"/>
    <p:sldId id="1418" r:id="rId24"/>
    <p:sldId id="1423" r:id="rId25"/>
    <p:sldId id="1425" r:id="rId26"/>
    <p:sldId id="1426" r:id="rId27"/>
    <p:sldId id="1376" r:id="rId28"/>
    <p:sldId id="1377" r:id="rId29"/>
    <p:sldId id="1379" r:id="rId30"/>
    <p:sldId id="1399" r:id="rId31"/>
  </p:sldIdLst>
  <p:sldSz cx="9144000" cy="6858000" type="letter"/>
  <p:notesSz cx="7315200" cy="9601200"/>
  <p:defaultTextStyle>
    <a:defPPr>
      <a:defRPr lang="en-US"/>
    </a:defPPr>
    <a:lvl1pPr algn="l" rtl="0" fontAlgn="base">
      <a:spcBef>
        <a:spcPct val="0"/>
      </a:spcBef>
      <a:spcAft>
        <a:spcPct val="0"/>
      </a:spcAft>
      <a:defRPr sz="2400" kern="1200">
        <a:solidFill>
          <a:srgbClr val="CC3300"/>
        </a:solidFill>
        <a:latin typeface="Arial" charset="0"/>
        <a:ea typeface="+mn-ea"/>
        <a:cs typeface="+mn-cs"/>
      </a:defRPr>
    </a:lvl1pPr>
    <a:lvl2pPr marL="455613" indent="1588" algn="l" rtl="0" fontAlgn="base">
      <a:spcBef>
        <a:spcPct val="0"/>
      </a:spcBef>
      <a:spcAft>
        <a:spcPct val="0"/>
      </a:spcAft>
      <a:defRPr sz="2400" kern="1200">
        <a:solidFill>
          <a:srgbClr val="CC3300"/>
        </a:solidFill>
        <a:latin typeface="Arial" charset="0"/>
        <a:ea typeface="+mn-ea"/>
        <a:cs typeface="+mn-cs"/>
      </a:defRPr>
    </a:lvl2pPr>
    <a:lvl3pPr marL="912813" indent="1588" algn="l" rtl="0" fontAlgn="base">
      <a:spcBef>
        <a:spcPct val="0"/>
      </a:spcBef>
      <a:spcAft>
        <a:spcPct val="0"/>
      </a:spcAft>
      <a:defRPr sz="2400" kern="1200">
        <a:solidFill>
          <a:srgbClr val="CC3300"/>
        </a:solidFill>
        <a:latin typeface="Arial" charset="0"/>
        <a:ea typeface="+mn-ea"/>
        <a:cs typeface="+mn-cs"/>
      </a:defRPr>
    </a:lvl3pPr>
    <a:lvl4pPr marL="1370013" indent="1588" algn="l" rtl="0" fontAlgn="base">
      <a:spcBef>
        <a:spcPct val="0"/>
      </a:spcBef>
      <a:spcAft>
        <a:spcPct val="0"/>
      </a:spcAft>
      <a:defRPr sz="2400" kern="1200">
        <a:solidFill>
          <a:srgbClr val="CC3300"/>
        </a:solidFill>
        <a:latin typeface="Arial" charset="0"/>
        <a:ea typeface="+mn-ea"/>
        <a:cs typeface="+mn-cs"/>
      </a:defRPr>
    </a:lvl4pPr>
    <a:lvl5pPr marL="1827213" indent="1588" algn="l" rtl="0" fontAlgn="base">
      <a:spcBef>
        <a:spcPct val="0"/>
      </a:spcBef>
      <a:spcAft>
        <a:spcPct val="0"/>
      </a:spcAft>
      <a:defRPr sz="2400" kern="1200">
        <a:solidFill>
          <a:srgbClr val="CC3300"/>
        </a:solidFill>
        <a:latin typeface="Arial" charset="0"/>
        <a:ea typeface="+mn-ea"/>
        <a:cs typeface="+mn-cs"/>
      </a:defRPr>
    </a:lvl5pPr>
    <a:lvl6pPr marL="2286000" algn="l" defTabSz="914400" rtl="0" eaLnBrk="1" latinLnBrk="0" hangingPunct="1">
      <a:defRPr sz="2400" kern="1200">
        <a:solidFill>
          <a:srgbClr val="CC3300"/>
        </a:solidFill>
        <a:latin typeface="Arial" charset="0"/>
        <a:ea typeface="+mn-ea"/>
        <a:cs typeface="+mn-cs"/>
      </a:defRPr>
    </a:lvl6pPr>
    <a:lvl7pPr marL="2743200" algn="l" defTabSz="914400" rtl="0" eaLnBrk="1" latinLnBrk="0" hangingPunct="1">
      <a:defRPr sz="2400" kern="1200">
        <a:solidFill>
          <a:srgbClr val="CC3300"/>
        </a:solidFill>
        <a:latin typeface="Arial" charset="0"/>
        <a:ea typeface="+mn-ea"/>
        <a:cs typeface="+mn-cs"/>
      </a:defRPr>
    </a:lvl7pPr>
    <a:lvl8pPr marL="3200400" algn="l" defTabSz="914400" rtl="0" eaLnBrk="1" latinLnBrk="0" hangingPunct="1">
      <a:defRPr sz="2400" kern="1200">
        <a:solidFill>
          <a:srgbClr val="CC3300"/>
        </a:solidFill>
        <a:latin typeface="Arial" charset="0"/>
        <a:ea typeface="+mn-ea"/>
        <a:cs typeface="+mn-cs"/>
      </a:defRPr>
    </a:lvl8pPr>
    <a:lvl9pPr marL="3657600" algn="l" defTabSz="914400" rtl="0" eaLnBrk="1" latinLnBrk="0" hangingPunct="1">
      <a:defRPr sz="2400" kern="1200">
        <a:solidFill>
          <a:srgbClr val="CC3300"/>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66"/>
    <a:srgbClr val="A50021"/>
    <a:srgbClr val="660033"/>
    <a:srgbClr val="333300"/>
    <a:srgbClr val="663300"/>
    <a:srgbClr val="800000"/>
    <a:srgbClr val="003366"/>
    <a:srgbClr val="FF5050"/>
    <a:srgbClr val="99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64" autoAdjust="0"/>
    <p:restoredTop sz="94537" autoAdjust="0"/>
  </p:normalViewPr>
  <p:slideViewPr>
    <p:cSldViewPr>
      <p:cViewPr varScale="1">
        <p:scale>
          <a:sx n="107" d="100"/>
          <a:sy n="107" d="100"/>
        </p:scale>
        <p:origin x="930"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1" d="100"/>
          <a:sy n="51" d="100"/>
        </p:scale>
        <p:origin x="-1896" y="-108"/>
      </p:cViewPr>
      <p:guideLst>
        <p:guide orient="horz" pos="3024"/>
        <p:guide pos="2304"/>
      </p:guideLst>
    </p:cSldViewPr>
  </p:notesViewPr>
  <p:gridSpacing cx="38405" cy="3840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05" name="Rectangle 5"/>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a:defRPr sz="1300">
                <a:solidFill>
                  <a:schemeClr val="tx1"/>
                </a:solidFill>
                <a:latin typeface="Times New Roman" pitchFamily="18" charset="0"/>
              </a:defRPr>
            </a:lvl1pPr>
          </a:lstStyle>
          <a:p>
            <a:pPr>
              <a:defRPr/>
            </a:pPr>
            <a:fld id="{0A7636FE-100F-43F4-94A5-D47F2E8EC033}" type="slidenum">
              <a:rPr lang="en-US"/>
              <a:pPr>
                <a:defRPr/>
              </a:pPr>
              <a:t>‹#›</a:t>
            </a:fld>
            <a:endParaRPr lang="en-US"/>
          </a:p>
        </p:txBody>
      </p:sp>
    </p:spTree>
    <p:extLst>
      <p:ext uri="{BB962C8B-B14F-4D97-AF65-F5344CB8AC3E}">
        <p14:creationId xmlns:p14="http://schemas.microsoft.com/office/powerpoint/2010/main" val="1467041780"/>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05T20:00:21.305"/>
    </inkml:context>
    <inkml:brush xml:id="br0">
      <inkml:brushProperty name="width" value="0.05" units="cm"/>
      <inkml:brushProperty name="height" value="0.05" units="cm"/>
      <inkml:brushProperty name="color" value="#E71224"/>
    </inkml:brush>
  </inkml:definitions>
  <inkml:trace contextRef="#ctx0" brushRef="#br0">0 1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05T20:00:34.888"/>
    </inkml:context>
    <inkml:brush xml:id="br0">
      <inkml:brushProperty name="width" value="0.05" units="cm"/>
      <inkml:brushProperty name="height" value="0.05" units="cm"/>
      <inkml:brushProperty name="color" value="#E71224"/>
    </inkml:brush>
  </inkml:definitions>
  <inkml:trace contextRef="#ctx0" brushRef="#br0">0 0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0706"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defRPr sz="1300">
                <a:solidFill>
                  <a:schemeClr val="tx1"/>
                </a:solidFill>
                <a:latin typeface="Times New Roman" pitchFamily="18" charset="0"/>
              </a:defRPr>
            </a:lvl1pPr>
          </a:lstStyle>
          <a:p>
            <a:pPr>
              <a:defRPr/>
            </a:pPr>
            <a:endParaRPr lang="en-US"/>
          </a:p>
        </p:txBody>
      </p:sp>
      <p:sp>
        <p:nvSpPr>
          <p:cNvPr id="200707" name="Rectangle 3"/>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a:defRPr sz="1300">
                <a:solidFill>
                  <a:schemeClr val="tx1"/>
                </a:solidFill>
                <a:latin typeface="Times New Roman" pitchFamily="18" charset="0"/>
              </a:defRPr>
            </a:lvl1pPr>
          </a:lstStyle>
          <a:p>
            <a:pPr>
              <a:defRPr/>
            </a:pPr>
            <a:endParaRPr lang="en-US"/>
          </a:p>
        </p:txBody>
      </p:sp>
      <p:sp>
        <p:nvSpPr>
          <p:cNvPr id="47108"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9" name="Rectangle 5"/>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0710" name="Rectangle 6"/>
          <p:cNvSpPr>
            <a:spLocks noGrp="1" noChangeArrowheads="1"/>
          </p:cNvSpPr>
          <p:nvPr>
            <p:ph type="ftr" sz="quarter" idx="4"/>
          </p:nvPr>
        </p:nvSpPr>
        <p:spPr bwMode="auto">
          <a:xfrm>
            <a:off x="0"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defRPr sz="1300">
                <a:solidFill>
                  <a:schemeClr val="tx1"/>
                </a:solidFill>
                <a:latin typeface="Times New Roman" pitchFamily="18" charset="0"/>
              </a:defRPr>
            </a:lvl1pPr>
          </a:lstStyle>
          <a:p>
            <a:pPr>
              <a:defRPr/>
            </a:pPr>
            <a:endParaRPr lang="en-US"/>
          </a:p>
        </p:txBody>
      </p:sp>
      <p:sp>
        <p:nvSpPr>
          <p:cNvPr id="200711" name="Rectangle 7"/>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a:defRPr sz="1300">
                <a:solidFill>
                  <a:schemeClr val="tx1"/>
                </a:solidFill>
                <a:latin typeface="Times New Roman" pitchFamily="18" charset="0"/>
              </a:defRPr>
            </a:lvl1pPr>
          </a:lstStyle>
          <a:p>
            <a:pPr>
              <a:defRPr/>
            </a:pPr>
            <a:fld id="{B09937F2-7A14-44A2-A130-6C1E87C5390B}" type="slidenum">
              <a:rPr lang="en-US"/>
              <a:pPr>
                <a:defRPr/>
              </a:pPr>
              <a:t>‹#›</a:t>
            </a:fld>
            <a:endParaRPr lang="en-US"/>
          </a:p>
        </p:txBody>
      </p:sp>
    </p:spTree>
    <p:extLst>
      <p:ext uri="{BB962C8B-B14F-4D97-AF65-F5344CB8AC3E}">
        <p14:creationId xmlns:p14="http://schemas.microsoft.com/office/powerpoint/2010/main" val="709521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5613"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2813"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0013"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7213"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5797" algn="l" defTabSz="914318" rtl="0" eaLnBrk="1" latinLnBrk="0" hangingPunct="1">
      <a:defRPr sz="1200" kern="1200">
        <a:solidFill>
          <a:schemeClr val="tx1"/>
        </a:solidFill>
        <a:latin typeface="+mn-lt"/>
        <a:ea typeface="+mn-ea"/>
        <a:cs typeface="+mn-cs"/>
      </a:defRPr>
    </a:lvl6pPr>
    <a:lvl7pPr marL="2742956" algn="l" defTabSz="914318" rtl="0" eaLnBrk="1" latinLnBrk="0" hangingPunct="1">
      <a:defRPr sz="1200" kern="1200">
        <a:solidFill>
          <a:schemeClr val="tx1"/>
        </a:solidFill>
        <a:latin typeface="+mn-lt"/>
        <a:ea typeface="+mn-ea"/>
        <a:cs typeface="+mn-cs"/>
      </a:defRPr>
    </a:lvl7pPr>
    <a:lvl8pPr marL="3200115" algn="l" defTabSz="914318" rtl="0" eaLnBrk="1" latinLnBrk="0" hangingPunct="1">
      <a:defRPr sz="1200" kern="1200">
        <a:solidFill>
          <a:schemeClr val="tx1"/>
        </a:solidFill>
        <a:latin typeface="+mn-lt"/>
        <a:ea typeface="+mn-ea"/>
        <a:cs typeface="+mn-cs"/>
      </a:defRPr>
    </a:lvl8pPr>
    <a:lvl9pPr marL="3657274" algn="l" defTabSz="914318"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51A9131-1C08-4066-8543-2FAACA852392}" type="slidenum">
              <a:rPr lang="en-US" smtClean="0"/>
              <a:pPr>
                <a:defRPr/>
              </a:pPr>
              <a:t>1</a:t>
            </a:fld>
            <a:endParaRPr lang="en-US"/>
          </a:p>
        </p:txBody>
      </p:sp>
    </p:spTree>
    <p:extLst>
      <p:ext uri="{BB962C8B-B14F-4D97-AF65-F5344CB8AC3E}">
        <p14:creationId xmlns:p14="http://schemas.microsoft.com/office/powerpoint/2010/main" val="18979051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51A9131-1C08-4066-8543-2FAACA852392}" type="slidenum">
              <a:rPr lang="en-US" smtClean="0"/>
              <a:pPr>
                <a:defRPr/>
              </a:pPr>
              <a:t>2</a:t>
            </a:fld>
            <a:endParaRPr lang="en-US"/>
          </a:p>
        </p:txBody>
      </p:sp>
    </p:spTree>
    <p:extLst>
      <p:ext uri="{BB962C8B-B14F-4D97-AF65-F5344CB8AC3E}">
        <p14:creationId xmlns:p14="http://schemas.microsoft.com/office/powerpoint/2010/main" val="40725422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51A9131-1C08-4066-8543-2FAACA852392}" type="slidenum">
              <a:rPr lang="en-US" smtClean="0"/>
              <a:pPr>
                <a:defRPr/>
              </a:pPr>
              <a:t>3</a:t>
            </a:fld>
            <a:endParaRPr lang="en-US"/>
          </a:p>
        </p:txBody>
      </p:sp>
    </p:spTree>
    <p:extLst>
      <p:ext uri="{BB962C8B-B14F-4D97-AF65-F5344CB8AC3E}">
        <p14:creationId xmlns:p14="http://schemas.microsoft.com/office/powerpoint/2010/main" val="26560262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51A9131-1C08-4066-8543-2FAACA852392}" type="slidenum">
              <a:rPr lang="en-US" smtClean="0"/>
              <a:pPr>
                <a:defRPr/>
              </a:pPr>
              <a:t>4</a:t>
            </a:fld>
            <a:endParaRPr lang="en-US"/>
          </a:p>
        </p:txBody>
      </p:sp>
    </p:spTree>
    <p:extLst>
      <p:ext uri="{BB962C8B-B14F-4D97-AF65-F5344CB8AC3E}">
        <p14:creationId xmlns:p14="http://schemas.microsoft.com/office/powerpoint/2010/main" val="35203450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51A9131-1C08-4066-8543-2FAACA852392}" type="slidenum">
              <a:rPr lang="en-US" smtClean="0"/>
              <a:pPr>
                <a:defRPr/>
              </a:pPr>
              <a:t>5</a:t>
            </a:fld>
            <a:endParaRPr lang="en-US"/>
          </a:p>
        </p:txBody>
      </p:sp>
    </p:spTree>
    <p:extLst>
      <p:ext uri="{BB962C8B-B14F-4D97-AF65-F5344CB8AC3E}">
        <p14:creationId xmlns:p14="http://schemas.microsoft.com/office/powerpoint/2010/main" val="38948542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51A9131-1C08-4066-8543-2FAACA852392}" type="slidenum">
              <a:rPr lang="en-US" smtClean="0"/>
              <a:pPr>
                <a:defRPr/>
              </a:pPr>
              <a:t>6</a:t>
            </a:fld>
            <a:endParaRPr lang="en-US"/>
          </a:p>
        </p:txBody>
      </p:sp>
    </p:spTree>
    <p:extLst>
      <p:ext uri="{BB962C8B-B14F-4D97-AF65-F5344CB8AC3E}">
        <p14:creationId xmlns:p14="http://schemas.microsoft.com/office/powerpoint/2010/main" val="2855497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51A9131-1C08-4066-8543-2FAACA852392}" type="slidenum">
              <a:rPr lang="en-US" smtClean="0"/>
              <a:pPr>
                <a:defRPr/>
              </a:pPr>
              <a:t>7</a:t>
            </a:fld>
            <a:endParaRPr lang="en-US"/>
          </a:p>
        </p:txBody>
      </p:sp>
    </p:spTree>
    <p:extLst>
      <p:ext uri="{BB962C8B-B14F-4D97-AF65-F5344CB8AC3E}">
        <p14:creationId xmlns:p14="http://schemas.microsoft.com/office/powerpoint/2010/main" val="33284622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51A9131-1C08-4066-8543-2FAACA852392}" type="slidenum">
              <a:rPr lang="en-US" smtClean="0"/>
              <a:pPr>
                <a:defRPr/>
              </a:pPr>
              <a:t>8</a:t>
            </a:fld>
            <a:endParaRPr lang="en-US"/>
          </a:p>
        </p:txBody>
      </p:sp>
    </p:spTree>
    <p:extLst>
      <p:ext uri="{BB962C8B-B14F-4D97-AF65-F5344CB8AC3E}">
        <p14:creationId xmlns:p14="http://schemas.microsoft.com/office/powerpoint/2010/main" val="22074512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51A9131-1C08-4066-8543-2FAACA852392}" type="slidenum">
              <a:rPr lang="en-US" smtClean="0"/>
              <a:pPr>
                <a:defRPr/>
              </a:pPr>
              <a:t>9</a:t>
            </a:fld>
            <a:endParaRPr lang="en-US"/>
          </a:p>
        </p:txBody>
      </p:sp>
    </p:spTree>
    <p:extLst>
      <p:ext uri="{BB962C8B-B14F-4D97-AF65-F5344CB8AC3E}">
        <p14:creationId xmlns:p14="http://schemas.microsoft.com/office/powerpoint/2010/main" val="32463493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9CEB69-0CF1-2264-6DAF-950B3D62D1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7CE695-0813-5735-E72A-F81DCF9EAD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5BBDA3-C489-CEBB-FED8-7DCE084FE4A5}"/>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D5985F5B-ADE1-484D-FE3B-DBA2F84F8598}"/>
              </a:ext>
            </a:extLst>
          </p:cNvPr>
          <p:cNvSpPr>
            <a:spLocks noGrp="1"/>
          </p:cNvSpPr>
          <p:nvPr>
            <p:ph type="sldNum" sz="quarter" idx="10"/>
          </p:nvPr>
        </p:nvSpPr>
        <p:spPr/>
        <p:txBody>
          <a:bodyPr/>
          <a:lstStyle/>
          <a:p>
            <a:pPr>
              <a:defRPr/>
            </a:pPr>
            <a:fld id="{A51A9131-1C08-4066-8543-2FAACA852392}" type="slidenum">
              <a:rPr lang="en-US" smtClean="0"/>
              <a:pPr>
                <a:defRPr/>
              </a:pPr>
              <a:t>10</a:t>
            </a:fld>
            <a:endParaRPr lang="en-US"/>
          </a:p>
        </p:txBody>
      </p:sp>
    </p:spTree>
    <p:extLst>
      <p:ext uri="{BB962C8B-B14F-4D97-AF65-F5344CB8AC3E}">
        <p14:creationId xmlns:p14="http://schemas.microsoft.com/office/powerpoint/2010/main" val="17739212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51A9131-1C08-4066-8543-2FAACA852392}" type="slidenum">
              <a:rPr lang="en-US" smtClean="0"/>
              <a:pPr>
                <a:defRPr/>
              </a:pPr>
              <a:t>11</a:t>
            </a:fld>
            <a:endParaRPr lang="en-US"/>
          </a:p>
        </p:txBody>
      </p:sp>
    </p:spTree>
    <p:extLst>
      <p:ext uri="{BB962C8B-B14F-4D97-AF65-F5344CB8AC3E}">
        <p14:creationId xmlns:p14="http://schemas.microsoft.com/office/powerpoint/2010/main" val="15672927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71630-7D39-EA6F-4996-1E21D83829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7AE2AB-FFC1-FA1D-950E-0408E9F344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A5BA26-608A-5FC3-A819-4A06920C0A8F}"/>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EED6A8AA-16C7-5735-6A9C-DC0BBDF128DB}"/>
              </a:ext>
            </a:extLst>
          </p:cNvPr>
          <p:cNvSpPr>
            <a:spLocks noGrp="1"/>
          </p:cNvSpPr>
          <p:nvPr>
            <p:ph type="sldNum" sz="quarter" idx="10"/>
          </p:nvPr>
        </p:nvSpPr>
        <p:spPr/>
        <p:txBody>
          <a:bodyPr/>
          <a:lstStyle/>
          <a:p>
            <a:pPr>
              <a:defRPr/>
            </a:pPr>
            <a:fld id="{A51A9131-1C08-4066-8543-2FAACA852392}" type="slidenum">
              <a:rPr lang="en-US" smtClean="0"/>
              <a:pPr>
                <a:defRPr/>
              </a:pPr>
              <a:t>12</a:t>
            </a:fld>
            <a:endParaRPr lang="en-US"/>
          </a:p>
        </p:txBody>
      </p:sp>
    </p:spTree>
    <p:extLst>
      <p:ext uri="{BB962C8B-B14F-4D97-AF65-F5344CB8AC3E}">
        <p14:creationId xmlns:p14="http://schemas.microsoft.com/office/powerpoint/2010/main" val="34208270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51A9131-1C08-4066-8543-2FAACA852392}" type="slidenum">
              <a:rPr lang="en-US" smtClean="0"/>
              <a:pPr>
                <a:defRPr/>
              </a:pPr>
              <a:t>13</a:t>
            </a:fld>
            <a:endParaRPr lang="en-US"/>
          </a:p>
        </p:txBody>
      </p:sp>
    </p:spTree>
    <p:extLst>
      <p:ext uri="{BB962C8B-B14F-4D97-AF65-F5344CB8AC3E}">
        <p14:creationId xmlns:p14="http://schemas.microsoft.com/office/powerpoint/2010/main" val="32634779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51A9131-1C08-4066-8543-2FAACA852392}" type="slidenum">
              <a:rPr lang="en-US" smtClean="0"/>
              <a:pPr>
                <a:defRPr/>
              </a:pPr>
              <a:t>14</a:t>
            </a:fld>
            <a:endParaRPr lang="en-US"/>
          </a:p>
        </p:txBody>
      </p:sp>
    </p:spTree>
    <p:extLst>
      <p:ext uri="{BB962C8B-B14F-4D97-AF65-F5344CB8AC3E}">
        <p14:creationId xmlns:p14="http://schemas.microsoft.com/office/powerpoint/2010/main" val="10639574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51A9131-1C08-4066-8543-2FAACA852392}" type="slidenum">
              <a:rPr lang="en-US" smtClean="0"/>
              <a:pPr>
                <a:defRPr/>
              </a:pPr>
              <a:t>15</a:t>
            </a:fld>
            <a:endParaRPr lang="en-US"/>
          </a:p>
        </p:txBody>
      </p:sp>
    </p:spTree>
    <p:extLst>
      <p:ext uri="{BB962C8B-B14F-4D97-AF65-F5344CB8AC3E}">
        <p14:creationId xmlns:p14="http://schemas.microsoft.com/office/powerpoint/2010/main" val="1041227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51A9131-1C08-4066-8543-2FAACA852392}" type="slidenum">
              <a:rPr lang="en-US" smtClean="0"/>
              <a:pPr>
                <a:defRPr/>
              </a:pPr>
              <a:t>16</a:t>
            </a:fld>
            <a:endParaRPr lang="en-US"/>
          </a:p>
        </p:txBody>
      </p:sp>
    </p:spTree>
    <p:extLst>
      <p:ext uri="{BB962C8B-B14F-4D97-AF65-F5344CB8AC3E}">
        <p14:creationId xmlns:p14="http://schemas.microsoft.com/office/powerpoint/2010/main" val="9630155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51A9131-1C08-4066-8543-2FAACA852392}" type="slidenum">
              <a:rPr lang="en-US" smtClean="0"/>
              <a:pPr>
                <a:defRPr/>
              </a:pPr>
              <a:t>17</a:t>
            </a:fld>
            <a:endParaRPr lang="en-US"/>
          </a:p>
        </p:txBody>
      </p:sp>
    </p:spTree>
    <p:extLst>
      <p:ext uri="{BB962C8B-B14F-4D97-AF65-F5344CB8AC3E}">
        <p14:creationId xmlns:p14="http://schemas.microsoft.com/office/powerpoint/2010/main" val="34337905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51A9131-1C08-4066-8543-2FAACA852392}" type="slidenum">
              <a:rPr lang="en-US" smtClean="0"/>
              <a:pPr>
                <a:defRPr/>
              </a:pPr>
              <a:t>18</a:t>
            </a:fld>
            <a:endParaRPr lang="en-US"/>
          </a:p>
        </p:txBody>
      </p:sp>
    </p:spTree>
    <p:extLst>
      <p:ext uri="{BB962C8B-B14F-4D97-AF65-F5344CB8AC3E}">
        <p14:creationId xmlns:p14="http://schemas.microsoft.com/office/powerpoint/2010/main" val="28323890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51A9131-1C08-4066-8543-2FAACA852392}" type="slidenum">
              <a:rPr lang="en-US" smtClean="0"/>
              <a:pPr>
                <a:defRPr/>
              </a:pPr>
              <a:t>19</a:t>
            </a:fld>
            <a:endParaRPr lang="en-US"/>
          </a:p>
        </p:txBody>
      </p:sp>
    </p:spTree>
    <p:extLst>
      <p:ext uri="{BB962C8B-B14F-4D97-AF65-F5344CB8AC3E}">
        <p14:creationId xmlns:p14="http://schemas.microsoft.com/office/powerpoint/2010/main" val="24446318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51A9131-1C08-4066-8543-2FAACA852392}" type="slidenum">
              <a:rPr lang="en-US" smtClean="0"/>
              <a:pPr>
                <a:defRPr/>
              </a:pPr>
              <a:t>20</a:t>
            </a:fld>
            <a:endParaRPr lang="en-US"/>
          </a:p>
        </p:txBody>
      </p:sp>
    </p:spTree>
    <p:extLst>
      <p:ext uri="{BB962C8B-B14F-4D97-AF65-F5344CB8AC3E}">
        <p14:creationId xmlns:p14="http://schemas.microsoft.com/office/powerpoint/2010/main" val="23247540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51A9131-1C08-4066-8543-2FAACA852392}" type="slidenum">
              <a:rPr lang="en-US" smtClean="0"/>
              <a:pPr>
                <a:defRPr/>
              </a:pPr>
              <a:t>21</a:t>
            </a:fld>
            <a:endParaRPr lang="en-US"/>
          </a:p>
        </p:txBody>
      </p:sp>
    </p:spTree>
    <p:extLst>
      <p:ext uri="{BB962C8B-B14F-4D97-AF65-F5344CB8AC3E}">
        <p14:creationId xmlns:p14="http://schemas.microsoft.com/office/powerpoint/2010/main" val="38915267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51A9131-1C08-4066-8543-2FAACA852392}" type="slidenum">
              <a:rPr lang="en-US" smtClean="0"/>
              <a:pPr>
                <a:defRPr/>
              </a:pPr>
              <a:t>22</a:t>
            </a:fld>
            <a:endParaRPr lang="en-US"/>
          </a:p>
        </p:txBody>
      </p:sp>
    </p:spTree>
    <p:extLst>
      <p:ext uri="{BB962C8B-B14F-4D97-AF65-F5344CB8AC3E}">
        <p14:creationId xmlns:p14="http://schemas.microsoft.com/office/powerpoint/2010/main" val="1943908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51A9131-1C08-4066-8543-2FAACA852392}" type="slidenum">
              <a:rPr lang="en-US" smtClean="0"/>
              <a:pPr>
                <a:defRPr/>
              </a:pPr>
              <a:t>27</a:t>
            </a:fld>
            <a:endParaRPr lang="en-US"/>
          </a:p>
        </p:txBody>
      </p:sp>
    </p:spTree>
    <p:extLst>
      <p:ext uri="{BB962C8B-B14F-4D97-AF65-F5344CB8AC3E}">
        <p14:creationId xmlns:p14="http://schemas.microsoft.com/office/powerpoint/2010/main" val="29894997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51A9131-1C08-4066-8543-2FAACA852392}" type="slidenum">
              <a:rPr lang="en-US" smtClean="0"/>
              <a:pPr>
                <a:defRPr/>
              </a:pPr>
              <a:t>28</a:t>
            </a:fld>
            <a:endParaRPr lang="en-US"/>
          </a:p>
        </p:txBody>
      </p:sp>
    </p:spTree>
    <p:extLst>
      <p:ext uri="{BB962C8B-B14F-4D97-AF65-F5344CB8AC3E}">
        <p14:creationId xmlns:p14="http://schemas.microsoft.com/office/powerpoint/2010/main" val="10903424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51A9131-1C08-4066-8543-2FAACA852392}" type="slidenum">
              <a:rPr lang="en-US" smtClean="0"/>
              <a:pPr>
                <a:defRPr/>
              </a:pPr>
              <a:t>29</a:t>
            </a:fld>
            <a:endParaRPr lang="en-US"/>
          </a:p>
        </p:txBody>
      </p:sp>
    </p:spTree>
    <p:extLst>
      <p:ext uri="{BB962C8B-B14F-4D97-AF65-F5344CB8AC3E}">
        <p14:creationId xmlns:p14="http://schemas.microsoft.com/office/powerpoint/2010/main" val="5109565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51A9131-1C08-4066-8543-2FAACA852392}" type="slidenum">
              <a:rPr lang="en-US" smtClean="0"/>
              <a:pPr>
                <a:defRPr/>
              </a:pPr>
              <a:t>30</a:t>
            </a:fld>
            <a:endParaRPr lang="en-US"/>
          </a:p>
        </p:txBody>
      </p:sp>
    </p:spTree>
    <p:extLst>
      <p:ext uri="{BB962C8B-B14F-4D97-AF65-F5344CB8AC3E}">
        <p14:creationId xmlns:p14="http://schemas.microsoft.com/office/powerpoint/2010/main" val="27080052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59" indent="0" algn="ctr">
              <a:buNone/>
              <a:defRPr>
                <a:solidFill>
                  <a:schemeClr val="tx1">
                    <a:tint val="75000"/>
                  </a:schemeClr>
                </a:solidFill>
              </a:defRPr>
            </a:lvl2pPr>
            <a:lvl3pPr marL="914318" indent="0" algn="ctr">
              <a:buNone/>
              <a:defRPr>
                <a:solidFill>
                  <a:schemeClr val="tx1">
                    <a:tint val="75000"/>
                  </a:schemeClr>
                </a:solidFill>
              </a:defRPr>
            </a:lvl3pPr>
            <a:lvl4pPr marL="1371477" indent="0" algn="ctr">
              <a:buNone/>
              <a:defRPr>
                <a:solidFill>
                  <a:schemeClr val="tx1">
                    <a:tint val="75000"/>
                  </a:schemeClr>
                </a:solidFill>
              </a:defRPr>
            </a:lvl4pPr>
            <a:lvl5pPr marL="1828637" indent="0" algn="ctr">
              <a:buNone/>
              <a:defRPr>
                <a:solidFill>
                  <a:schemeClr val="tx1">
                    <a:tint val="75000"/>
                  </a:schemeClr>
                </a:solidFill>
              </a:defRPr>
            </a:lvl5pPr>
            <a:lvl6pPr marL="2285797" indent="0" algn="ctr">
              <a:buNone/>
              <a:defRPr>
                <a:solidFill>
                  <a:schemeClr val="tx1">
                    <a:tint val="75000"/>
                  </a:schemeClr>
                </a:solidFill>
              </a:defRPr>
            </a:lvl6pPr>
            <a:lvl7pPr marL="2742956" indent="0" algn="ctr">
              <a:buNone/>
              <a:defRPr>
                <a:solidFill>
                  <a:schemeClr val="tx1">
                    <a:tint val="75000"/>
                  </a:schemeClr>
                </a:solidFill>
              </a:defRPr>
            </a:lvl7pPr>
            <a:lvl8pPr marL="3200115" indent="0" algn="ctr">
              <a:buNone/>
              <a:defRPr>
                <a:solidFill>
                  <a:schemeClr val="tx1">
                    <a:tint val="75000"/>
                  </a:schemeClr>
                </a:solidFill>
              </a:defRPr>
            </a:lvl8pPr>
            <a:lvl9pPr marL="3657274"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64130FA-8A03-4C11-A98B-CA65FEC419D0}" type="slidenum">
              <a:rPr lang="en-US"/>
              <a:pPr>
                <a:defRPr/>
              </a:pPr>
              <a:t>‹#›</a:t>
            </a:fld>
            <a:endParaRPr lang="en-US"/>
          </a:p>
        </p:txBody>
      </p:sp>
    </p:spTree>
    <p:extLst>
      <p:ext uri="{BB962C8B-B14F-4D97-AF65-F5344CB8AC3E}">
        <p14:creationId xmlns:p14="http://schemas.microsoft.com/office/powerpoint/2010/main" val="12539948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21E429F-24C9-4E5B-8CC4-4431F03E5282}" type="slidenum">
              <a:rPr lang="en-US"/>
              <a:pPr>
                <a:defRPr/>
              </a:pPr>
              <a:t>‹#›</a:t>
            </a:fld>
            <a:endParaRPr lang="en-US"/>
          </a:p>
        </p:txBody>
      </p:sp>
    </p:spTree>
    <p:extLst>
      <p:ext uri="{BB962C8B-B14F-4D97-AF65-F5344CB8AC3E}">
        <p14:creationId xmlns:p14="http://schemas.microsoft.com/office/powerpoint/2010/main" val="31814814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159" indent="0">
              <a:buNone/>
              <a:defRPr sz="1800">
                <a:solidFill>
                  <a:schemeClr val="tx1">
                    <a:tint val="75000"/>
                  </a:schemeClr>
                </a:solidFill>
              </a:defRPr>
            </a:lvl2pPr>
            <a:lvl3pPr marL="914318" indent="0">
              <a:buNone/>
              <a:defRPr sz="1600">
                <a:solidFill>
                  <a:schemeClr val="tx1">
                    <a:tint val="75000"/>
                  </a:schemeClr>
                </a:solidFill>
              </a:defRPr>
            </a:lvl3pPr>
            <a:lvl4pPr marL="1371477" indent="0">
              <a:buNone/>
              <a:defRPr sz="1400">
                <a:solidFill>
                  <a:schemeClr val="tx1">
                    <a:tint val="75000"/>
                  </a:schemeClr>
                </a:solidFill>
              </a:defRPr>
            </a:lvl4pPr>
            <a:lvl5pPr marL="1828637" indent="0">
              <a:buNone/>
              <a:defRPr sz="1400">
                <a:solidFill>
                  <a:schemeClr val="tx1">
                    <a:tint val="75000"/>
                  </a:schemeClr>
                </a:solidFill>
              </a:defRPr>
            </a:lvl5pPr>
            <a:lvl6pPr marL="2285797" indent="0">
              <a:buNone/>
              <a:defRPr sz="1400">
                <a:solidFill>
                  <a:schemeClr val="tx1">
                    <a:tint val="75000"/>
                  </a:schemeClr>
                </a:solidFill>
              </a:defRPr>
            </a:lvl6pPr>
            <a:lvl7pPr marL="2742956" indent="0">
              <a:buNone/>
              <a:defRPr sz="1400">
                <a:solidFill>
                  <a:schemeClr val="tx1">
                    <a:tint val="75000"/>
                  </a:schemeClr>
                </a:solidFill>
              </a:defRPr>
            </a:lvl7pPr>
            <a:lvl8pPr marL="3200115" indent="0">
              <a:buNone/>
              <a:defRPr sz="1400">
                <a:solidFill>
                  <a:schemeClr val="tx1">
                    <a:tint val="75000"/>
                  </a:schemeClr>
                </a:solidFill>
              </a:defRPr>
            </a:lvl8pPr>
            <a:lvl9pPr marL="3657274"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481F3A8-50E6-4FA0-BC0F-8B90D4533AA5}" type="slidenum">
              <a:rPr lang="en-US"/>
              <a:pPr>
                <a:defRPr/>
              </a:pPr>
              <a:t>‹#›</a:t>
            </a:fld>
            <a:endParaRPr lang="en-US"/>
          </a:p>
        </p:txBody>
      </p:sp>
    </p:spTree>
    <p:extLst>
      <p:ext uri="{BB962C8B-B14F-4D97-AF65-F5344CB8AC3E}">
        <p14:creationId xmlns:p14="http://schemas.microsoft.com/office/powerpoint/2010/main" val="42169290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1604A53-3496-4BEE-9581-309D736DD256}" type="slidenum">
              <a:rPr lang="en-US"/>
              <a:pPr>
                <a:defRPr/>
              </a:pPr>
              <a:t>‹#›</a:t>
            </a:fld>
            <a:endParaRPr lang="en-US"/>
          </a:p>
        </p:txBody>
      </p:sp>
    </p:spTree>
    <p:extLst>
      <p:ext uri="{BB962C8B-B14F-4D97-AF65-F5344CB8AC3E}">
        <p14:creationId xmlns:p14="http://schemas.microsoft.com/office/powerpoint/2010/main" val="7270335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7159" indent="0">
              <a:buNone/>
              <a:defRPr sz="2000" b="1"/>
            </a:lvl2pPr>
            <a:lvl3pPr marL="914318" indent="0">
              <a:buNone/>
              <a:defRPr sz="1800" b="1"/>
            </a:lvl3pPr>
            <a:lvl4pPr marL="1371477" indent="0">
              <a:buNone/>
              <a:defRPr sz="1600" b="1"/>
            </a:lvl4pPr>
            <a:lvl5pPr marL="1828637" indent="0">
              <a:buNone/>
              <a:defRPr sz="1600" b="1"/>
            </a:lvl5pPr>
            <a:lvl6pPr marL="2285797" indent="0">
              <a:buNone/>
              <a:defRPr sz="1600" b="1"/>
            </a:lvl6pPr>
            <a:lvl7pPr marL="2742956" indent="0">
              <a:buNone/>
              <a:defRPr sz="1600" b="1"/>
            </a:lvl7pPr>
            <a:lvl8pPr marL="3200115" indent="0">
              <a:buNone/>
              <a:defRPr sz="1600" b="1"/>
            </a:lvl8pPr>
            <a:lvl9pPr marL="365727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6"/>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4"/>
            <a:ext cx="4041775" cy="639762"/>
          </a:xfrm>
        </p:spPr>
        <p:txBody>
          <a:bodyPr anchor="b"/>
          <a:lstStyle>
            <a:lvl1pPr marL="0" indent="0">
              <a:buNone/>
              <a:defRPr sz="2400" b="1"/>
            </a:lvl1pPr>
            <a:lvl2pPr marL="457159" indent="0">
              <a:buNone/>
              <a:defRPr sz="2000" b="1"/>
            </a:lvl2pPr>
            <a:lvl3pPr marL="914318" indent="0">
              <a:buNone/>
              <a:defRPr sz="1800" b="1"/>
            </a:lvl3pPr>
            <a:lvl4pPr marL="1371477" indent="0">
              <a:buNone/>
              <a:defRPr sz="1600" b="1"/>
            </a:lvl4pPr>
            <a:lvl5pPr marL="1828637" indent="0">
              <a:buNone/>
              <a:defRPr sz="1600" b="1"/>
            </a:lvl5pPr>
            <a:lvl6pPr marL="2285797" indent="0">
              <a:buNone/>
              <a:defRPr sz="1600" b="1"/>
            </a:lvl6pPr>
            <a:lvl7pPr marL="2742956" indent="0">
              <a:buNone/>
              <a:defRPr sz="1600" b="1"/>
            </a:lvl7pPr>
            <a:lvl8pPr marL="3200115" indent="0">
              <a:buNone/>
              <a:defRPr sz="1600" b="1"/>
            </a:lvl8pPr>
            <a:lvl9pPr marL="365727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6"/>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092C6DDB-8AAD-4CDA-A229-A9C93E220FD3}" type="slidenum">
              <a:rPr lang="en-US"/>
              <a:pPr>
                <a:defRPr/>
              </a:pPr>
              <a:t>‹#›</a:t>
            </a:fld>
            <a:endParaRPr lang="en-US"/>
          </a:p>
        </p:txBody>
      </p:sp>
    </p:spTree>
    <p:extLst>
      <p:ext uri="{BB962C8B-B14F-4D97-AF65-F5344CB8AC3E}">
        <p14:creationId xmlns:p14="http://schemas.microsoft.com/office/powerpoint/2010/main" val="26850538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96A572CB-BBED-41DF-A7DE-B4DE0BEB5235}" type="slidenum">
              <a:rPr lang="en-US"/>
              <a:pPr>
                <a:defRPr/>
              </a:pPr>
              <a:t>‹#›</a:t>
            </a:fld>
            <a:endParaRPr lang="en-US"/>
          </a:p>
        </p:txBody>
      </p:sp>
    </p:spTree>
    <p:extLst>
      <p:ext uri="{BB962C8B-B14F-4D97-AF65-F5344CB8AC3E}">
        <p14:creationId xmlns:p14="http://schemas.microsoft.com/office/powerpoint/2010/main" val="322858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a:xfrm>
            <a:off x="6607465" y="5995413"/>
            <a:ext cx="2133600" cy="365125"/>
          </a:xfrm>
        </p:spPr>
        <p:txBody>
          <a:bodyPr/>
          <a:lstStyle>
            <a:lvl1pPr>
              <a:defRPr sz="2000"/>
            </a:lvl1pPr>
          </a:lstStyle>
          <a:p>
            <a:pPr>
              <a:defRPr/>
            </a:pPr>
            <a:fld id="{81F86543-96CD-44A8-822E-33658BF70639}" type="slidenum">
              <a:rPr lang="en-US" smtClean="0"/>
              <a:pPr>
                <a:defRPr/>
              </a:pPr>
              <a:t>‹#›</a:t>
            </a:fld>
            <a:endParaRPr lang="en-US" dirty="0"/>
          </a:p>
        </p:txBody>
      </p:sp>
    </p:spTree>
    <p:extLst>
      <p:ext uri="{BB962C8B-B14F-4D97-AF65-F5344CB8AC3E}">
        <p14:creationId xmlns:p14="http://schemas.microsoft.com/office/powerpoint/2010/main" val="4121662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159" indent="0">
              <a:buNone/>
              <a:defRPr sz="1200"/>
            </a:lvl2pPr>
            <a:lvl3pPr marL="914318" indent="0">
              <a:buNone/>
              <a:defRPr sz="1000"/>
            </a:lvl3pPr>
            <a:lvl4pPr marL="1371477" indent="0">
              <a:buNone/>
              <a:defRPr sz="900"/>
            </a:lvl4pPr>
            <a:lvl5pPr marL="1828637" indent="0">
              <a:buNone/>
              <a:defRPr sz="900"/>
            </a:lvl5pPr>
            <a:lvl6pPr marL="2285797" indent="0">
              <a:buNone/>
              <a:defRPr sz="900"/>
            </a:lvl6pPr>
            <a:lvl7pPr marL="2742956" indent="0">
              <a:buNone/>
              <a:defRPr sz="900"/>
            </a:lvl7pPr>
            <a:lvl8pPr marL="3200115" indent="0">
              <a:buNone/>
              <a:defRPr sz="900"/>
            </a:lvl8pPr>
            <a:lvl9pPr marL="3657274"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BABEBA2-BFBA-4134-A3F8-971CC60543C3}" type="slidenum">
              <a:rPr lang="en-US"/>
              <a:pPr>
                <a:defRPr/>
              </a:pPr>
              <a:t>‹#›</a:t>
            </a:fld>
            <a:endParaRPr lang="en-US"/>
          </a:p>
        </p:txBody>
      </p:sp>
    </p:spTree>
    <p:extLst>
      <p:ext uri="{BB962C8B-B14F-4D97-AF65-F5344CB8AC3E}">
        <p14:creationId xmlns:p14="http://schemas.microsoft.com/office/powerpoint/2010/main" val="27386074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159" indent="0">
              <a:buNone/>
              <a:defRPr sz="2800"/>
            </a:lvl2pPr>
            <a:lvl3pPr marL="914318" indent="0">
              <a:buNone/>
              <a:defRPr sz="2400"/>
            </a:lvl3pPr>
            <a:lvl4pPr marL="1371477" indent="0">
              <a:buNone/>
              <a:defRPr sz="2000"/>
            </a:lvl4pPr>
            <a:lvl5pPr marL="1828637" indent="0">
              <a:buNone/>
              <a:defRPr sz="2000"/>
            </a:lvl5pPr>
            <a:lvl6pPr marL="2285797" indent="0">
              <a:buNone/>
              <a:defRPr sz="2000"/>
            </a:lvl6pPr>
            <a:lvl7pPr marL="2742956" indent="0">
              <a:buNone/>
              <a:defRPr sz="2000"/>
            </a:lvl7pPr>
            <a:lvl8pPr marL="3200115" indent="0">
              <a:buNone/>
              <a:defRPr sz="2000"/>
            </a:lvl8pPr>
            <a:lvl9pPr marL="3657274"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159" indent="0">
              <a:buNone/>
              <a:defRPr sz="1200"/>
            </a:lvl2pPr>
            <a:lvl3pPr marL="914318" indent="0">
              <a:buNone/>
              <a:defRPr sz="1000"/>
            </a:lvl3pPr>
            <a:lvl4pPr marL="1371477" indent="0">
              <a:buNone/>
              <a:defRPr sz="900"/>
            </a:lvl4pPr>
            <a:lvl5pPr marL="1828637" indent="0">
              <a:buNone/>
              <a:defRPr sz="900"/>
            </a:lvl5pPr>
            <a:lvl6pPr marL="2285797" indent="0">
              <a:buNone/>
              <a:defRPr sz="900"/>
            </a:lvl6pPr>
            <a:lvl7pPr marL="2742956" indent="0">
              <a:buNone/>
              <a:defRPr sz="900"/>
            </a:lvl7pPr>
            <a:lvl8pPr marL="3200115" indent="0">
              <a:buNone/>
              <a:defRPr sz="900"/>
            </a:lvl8pPr>
            <a:lvl9pPr marL="3657274"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15A72FC-EE13-4EC1-9CF4-E4DB2CD4FA9E}" type="slidenum">
              <a:rPr lang="en-US"/>
              <a:pPr>
                <a:defRPr/>
              </a:pPr>
              <a:t>‹#›</a:t>
            </a:fld>
            <a:endParaRPr lang="en-US"/>
          </a:p>
        </p:txBody>
      </p:sp>
    </p:spTree>
    <p:extLst>
      <p:ext uri="{BB962C8B-B14F-4D97-AF65-F5344CB8AC3E}">
        <p14:creationId xmlns:p14="http://schemas.microsoft.com/office/powerpoint/2010/main" val="29200086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CF1D53F-9733-47EA-B717-AE236189D89C}" type="slidenum">
              <a:rPr lang="en-US"/>
              <a:pPr>
                <a:defRPr/>
              </a:pPr>
              <a:t>‹#›</a:t>
            </a:fld>
            <a:endParaRPr lang="en-US"/>
          </a:p>
        </p:txBody>
      </p:sp>
    </p:spTree>
    <p:extLst>
      <p:ext uri="{BB962C8B-B14F-4D97-AF65-F5344CB8AC3E}">
        <p14:creationId xmlns:p14="http://schemas.microsoft.com/office/powerpoint/2010/main" val="42923160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8C718BE-438A-485A-B623-D8C571117DC1}" type="slidenum">
              <a:rPr lang="en-US"/>
              <a:pPr>
                <a:defRPr/>
              </a:pPr>
              <a:t>‹#›</a:t>
            </a:fld>
            <a:endParaRPr lang="en-US"/>
          </a:p>
        </p:txBody>
      </p:sp>
    </p:spTree>
    <p:extLst>
      <p:ext uri="{BB962C8B-B14F-4D97-AF65-F5344CB8AC3E}">
        <p14:creationId xmlns:p14="http://schemas.microsoft.com/office/powerpoint/2010/main" val="3827394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6" rIns="91432" bIns="45716"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6" rIns="91432" bIns="45716"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32" tIns="45716" rIns="91432" bIns="45716" rtlCol="0" anchor="ctr"/>
          <a:lstStyle>
            <a:lvl1pPr algn="l">
              <a:defRPr sz="12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32" tIns="45716" rIns="91432" bIns="45716"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32" tIns="45716" rIns="91432" bIns="45716" rtlCol="0" anchor="ctr"/>
          <a:lstStyle>
            <a:lvl1pPr algn="r">
              <a:defRPr sz="1200">
                <a:solidFill>
                  <a:schemeClr val="tx1">
                    <a:tint val="75000"/>
                  </a:schemeClr>
                </a:solidFill>
              </a:defRPr>
            </a:lvl1pPr>
          </a:lstStyle>
          <a:p>
            <a:pPr>
              <a:defRPr/>
            </a:pPr>
            <a:fld id="{C56BBF00-2618-4021-9946-91E6065A29F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59" algn="ctr" rtl="0" fontAlgn="base">
        <a:spcBef>
          <a:spcPct val="0"/>
        </a:spcBef>
        <a:spcAft>
          <a:spcPct val="0"/>
        </a:spcAft>
        <a:defRPr sz="4400">
          <a:solidFill>
            <a:schemeClr val="tx1"/>
          </a:solidFill>
          <a:latin typeface="Calibri" pitchFamily="34" charset="0"/>
        </a:defRPr>
      </a:lvl6pPr>
      <a:lvl7pPr marL="914318" algn="ctr" rtl="0" fontAlgn="base">
        <a:spcBef>
          <a:spcPct val="0"/>
        </a:spcBef>
        <a:spcAft>
          <a:spcPct val="0"/>
        </a:spcAft>
        <a:defRPr sz="4400">
          <a:solidFill>
            <a:schemeClr val="tx1"/>
          </a:solidFill>
          <a:latin typeface="Calibri" pitchFamily="34" charset="0"/>
        </a:defRPr>
      </a:lvl7pPr>
      <a:lvl8pPr marL="1371477" algn="ctr" rtl="0" fontAlgn="base">
        <a:spcBef>
          <a:spcPct val="0"/>
        </a:spcBef>
        <a:spcAft>
          <a:spcPct val="0"/>
        </a:spcAft>
        <a:defRPr sz="4400">
          <a:solidFill>
            <a:schemeClr val="tx1"/>
          </a:solidFill>
          <a:latin typeface="Calibri" pitchFamily="34" charset="0"/>
        </a:defRPr>
      </a:lvl8pPr>
      <a:lvl9pPr marL="1828637" algn="ctr" rtl="0" fontAlgn="base">
        <a:spcBef>
          <a:spcPct val="0"/>
        </a:spcBef>
        <a:spcAft>
          <a:spcPct val="0"/>
        </a:spcAft>
        <a:defRPr sz="4400">
          <a:solidFill>
            <a:schemeClr val="tx1"/>
          </a:solidFill>
          <a:latin typeface="Calibri" pitchFamily="34" charset="0"/>
        </a:defRPr>
      </a:lvl9pPr>
    </p:titleStyle>
    <p:bodyStyle>
      <a:lvl1pPr marL="341313" indent="-341313"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1363" indent="-284163"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1413" indent="-227013"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8613" indent="-22701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5813" indent="-22701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376" indent="-228580" algn="l" defTabSz="91431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535" indent="-228580" algn="l" defTabSz="91431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695" indent="-228580" algn="l" defTabSz="91431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854" indent="-228580" algn="l" defTabSz="91431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18" rtl="0" eaLnBrk="1" latinLnBrk="0" hangingPunct="1">
        <a:defRPr sz="1800" kern="1200">
          <a:solidFill>
            <a:schemeClr val="tx1"/>
          </a:solidFill>
          <a:latin typeface="+mn-lt"/>
          <a:ea typeface="+mn-ea"/>
          <a:cs typeface="+mn-cs"/>
        </a:defRPr>
      </a:lvl1pPr>
      <a:lvl2pPr marL="457159" algn="l" defTabSz="914318" rtl="0" eaLnBrk="1" latinLnBrk="0" hangingPunct="1">
        <a:defRPr sz="1800" kern="1200">
          <a:solidFill>
            <a:schemeClr val="tx1"/>
          </a:solidFill>
          <a:latin typeface="+mn-lt"/>
          <a:ea typeface="+mn-ea"/>
          <a:cs typeface="+mn-cs"/>
        </a:defRPr>
      </a:lvl2pPr>
      <a:lvl3pPr marL="914318" algn="l" defTabSz="914318" rtl="0" eaLnBrk="1" latinLnBrk="0" hangingPunct="1">
        <a:defRPr sz="1800" kern="1200">
          <a:solidFill>
            <a:schemeClr val="tx1"/>
          </a:solidFill>
          <a:latin typeface="+mn-lt"/>
          <a:ea typeface="+mn-ea"/>
          <a:cs typeface="+mn-cs"/>
        </a:defRPr>
      </a:lvl3pPr>
      <a:lvl4pPr marL="1371477" algn="l" defTabSz="914318" rtl="0" eaLnBrk="1" latinLnBrk="0" hangingPunct="1">
        <a:defRPr sz="1800" kern="1200">
          <a:solidFill>
            <a:schemeClr val="tx1"/>
          </a:solidFill>
          <a:latin typeface="+mn-lt"/>
          <a:ea typeface="+mn-ea"/>
          <a:cs typeface="+mn-cs"/>
        </a:defRPr>
      </a:lvl4pPr>
      <a:lvl5pPr marL="1828637" algn="l" defTabSz="914318" rtl="0" eaLnBrk="1" latinLnBrk="0" hangingPunct="1">
        <a:defRPr sz="1800" kern="1200">
          <a:solidFill>
            <a:schemeClr val="tx1"/>
          </a:solidFill>
          <a:latin typeface="+mn-lt"/>
          <a:ea typeface="+mn-ea"/>
          <a:cs typeface="+mn-cs"/>
        </a:defRPr>
      </a:lvl5pPr>
      <a:lvl6pPr marL="2285797" algn="l" defTabSz="914318" rtl="0" eaLnBrk="1" latinLnBrk="0" hangingPunct="1">
        <a:defRPr sz="1800" kern="1200">
          <a:solidFill>
            <a:schemeClr val="tx1"/>
          </a:solidFill>
          <a:latin typeface="+mn-lt"/>
          <a:ea typeface="+mn-ea"/>
          <a:cs typeface="+mn-cs"/>
        </a:defRPr>
      </a:lvl6pPr>
      <a:lvl7pPr marL="2742956" algn="l" defTabSz="914318" rtl="0" eaLnBrk="1" latinLnBrk="0" hangingPunct="1">
        <a:defRPr sz="1800" kern="1200">
          <a:solidFill>
            <a:schemeClr val="tx1"/>
          </a:solidFill>
          <a:latin typeface="+mn-lt"/>
          <a:ea typeface="+mn-ea"/>
          <a:cs typeface="+mn-cs"/>
        </a:defRPr>
      </a:lvl7pPr>
      <a:lvl8pPr marL="3200115" algn="l" defTabSz="914318" rtl="0" eaLnBrk="1" latinLnBrk="0" hangingPunct="1">
        <a:defRPr sz="1800" kern="1200">
          <a:solidFill>
            <a:schemeClr val="tx1"/>
          </a:solidFill>
          <a:latin typeface="+mn-lt"/>
          <a:ea typeface="+mn-ea"/>
          <a:cs typeface="+mn-cs"/>
        </a:defRPr>
      </a:lvl8pPr>
      <a:lvl9pPr marL="3657274" algn="l" defTabSz="91431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customXml" Target="../ink/ink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www.nature.com/articles/485298a"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hyperlink" Target="https://nam04.safelinks.protection.outlook.com/?url=https%3A%2F%2Fwww.nature.com%2Farticles%2Fd41586-019-03755-2%3Futm_source%3Dfeedburner%26utm_medium%3Dfeed%26utm_campaign%3DFeed%253A%2Bnature%252Frss%252Fcurrent%2B%2528Nature%2B-%2BIssue%2529&amp;data=02%7C01%7Cdrohrer%40usf.edu%7C1b32dd88d1ff49d669e008d77f38b6bc%7C741bf7dee2e546df8d6782607df9deaa%7C0%7C0%7C637117754043312740&amp;sdata=1wzmyjFlQjfeA%2BcIbxK6f67yWM6uNJebcuH8xEDdVSg%3D&amp;reserved=0"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www.nature.com/articles/nature.2012.10968"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en.wikipedia.org/wiki/Power_posing"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hyperlink" Target="http://faculty.haas.berkeley.edu/dana_carney/pdf_my%20position%20on%20power%20poses.pdf"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retractionwatch.com/"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17.xml.rels><?xml version="1.0" encoding="UTF-8" standalone="yes"?>
<Relationships xmlns="http://schemas.openxmlformats.org/package/2006/relationships"><Relationship Id="rId3" Type="http://schemas.openxmlformats.org/officeDocument/2006/relationships/hyperlink" Target="https://www.nature.com/news/polopoly_fs/7.6716.1349271308!/suppinfoFile/Kahneman%20Letter.pdf"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hyperlink" Target="http://www.nature.com/news/nobel-laureate-challenges-psychologists-to-clean-up-their-act-1.11535"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edge.org/adversarial-collaboration-daniel-kahneman"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hyperlink" Target="https://www.nytimes.com/2023/09/30/business/the-harvard-professor-and-the-bloggers.html" TargetMode="External"/><Relationship Id="rId13" Type="http://schemas.openxmlformats.org/officeDocument/2006/relationships/image" Target="../media/image12.png"/><Relationship Id="rId3" Type="http://schemas.openxmlformats.org/officeDocument/2006/relationships/hyperlink" Target="https://www.sciencemag.org/news/2016/07/no-tenure-german-social-psychologist-accused-data-manipulation" TargetMode="External"/><Relationship Id="rId7" Type="http://schemas.openxmlformats.org/officeDocument/2006/relationships/hyperlink" Target="https://www.nytimes.com/2015/05/26/science/maligned-study-on-gay-marriage-is-shaking-trust.html" TargetMode="External"/><Relationship Id="rId12" Type="http://schemas.openxmlformats.org/officeDocument/2006/relationships/image" Target="../media/image11.jpeg"/><Relationship Id="rId2" Type="http://schemas.openxmlformats.org/officeDocument/2006/relationships/hyperlink" Target="https://www.apa.org/monitor/2010/07-08/misconduct" TargetMode="External"/><Relationship Id="rId16" Type="http://schemas.openxmlformats.org/officeDocument/2006/relationships/image" Target="../media/image15.jpeg"/><Relationship Id="rId1" Type="http://schemas.openxmlformats.org/officeDocument/2006/relationships/slideLayout" Target="../slideLayouts/slideLayout7.xml"/><Relationship Id="rId6" Type="http://schemas.openxmlformats.org/officeDocument/2006/relationships/hyperlink" Target="http://www.nytimes.com/2013/04/28/magazine/diederik-stapels-audacious-academic-fraud.html?pagewanted=all&amp;_r=0" TargetMode="External"/><Relationship Id="rId11" Type="http://schemas.openxmlformats.org/officeDocument/2006/relationships/image" Target="../media/image10.jpeg"/><Relationship Id="rId5" Type="http://schemas.openxmlformats.org/officeDocument/2006/relationships/hyperlink" Target="https://www.sciencemag.org/news/2012/06/rotterdam-marketing-psychologist-resigns-after-university-investigates-his-data" TargetMode="External"/><Relationship Id="rId15" Type="http://schemas.openxmlformats.org/officeDocument/2006/relationships/image" Target="../media/image14.jpeg"/><Relationship Id="rId10" Type="http://schemas.openxmlformats.org/officeDocument/2006/relationships/image" Target="../media/image9.jpeg"/><Relationship Id="rId4" Type="http://schemas.openxmlformats.org/officeDocument/2006/relationships/hyperlink" Target="https://www.nature.com/news/uncertainty-shrouds-psychologist-s-resignation" TargetMode="External"/><Relationship Id="rId9" Type="http://schemas.openxmlformats.org/officeDocument/2006/relationships/hyperlink" Target="https://www.nytimes.com/2025/05/27/education/harvard-business-professor-tenure-revoked.html" TargetMode="External"/><Relationship Id="rId14" Type="http://schemas.openxmlformats.org/officeDocument/2006/relationships/image" Target="../media/image13.jpeg"/></Relationships>
</file>

<file path=ppt/slides/_rels/slide24.xml.rels><?xml version="1.0" encoding="UTF-8" standalone="yes"?>
<Relationships xmlns="http://schemas.openxmlformats.org/package/2006/relationships"><Relationship Id="rId3" Type="http://schemas.openxmlformats.org/officeDocument/2006/relationships/hyperlink" Target="http://www.nytimes.com/2013/04/28/magazine/diederik-stapels-audacious-academic-fraud.html?pagewanted=all&amp;_r=0" TargetMode="External"/><Relationship Id="rId2" Type="http://schemas.openxmlformats.org/officeDocument/2006/relationships/hyperlink" Target="https://en.wikipedia.org/wiki/Diederik_Stapel" TargetMode="External"/><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3.jpeg"/></Relationships>
</file>

<file path=ppt/slides/_rels/slide25.xml.rels><?xml version="1.0" encoding="UTF-8" standalone="yes"?>
<Relationships xmlns="http://schemas.openxmlformats.org/package/2006/relationships"><Relationship Id="rId3" Type="http://schemas.openxmlformats.org/officeDocument/2006/relationships/hyperlink" Target="https://www.nytimes.com/2023/09/30/business/the-harvard-professor-and-the-bloggers.html" TargetMode="External"/><Relationship Id="rId2" Type="http://schemas.openxmlformats.org/officeDocument/2006/relationships/hyperlink" Target="https://en.wikipedia.org/wiki/Francesca_Gino" TargetMode="External"/><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5.jpeg"/><Relationship Id="rId4" Type="http://schemas.openxmlformats.org/officeDocument/2006/relationships/hyperlink" Target="https://www.nytimes.com/2025/05/27/education/harvard-business-professor-tenure-revoked.html"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hyperlink" Target="https://retractionwatch.com/category/psychology/" TargetMode="External"/><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https://osf.io/7vgt4" TargetMode="External"/><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hyperlink" Target="https://osf.io/qr6te/" TargetMode="Externa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ChangeArrowheads="1"/>
          </p:cNvSpPr>
          <p:nvPr/>
        </p:nvSpPr>
        <p:spPr bwMode="auto">
          <a:xfrm>
            <a:off x="0" y="0"/>
            <a:ext cx="9144000" cy="2622495"/>
          </a:xfrm>
          <a:prstGeom prst="rect">
            <a:avLst/>
          </a:prstGeom>
          <a:noFill/>
          <a:ln w="9525">
            <a:noFill/>
            <a:miter lim="800000"/>
            <a:headEnd/>
            <a:tailEnd/>
          </a:ln>
        </p:spPr>
        <p:txBody>
          <a:bodyPr lIns="91432" tIns="45716" rIns="91432" bIns="45716"/>
          <a:lstStyle/>
          <a:p>
            <a:r>
              <a:rPr lang="en-US" dirty="0">
                <a:solidFill>
                  <a:schemeClr val="accent6">
                    <a:lumMod val="50000"/>
                  </a:schemeClr>
                </a:solidFill>
                <a:latin typeface="Arial" panose="020B0604020202020204" pitchFamily="34" charset="0"/>
                <a:cs typeface="Arial" panose="020B0604020202020204" pitchFamily="34" charset="0"/>
              </a:rPr>
              <a:t>		12 - Priming</a:t>
            </a:r>
          </a:p>
          <a:p>
            <a:pPr algn="ctr"/>
            <a:endParaRPr lang="en-US" dirty="0">
              <a:solidFill>
                <a:schemeClr val="accent6">
                  <a:lumMod val="50000"/>
                </a:schemeClr>
              </a:solidFill>
              <a:latin typeface="+mn-lt"/>
            </a:endParaRPr>
          </a:p>
          <a:p>
            <a:pPr algn="ctr"/>
            <a:endParaRPr lang="en-US" dirty="0">
              <a:solidFill>
                <a:schemeClr val="accent6">
                  <a:lumMod val="50000"/>
                </a:schemeClr>
              </a:solidFill>
              <a:latin typeface="+mn-lt"/>
            </a:endParaRPr>
          </a:p>
          <a:p>
            <a:pPr algn="ctr"/>
            <a:endParaRPr lang="en-US" dirty="0">
              <a:solidFill>
                <a:schemeClr val="accent6">
                  <a:lumMod val="50000"/>
                </a:schemeClr>
              </a:solidFill>
              <a:latin typeface="+mn-lt"/>
            </a:endParaRPr>
          </a:p>
          <a:p>
            <a:endParaRPr lang="en-US" dirty="0">
              <a:solidFill>
                <a:schemeClr val="accent6">
                  <a:lumMod val="50000"/>
                </a:schemeClr>
              </a:solidFill>
              <a:latin typeface="+mn-lt"/>
            </a:endParaRPr>
          </a:p>
          <a:p>
            <a:endParaRPr lang="en-US" dirty="0">
              <a:solidFill>
                <a:schemeClr val="accent6">
                  <a:lumMod val="50000"/>
                </a:schemeClr>
              </a:solidFill>
              <a:latin typeface="+mn-lt"/>
            </a:endParaRPr>
          </a:p>
          <a:p>
            <a:endParaRPr lang="en-US" dirty="0">
              <a:solidFill>
                <a:schemeClr val="accent6">
                  <a:lumMod val="50000"/>
                </a:schemeClr>
              </a:solidFill>
              <a:latin typeface="+mn-lt"/>
            </a:endParaRPr>
          </a:p>
          <a:p>
            <a:r>
              <a:rPr lang="en-US" dirty="0">
                <a:solidFill>
                  <a:schemeClr val="accent6">
                    <a:lumMod val="50000"/>
                  </a:schemeClr>
                </a:solidFill>
                <a:latin typeface="+mn-lt"/>
              </a:rPr>
              <a:t>Classic Study</a:t>
            </a:r>
          </a:p>
          <a:p>
            <a:pPr>
              <a:lnSpc>
                <a:spcPct val="150000"/>
              </a:lnSpc>
            </a:pPr>
            <a:endParaRPr lang="en-US" sz="1800" dirty="0">
              <a:solidFill>
                <a:schemeClr val="accent1">
                  <a:lumMod val="75000"/>
                </a:schemeClr>
              </a:solidFill>
              <a:uFill>
                <a:solidFill>
                  <a:srgbClr val="000000"/>
                </a:solidFill>
              </a:uFill>
              <a:latin typeface="+mn-lt"/>
              <a:ea typeface="Arial Unicode MS"/>
              <a:cs typeface="Arial Unicode MS"/>
            </a:endParaRPr>
          </a:p>
        </p:txBody>
      </p:sp>
      <p:sp>
        <p:nvSpPr>
          <p:cNvPr id="16" name="Slide Number Placeholder 15"/>
          <p:cNvSpPr>
            <a:spLocks noGrp="1"/>
          </p:cNvSpPr>
          <p:nvPr>
            <p:ph type="sldNum" sz="quarter" idx="12"/>
          </p:nvPr>
        </p:nvSpPr>
        <p:spPr/>
        <p:txBody>
          <a:bodyPr/>
          <a:lstStyle/>
          <a:p>
            <a:pPr>
              <a:defRPr/>
            </a:pPr>
            <a:fld id="{81F86543-96CD-44A8-822E-33658BF70639}" type="slidenum">
              <a:rPr lang="en-US" smtClean="0"/>
              <a:pPr>
                <a:defRPr/>
              </a:pPr>
              <a:t>1</a:t>
            </a:fld>
            <a:endParaRPr lang="en-US" dirty="0"/>
          </a:p>
        </p:txBody>
      </p:sp>
      <p:sp>
        <p:nvSpPr>
          <p:cNvPr id="2" name="Rectangle 4">
            <a:extLst>
              <a:ext uri="{FF2B5EF4-FFF2-40B4-BE49-F238E27FC236}">
                <a16:creationId xmlns:a16="http://schemas.microsoft.com/office/drawing/2014/main" id="{0774A6FB-42FB-4368-B46F-088F402B25CB}"/>
              </a:ext>
            </a:extLst>
          </p:cNvPr>
          <p:cNvSpPr>
            <a:spLocks noChangeArrowheads="1"/>
          </p:cNvSpPr>
          <p:nvPr/>
        </p:nvSpPr>
        <p:spPr bwMode="auto">
          <a:xfrm>
            <a:off x="501070" y="2545685"/>
            <a:ext cx="7796215" cy="3955715"/>
          </a:xfrm>
          <a:prstGeom prst="rect">
            <a:avLst/>
          </a:prstGeom>
          <a:noFill/>
          <a:ln w="9525">
            <a:noFill/>
            <a:miter lim="800000"/>
            <a:headEnd/>
            <a:tailEnd/>
          </a:ln>
        </p:spPr>
        <p:txBody>
          <a:bodyPr lIns="91432" tIns="45716" rIns="91432" bIns="45716"/>
          <a:lstStyle/>
          <a:p>
            <a:pPr algn="ctr"/>
            <a:endParaRPr lang="en-US" dirty="0">
              <a:solidFill>
                <a:schemeClr val="accent6">
                  <a:lumMod val="50000"/>
                </a:schemeClr>
              </a:solidFill>
              <a:latin typeface="+mn-lt"/>
            </a:endParaRPr>
          </a:p>
          <a:p>
            <a:pPr>
              <a:lnSpc>
                <a:spcPct val="150000"/>
              </a:lnSpc>
            </a:pPr>
            <a:r>
              <a:rPr lang="en-US" sz="2000" dirty="0">
                <a:solidFill>
                  <a:schemeClr val="tx2">
                    <a:lumMod val="75000"/>
                  </a:schemeClr>
                </a:solidFill>
                <a:latin typeface="+mn-lt"/>
              </a:rPr>
              <a:t>Use the 5 given words to create a 4-word sentence. </a:t>
            </a:r>
          </a:p>
          <a:p>
            <a:pPr>
              <a:lnSpc>
                <a:spcPct val="150000"/>
              </a:lnSpc>
            </a:pPr>
            <a:r>
              <a:rPr lang="en-US" sz="2000" u="sng" dirty="0">
                <a:solidFill>
                  <a:schemeClr val="tx2">
                    <a:lumMod val="75000"/>
                  </a:schemeClr>
                </a:solidFill>
                <a:latin typeface="+mn-lt"/>
              </a:rPr>
              <a:t>Prompt</a:t>
            </a:r>
            <a:r>
              <a:rPr lang="en-US" sz="2000" dirty="0">
                <a:solidFill>
                  <a:schemeClr val="tx2">
                    <a:lumMod val="75000"/>
                  </a:schemeClr>
                </a:solidFill>
                <a:latin typeface="+mn-lt"/>
              </a:rPr>
              <a:t>				</a:t>
            </a:r>
            <a:r>
              <a:rPr lang="en-US" sz="2000" u="sng" dirty="0">
                <a:solidFill>
                  <a:schemeClr val="tx2">
                    <a:lumMod val="75000"/>
                  </a:schemeClr>
                </a:solidFill>
                <a:latin typeface="+mn-lt"/>
              </a:rPr>
              <a:t>Response </a:t>
            </a:r>
            <a:r>
              <a:rPr lang="en-US" sz="2000" dirty="0">
                <a:solidFill>
                  <a:schemeClr val="tx2">
                    <a:lumMod val="75000"/>
                  </a:schemeClr>
                </a:solidFill>
                <a:latin typeface="+mn-lt"/>
              </a:rPr>
              <a:t>		</a:t>
            </a:r>
          </a:p>
          <a:p>
            <a:pPr>
              <a:lnSpc>
                <a:spcPct val="150000"/>
              </a:lnSpc>
            </a:pPr>
            <a:r>
              <a:rPr lang="en-US" sz="1800" dirty="0">
                <a:solidFill>
                  <a:schemeClr val="accent1">
                    <a:lumMod val="75000"/>
                  </a:schemeClr>
                </a:solidFill>
                <a:effectLst/>
                <a:uFill>
                  <a:solidFill>
                    <a:srgbClr val="000000"/>
                  </a:solidFill>
                </a:uFill>
                <a:latin typeface="+mn-lt"/>
                <a:ea typeface="Arial Unicode MS"/>
                <a:cs typeface="Arial Unicode MS"/>
              </a:rPr>
              <a:t>WE CUP AFFORD CAN IT		</a:t>
            </a:r>
            <a:r>
              <a:rPr lang="en-US" sz="1800" dirty="0">
                <a:solidFill>
                  <a:schemeClr val="accent1">
                    <a:lumMod val="75000"/>
                  </a:schemeClr>
                </a:solidFill>
                <a:uFill>
                  <a:solidFill>
                    <a:srgbClr val="000000"/>
                  </a:solidFill>
                </a:uFill>
                <a:latin typeface="Segoe Print" panose="02000600000000000000" pitchFamily="2" charset="0"/>
                <a:ea typeface="Arial Unicode MS"/>
                <a:cs typeface="Arial Unicode MS"/>
              </a:rPr>
              <a:t>We can afford it.</a:t>
            </a:r>
          </a:p>
          <a:p>
            <a:pPr marR="0" lvl="0">
              <a:lnSpc>
                <a:spcPct val="150000"/>
              </a:lnSpc>
              <a:spcBef>
                <a:spcPts val="0"/>
              </a:spcBef>
              <a:spcAft>
                <a:spcPts val="0"/>
              </a:spcAft>
              <a:buSzPts val="1200"/>
              <a:tabLst>
                <a:tab pos="228600" algn="l"/>
              </a:tabLst>
            </a:pPr>
            <a:r>
              <a:rPr lang="en-US" sz="1800" dirty="0">
                <a:solidFill>
                  <a:schemeClr val="accent1">
                    <a:lumMod val="75000"/>
                  </a:schemeClr>
                </a:solidFill>
                <a:effectLst/>
                <a:uFill>
                  <a:solidFill>
                    <a:srgbClr val="000000"/>
                  </a:solidFill>
                </a:uFill>
                <a:latin typeface="+mn-lt"/>
                <a:ea typeface="Arial Unicode MS"/>
                <a:cs typeface="Arial Unicode MS"/>
              </a:rPr>
              <a:t>METAL I WROTE LETTER THE 			</a:t>
            </a:r>
          </a:p>
          <a:p>
            <a:pPr marR="0" lvl="0">
              <a:lnSpc>
                <a:spcPct val="150000"/>
              </a:lnSpc>
              <a:spcBef>
                <a:spcPts val="0"/>
              </a:spcBef>
              <a:spcAft>
                <a:spcPts val="0"/>
              </a:spcAft>
              <a:buSzPts val="1200"/>
              <a:tabLst>
                <a:tab pos="228600" algn="l"/>
              </a:tabLst>
            </a:pPr>
            <a:r>
              <a:rPr lang="en-US" sz="1800" dirty="0">
                <a:solidFill>
                  <a:schemeClr val="accent1">
                    <a:lumMod val="75000"/>
                  </a:schemeClr>
                </a:solidFill>
                <a:uFill>
                  <a:solidFill>
                    <a:srgbClr val="000000"/>
                  </a:solidFill>
                </a:uFill>
                <a:latin typeface="+mn-lt"/>
                <a:ea typeface="Arial Unicode MS"/>
                <a:cs typeface="Arial Unicode MS"/>
              </a:rPr>
              <a:t>I A CASHED PEN CHECK</a:t>
            </a:r>
          </a:p>
          <a:p>
            <a:pPr marR="0" lvl="0">
              <a:lnSpc>
                <a:spcPct val="150000"/>
              </a:lnSpc>
              <a:spcBef>
                <a:spcPts val="0"/>
              </a:spcBef>
              <a:spcAft>
                <a:spcPts val="0"/>
              </a:spcAft>
              <a:buSzPts val="1200"/>
              <a:tabLst>
                <a:tab pos="228600" algn="l"/>
              </a:tabLst>
            </a:pPr>
            <a:r>
              <a:rPr lang="en-US" sz="1800" dirty="0">
                <a:solidFill>
                  <a:schemeClr val="accent1">
                    <a:lumMod val="75000"/>
                  </a:schemeClr>
                </a:solidFill>
                <a:effectLst/>
                <a:uFill>
                  <a:solidFill>
                    <a:srgbClr val="000000"/>
                  </a:solidFill>
                </a:uFill>
                <a:latin typeface="+mn-lt"/>
                <a:ea typeface="Arial Unicode MS"/>
                <a:cs typeface="Arial Unicode MS"/>
              </a:rPr>
              <a:t>SKY WENT GRAY THE IS</a:t>
            </a:r>
          </a:p>
          <a:p>
            <a:pPr marR="0" lvl="0">
              <a:lnSpc>
                <a:spcPct val="150000"/>
              </a:lnSpc>
              <a:spcBef>
                <a:spcPts val="0"/>
              </a:spcBef>
              <a:spcAft>
                <a:spcPts val="0"/>
              </a:spcAft>
              <a:buSzPts val="1200"/>
              <a:tabLst>
                <a:tab pos="228600" algn="l"/>
              </a:tabLst>
            </a:pPr>
            <a:r>
              <a:rPr lang="en-US" sz="1800" dirty="0">
                <a:solidFill>
                  <a:schemeClr val="accent1">
                    <a:lumMod val="75000"/>
                  </a:schemeClr>
                </a:solidFill>
                <a:uFill>
                  <a:solidFill>
                    <a:srgbClr val="000000"/>
                  </a:solidFill>
                </a:uFill>
                <a:latin typeface="+mn-lt"/>
                <a:ea typeface="Arial Unicode MS"/>
                <a:cs typeface="Arial Unicode MS"/>
              </a:rPr>
              <a:t>HAS THE CAPITAL LINE HE</a:t>
            </a:r>
            <a:endParaRPr lang="en-US" sz="1800" dirty="0">
              <a:solidFill>
                <a:schemeClr val="accent1">
                  <a:lumMod val="75000"/>
                </a:schemeClr>
              </a:solidFill>
              <a:effectLst/>
              <a:uFill>
                <a:solidFill>
                  <a:srgbClr val="000000"/>
                </a:solidFill>
              </a:uFill>
              <a:latin typeface="+mn-lt"/>
              <a:ea typeface="Arial Unicode MS"/>
              <a:cs typeface="Arial Unicode MS"/>
            </a:endParaRPr>
          </a:p>
          <a:p>
            <a:pPr marR="0" lvl="0">
              <a:lnSpc>
                <a:spcPct val="150000"/>
              </a:lnSpc>
              <a:spcBef>
                <a:spcPts val="0"/>
              </a:spcBef>
              <a:spcAft>
                <a:spcPts val="0"/>
              </a:spcAft>
              <a:buSzPts val="1200"/>
              <a:tabLst>
                <a:tab pos="228600" algn="l"/>
              </a:tabLst>
            </a:pPr>
            <a:r>
              <a:rPr lang="en-US" sz="1800" dirty="0">
                <a:solidFill>
                  <a:schemeClr val="accent1">
                    <a:lumMod val="75000"/>
                  </a:schemeClr>
                </a:solidFill>
                <a:uFill>
                  <a:solidFill>
                    <a:srgbClr val="000000"/>
                  </a:solidFill>
                </a:uFill>
                <a:latin typeface="+mn-lt"/>
                <a:ea typeface="Arial Unicode MS"/>
                <a:cs typeface="Arial Unicode MS"/>
              </a:rPr>
              <a:t>		⋮</a:t>
            </a:r>
          </a:p>
        </p:txBody>
      </p:sp>
      <p:pic>
        <p:nvPicPr>
          <p:cNvPr id="3" name="Picture 4" descr="Want to Fix Science's Replication Crisis? Then Replicate | WIRED">
            <a:extLst>
              <a:ext uri="{FF2B5EF4-FFF2-40B4-BE49-F238E27FC236}">
                <a16:creationId xmlns:a16="http://schemas.microsoft.com/office/drawing/2014/main" id="{AFA6CC70-84A4-D03D-DF63-C5CA05B6EE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88490" y="202980"/>
            <a:ext cx="3501165" cy="26224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5479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ChangeArrowheads="1"/>
          </p:cNvSpPr>
          <p:nvPr/>
        </p:nvSpPr>
        <p:spPr bwMode="auto">
          <a:xfrm>
            <a:off x="0" y="0"/>
            <a:ext cx="9144000" cy="576263"/>
          </a:xfrm>
          <a:prstGeom prst="rect">
            <a:avLst/>
          </a:prstGeom>
          <a:noFill/>
          <a:ln w="9525">
            <a:noFill/>
            <a:miter lim="800000"/>
            <a:headEnd/>
            <a:tailEnd/>
          </a:ln>
        </p:spPr>
        <p:txBody>
          <a:bodyPr lIns="91432" tIns="45716" rIns="91432" bIns="45716"/>
          <a:lstStyle/>
          <a:p>
            <a:pPr>
              <a:lnSpc>
                <a:spcPct val="150000"/>
              </a:lnSpc>
              <a:spcBef>
                <a:spcPts val="0"/>
              </a:spcBef>
              <a:spcAft>
                <a:spcPts val="0"/>
              </a:spcAft>
              <a:buSzPts val="1200"/>
              <a:tabLst>
                <a:tab pos="228600" algn="l"/>
              </a:tabLst>
            </a:pPr>
            <a:endParaRPr lang="en-US" sz="2000" dirty="0">
              <a:solidFill>
                <a:schemeClr val="tx1"/>
              </a:solidFill>
              <a:latin typeface="+mn-lt"/>
            </a:endParaRPr>
          </a:p>
          <a:p>
            <a:pPr>
              <a:lnSpc>
                <a:spcPct val="150000"/>
              </a:lnSpc>
              <a:spcBef>
                <a:spcPts val="0"/>
              </a:spcBef>
              <a:spcAft>
                <a:spcPts val="0"/>
              </a:spcAft>
              <a:buSzPts val="1200"/>
              <a:tabLst>
                <a:tab pos="228600" algn="l"/>
              </a:tabLst>
            </a:pPr>
            <a:endParaRPr lang="en-US" sz="2000" dirty="0">
              <a:solidFill>
                <a:schemeClr val="tx1"/>
              </a:solidFill>
              <a:latin typeface="+mn-lt"/>
            </a:endParaRPr>
          </a:p>
          <a:p>
            <a:pPr>
              <a:lnSpc>
                <a:spcPct val="150000"/>
              </a:lnSpc>
              <a:spcBef>
                <a:spcPts val="0"/>
              </a:spcBef>
              <a:spcAft>
                <a:spcPts val="0"/>
              </a:spcAft>
              <a:buSzPts val="1200"/>
              <a:tabLst>
                <a:tab pos="228600" algn="l"/>
              </a:tabLst>
            </a:pPr>
            <a:r>
              <a:rPr lang="en-US" sz="2000" dirty="0">
                <a:solidFill>
                  <a:schemeClr val="tx1"/>
                </a:solidFill>
                <a:latin typeface="+mn-lt"/>
              </a:rPr>
              <a:t>Would this descramble task affect your behavior in the next 5 – 10 minutes? </a:t>
            </a:r>
          </a:p>
          <a:p>
            <a:pPr>
              <a:lnSpc>
                <a:spcPct val="150000"/>
              </a:lnSpc>
              <a:spcBef>
                <a:spcPts val="0"/>
              </a:spcBef>
              <a:spcAft>
                <a:spcPts val="0"/>
              </a:spcAft>
              <a:buSzPts val="1200"/>
              <a:tabLst>
                <a:tab pos="228600" algn="l"/>
              </a:tabLst>
            </a:pPr>
            <a:r>
              <a:rPr lang="en-US" sz="2000" dirty="0">
                <a:solidFill>
                  <a:schemeClr val="tx1"/>
                </a:solidFill>
                <a:latin typeface="+mn-lt"/>
              </a:rPr>
              <a:t>Would it improve your performance on a puzzle task? </a:t>
            </a:r>
          </a:p>
          <a:p>
            <a:pPr>
              <a:lnSpc>
                <a:spcPct val="150000"/>
              </a:lnSpc>
              <a:spcBef>
                <a:spcPts val="0"/>
              </a:spcBef>
              <a:spcAft>
                <a:spcPts val="0"/>
              </a:spcAft>
              <a:buSzPts val="1200"/>
              <a:tabLst>
                <a:tab pos="228600" algn="l"/>
              </a:tabLst>
            </a:pPr>
            <a:r>
              <a:rPr lang="en-US" sz="2000" dirty="0">
                <a:solidFill>
                  <a:schemeClr val="tx1"/>
                </a:solidFill>
                <a:latin typeface="+mn-lt"/>
              </a:rPr>
              <a:t>Would it make you less willing to help someone? </a:t>
            </a:r>
          </a:p>
          <a:p>
            <a:pPr>
              <a:lnSpc>
                <a:spcPct val="150000"/>
              </a:lnSpc>
              <a:spcBef>
                <a:spcPts val="0"/>
              </a:spcBef>
              <a:spcAft>
                <a:spcPts val="0"/>
              </a:spcAft>
              <a:buSzPts val="1200"/>
              <a:tabLst>
                <a:tab pos="228600" algn="l"/>
              </a:tabLst>
            </a:pPr>
            <a:r>
              <a:rPr lang="en-US" sz="2000" dirty="0">
                <a:solidFill>
                  <a:schemeClr val="tx1"/>
                </a:solidFill>
                <a:latin typeface="+mn-lt"/>
              </a:rPr>
              <a:t>Would it make you want to be alone? </a:t>
            </a:r>
          </a:p>
          <a:p>
            <a:pPr>
              <a:lnSpc>
                <a:spcPct val="150000"/>
              </a:lnSpc>
              <a:spcBef>
                <a:spcPts val="0"/>
              </a:spcBef>
              <a:spcAft>
                <a:spcPts val="0"/>
              </a:spcAft>
              <a:buSzPts val="1200"/>
              <a:tabLst>
                <a:tab pos="228600" algn="l"/>
              </a:tabLst>
            </a:pPr>
            <a:endParaRPr lang="en-US" sz="2000" dirty="0">
              <a:solidFill>
                <a:schemeClr val="tx1"/>
              </a:solidFill>
              <a:latin typeface="+mn-lt"/>
            </a:endParaRPr>
          </a:p>
          <a:p>
            <a:pPr defTabSz="457200"/>
            <a:endParaRPr lang="en-US" sz="2000" dirty="0">
              <a:solidFill>
                <a:schemeClr val="bg2">
                  <a:lumMod val="10000"/>
                </a:schemeClr>
              </a:solidFill>
              <a:latin typeface="+mn-lt"/>
            </a:endParaRPr>
          </a:p>
          <a:p>
            <a:pPr defTabSz="457200"/>
            <a:endParaRPr lang="en-US" sz="2000" dirty="0">
              <a:solidFill>
                <a:schemeClr val="bg2">
                  <a:lumMod val="10000"/>
                </a:schemeClr>
              </a:solidFill>
              <a:latin typeface="+mn-lt"/>
            </a:endParaRPr>
          </a:p>
          <a:p>
            <a:pPr defTabSz="457200"/>
            <a:endParaRPr lang="en-US" sz="2000" dirty="0">
              <a:solidFill>
                <a:schemeClr val="bg2">
                  <a:lumMod val="10000"/>
                </a:schemeClr>
              </a:solidFill>
              <a:latin typeface="+mn-lt"/>
            </a:endParaRPr>
          </a:p>
          <a:p>
            <a:pPr defTabSz="457200"/>
            <a:endParaRPr lang="en-US" sz="2000" b="0" i="0" dirty="0">
              <a:solidFill>
                <a:srgbClr val="141412"/>
              </a:solidFill>
              <a:effectLst/>
              <a:latin typeface="+mj-lt"/>
            </a:endParaRPr>
          </a:p>
          <a:p>
            <a:pPr defTabSz="457200"/>
            <a:endParaRPr lang="en-US" sz="2000" b="0" i="0" dirty="0">
              <a:solidFill>
                <a:srgbClr val="141412"/>
              </a:solidFill>
              <a:effectLst/>
              <a:latin typeface="+mj-lt"/>
            </a:endParaRPr>
          </a:p>
          <a:p>
            <a:pPr defTabSz="457200"/>
            <a:r>
              <a:rPr lang="en-US" sz="2000" dirty="0">
                <a:solidFill>
                  <a:schemeClr val="tx2">
                    <a:lumMod val="75000"/>
                  </a:schemeClr>
                </a:solidFill>
                <a:latin typeface="+mn-lt"/>
              </a:rPr>
              <a:t>	</a:t>
            </a:r>
          </a:p>
          <a:p>
            <a:pPr>
              <a:lnSpc>
                <a:spcPct val="150000"/>
              </a:lnSpc>
            </a:pP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endParaRPr lang="en-US" sz="2000" dirty="0">
              <a:solidFill>
                <a:srgbClr val="FF0000"/>
              </a:solidFill>
              <a:latin typeface="+mn-lt"/>
            </a:endParaRPr>
          </a:p>
          <a:p>
            <a:endParaRPr lang="en-US" sz="2000" dirty="0">
              <a:solidFill>
                <a:srgbClr val="FF0000"/>
              </a:solidFill>
              <a:latin typeface="+mn-lt"/>
            </a:endParaRPr>
          </a:p>
          <a:p>
            <a:endParaRPr lang="en-US" sz="2000" i="1" dirty="0">
              <a:solidFill>
                <a:schemeClr val="tx1"/>
              </a:solidFill>
              <a:latin typeface="+mn-lt"/>
            </a:endParaRPr>
          </a:p>
        </p:txBody>
      </p:sp>
      <p:sp>
        <p:nvSpPr>
          <p:cNvPr id="16" name="Slide Number Placeholder 15"/>
          <p:cNvSpPr>
            <a:spLocks noGrp="1"/>
          </p:cNvSpPr>
          <p:nvPr>
            <p:ph type="sldNum" sz="quarter" idx="12"/>
          </p:nvPr>
        </p:nvSpPr>
        <p:spPr/>
        <p:txBody>
          <a:bodyPr/>
          <a:lstStyle/>
          <a:p>
            <a:pPr>
              <a:defRPr/>
            </a:pPr>
            <a:fld id="{81F86543-96CD-44A8-822E-33658BF70639}" type="slidenum">
              <a:rPr lang="en-US" smtClean="0"/>
              <a:pPr>
                <a:defRPr/>
              </a:pPr>
              <a:t>2</a:t>
            </a:fld>
            <a:endParaRPr lang="en-US" dirty="0"/>
          </a:p>
        </p:txBody>
      </p:sp>
    </p:spTree>
    <p:extLst>
      <p:ext uri="{BB962C8B-B14F-4D97-AF65-F5344CB8AC3E}">
        <p14:creationId xmlns:p14="http://schemas.microsoft.com/office/powerpoint/2010/main" val="7331422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ChangeArrowheads="1"/>
          </p:cNvSpPr>
          <p:nvPr/>
        </p:nvSpPr>
        <p:spPr bwMode="auto">
          <a:xfrm>
            <a:off x="0" y="0"/>
            <a:ext cx="9144000" cy="576263"/>
          </a:xfrm>
          <a:prstGeom prst="rect">
            <a:avLst/>
          </a:prstGeom>
          <a:noFill/>
          <a:ln w="9525">
            <a:noFill/>
            <a:miter lim="800000"/>
            <a:headEnd/>
            <a:tailEnd/>
          </a:ln>
        </p:spPr>
        <p:txBody>
          <a:bodyPr lIns="91432" tIns="45716" rIns="91432" bIns="45716"/>
          <a:lstStyle/>
          <a:p>
            <a:pPr algn="ctr">
              <a:lnSpc>
                <a:spcPct val="150000"/>
              </a:lnSpc>
            </a:pPr>
            <a:r>
              <a:rPr lang="en-US" dirty="0">
                <a:solidFill>
                  <a:schemeClr val="accent6">
                    <a:lumMod val="50000"/>
                  </a:schemeClr>
                </a:solidFill>
                <a:latin typeface="+mn-lt"/>
              </a:rPr>
              <a:t>Money Priming Paper</a:t>
            </a:r>
          </a:p>
          <a:p>
            <a:pPr defTabSz="457200">
              <a:lnSpc>
                <a:spcPct val="150000"/>
              </a:lnSpc>
            </a:pPr>
            <a:r>
              <a:rPr lang="en-US" sz="2000" dirty="0">
                <a:solidFill>
                  <a:schemeClr val="tx1"/>
                </a:solidFill>
                <a:latin typeface="+mn-lt"/>
              </a:rPr>
              <a:t>Ss completed questionnaire. For ½ of Ss, task included subtle reminder of money.</a:t>
            </a:r>
          </a:p>
          <a:p>
            <a:pPr defTabSz="457200">
              <a:lnSpc>
                <a:spcPct val="150000"/>
              </a:lnSpc>
            </a:pPr>
            <a:r>
              <a:rPr lang="en-US" sz="2000" u="sng" dirty="0">
                <a:solidFill>
                  <a:schemeClr val="tx1"/>
                </a:solidFill>
                <a:latin typeface="+mn-lt"/>
              </a:rPr>
              <a:t>Exp 1-4</a:t>
            </a:r>
            <a:r>
              <a:rPr lang="en-US" sz="2000" dirty="0">
                <a:solidFill>
                  <a:schemeClr val="tx1"/>
                </a:solidFill>
                <a:latin typeface="+mn-lt"/>
              </a:rPr>
              <a:t>   Ss descrambled 30 sentences, and 15 were related to money</a:t>
            </a:r>
            <a:endParaRPr lang="en-US" sz="1800" dirty="0">
              <a:solidFill>
                <a:schemeClr val="tx1"/>
              </a:solidFill>
              <a:latin typeface="Segoe Print" panose="02000600000000000000" pitchFamily="2" charset="0"/>
            </a:endParaRPr>
          </a:p>
          <a:p>
            <a:pPr>
              <a:lnSpc>
                <a:spcPct val="150000"/>
              </a:lnSpc>
            </a:pPr>
            <a:r>
              <a:rPr lang="en-US" sz="2000" dirty="0">
                <a:solidFill>
                  <a:schemeClr val="tx1"/>
                </a:solidFill>
                <a:latin typeface="+mn-lt"/>
              </a:rPr>
              <a:t>	</a:t>
            </a:r>
            <a:r>
              <a:rPr lang="en-US" sz="2000" dirty="0">
                <a:solidFill>
                  <a:schemeClr val="accent1">
                    <a:lumMod val="75000"/>
                  </a:schemeClr>
                </a:solidFill>
                <a:uFill>
                  <a:solidFill>
                    <a:srgbClr val="000000"/>
                  </a:solidFill>
                </a:uFill>
                <a:latin typeface="+mn-lt"/>
                <a:ea typeface="Arial Unicode MS"/>
                <a:cs typeface="Arial Unicode MS"/>
              </a:rPr>
              <a:t>WE CUP AFFORD CAN IT		</a:t>
            </a:r>
            <a:r>
              <a:rPr lang="en-US" sz="2000" dirty="0">
                <a:solidFill>
                  <a:schemeClr val="accent1">
                    <a:lumMod val="75000"/>
                  </a:schemeClr>
                </a:solidFill>
                <a:uFill>
                  <a:solidFill>
                    <a:srgbClr val="000000"/>
                  </a:solidFill>
                </a:uFill>
                <a:latin typeface="Segoe Print" panose="02000600000000000000" pitchFamily="2" charset="0"/>
                <a:ea typeface="Arial Unicode MS"/>
                <a:cs typeface="Arial Unicode MS"/>
              </a:rPr>
              <a:t>We can afford it.</a:t>
            </a:r>
            <a:endParaRPr lang="en-US" sz="2000" dirty="0">
              <a:solidFill>
                <a:schemeClr val="accent1">
                  <a:lumMod val="75000"/>
                </a:schemeClr>
              </a:solidFill>
              <a:uFill>
                <a:solidFill>
                  <a:srgbClr val="000000"/>
                </a:solidFill>
              </a:uFill>
              <a:latin typeface="+mn-lt"/>
              <a:ea typeface="Arial Unicode MS"/>
              <a:cs typeface="Arial Unicode MS"/>
            </a:endParaRPr>
          </a:p>
          <a:p>
            <a:pPr>
              <a:lnSpc>
                <a:spcPct val="150000"/>
              </a:lnSpc>
            </a:pPr>
            <a:r>
              <a:rPr lang="en-US" sz="2000" dirty="0">
                <a:solidFill>
                  <a:schemeClr val="accent1">
                    <a:lumMod val="75000"/>
                  </a:schemeClr>
                </a:solidFill>
                <a:effectLst/>
                <a:uFill>
                  <a:solidFill>
                    <a:srgbClr val="000000"/>
                  </a:solidFill>
                </a:uFill>
                <a:latin typeface="+mn-lt"/>
                <a:ea typeface="Arial Unicode MS"/>
                <a:cs typeface="Arial Unicode MS"/>
              </a:rPr>
              <a:t>	HAS THE CAPITAL LINE HE		</a:t>
            </a:r>
            <a:r>
              <a:rPr lang="en-US" sz="2000" dirty="0">
                <a:solidFill>
                  <a:schemeClr val="accent1">
                    <a:lumMod val="75000"/>
                  </a:schemeClr>
                </a:solidFill>
                <a:effectLst/>
                <a:uFill>
                  <a:solidFill>
                    <a:srgbClr val="000000"/>
                  </a:solidFill>
                </a:uFill>
                <a:latin typeface="Segoe Print" panose="02000600000000000000" pitchFamily="2" charset="0"/>
                <a:ea typeface="Arial Unicode MS"/>
                <a:cs typeface="Arial Unicode MS"/>
              </a:rPr>
              <a:t>He has the capital</a:t>
            </a:r>
          </a:p>
          <a:p>
            <a:pPr defTabSz="457200">
              <a:lnSpc>
                <a:spcPct val="150000"/>
              </a:lnSpc>
            </a:pPr>
            <a:r>
              <a:rPr lang="en-US" sz="2000" u="sng" dirty="0">
                <a:solidFill>
                  <a:schemeClr val="tx1"/>
                </a:solidFill>
                <a:latin typeface="+mn-lt"/>
              </a:rPr>
              <a:t>Exp 7-9</a:t>
            </a:r>
            <a:r>
              <a:rPr lang="en-US" sz="2000" dirty="0">
                <a:solidFill>
                  <a:schemeClr val="tx1"/>
                </a:solidFill>
                <a:latin typeface="+mn-lt"/>
              </a:rPr>
              <a:t>   Ss sat near a PC with screensaver showing money</a:t>
            </a:r>
          </a:p>
          <a:p>
            <a:pPr defTabSz="457200"/>
            <a:endParaRPr lang="en-US" sz="2000" dirty="0">
              <a:solidFill>
                <a:schemeClr val="tx1"/>
              </a:solidFill>
              <a:latin typeface="+mn-lt"/>
            </a:endParaRPr>
          </a:p>
          <a:p>
            <a:pPr defTabSz="457200"/>
            <a:endParaRPr lang="en-US" sz="2000" dirty="0">
              <a:solidFill>
                <a:schemeClr val="tx1"/>
              </a:solidFill>
              <a:latin typeface="+mn-lt"/>
            </a:endParaRPr>
          </a:p>
          <a:p>
            <a:pPr defTabSz="457200"/>
            <a:endParaRPr lang="en-US" sz="2000" dirty="0">
              <a:solidFill>
                <a:schemeClr val="tx1"/>
              </a:solidFill>
              <a:latin typeface="+mn-lt"/>
            </a:endParaRPr>
          </a:p>
          <a:p>
            <a:pPr defTabSz="457200"/>
            <a:endParaRPr lang="en-US" sz="2000" dirty="0">
              <a:solidFill>
                <a:schemeClr val="tx1"/>
              </a:solidFill>
              <a:latin typeface="+mn-lt"/>
            </a:endParaRPr>
          </a:p>
          <a:p>
            <a:pPr defTabSz="457200"/>
            <a:endParaRPr lang="en-US" sz="2000" dirty="0">
              <a:solidFill>
                <a:schemeClr val="tx1"/>
              </a:solidFill>
              <a:latin typeface="+mn-lt"/>
            </a:endParaRPr>
          </a:p>
          <a:p>
            <a:pPr defTabSz="457200"/>
            <a:endParaRPr lang="en-US" sz="2000" dirty="0">
              <a:solidFill>
                <a:schemeClr val="tx1"/>
              </a:solidFill>
              <a:latin typeface="+mn-lt"/>
            </a:endParaRPr>
          </a:p>
          <a:p>
            <a:pPr defTabSz="457200"/>
            <a:endParaRPr lang="en-US" sz="2000" dirty="0">
              <a:solidFill>
                <a:schemeClr val="tx1"/>
              </a:solidFill>
              <a:latin typeface="+mn-lt"/>
            </a:endParaRPr>
          </a:p>
          <a:p>
            <a:pPr defTabSz="457200"/>
            <a:endParaRPr lang="en-US" sz="2000" dirty="0">
              <a:solidFill>
                <a:schemeClr val="tx1"/>
              </a:solidFill>
              <a:latin typeface="+mn-lt"/>
            </a:endParaRPr>
          </a:p>
          <a:p>
            <a:pPr defTabSz="457200"/>
            <a:endParaRPr lang="en-US" sz="2000" dirty="0">
              <a:solidFill>
                <a:schemeClr val="tx1"/>
              </a:solidFill>
              <a:latin typeface="+mn-lt"/>
            </a:endParaRPr>
          </a:p>
          <a:p>
            <a:pPr defTabSz="457200"/>
            <a:endParaRPr lang="en-US" sz="2000" dirty="0">
              <a:solidFill>
                <a:schemeClr val="tx1"/>
              </a:solidFill>
              <a:latin typeface="+mn-lt"/>
            </a:endParaRPr>
          </a:p>
          <a:p>
            <a:pPr defTabSz="457200"/>
            <a:r>
              <a:rPr lang="en-US" sz="2000" dirty="0">
                <a:solidFill>
                  <a:schemeClr val="tx1"/>
                </a:solidFill>
                <a:latin typeface="+mn-lt"/>
              </a:rPr>
              <a:t>Later, Ss perform task seemingly unrelated to money.</a:t>
            </a:r>
          </a:p>
          <a:p>
            <a:pPr defTabSz="457200">
              <a:lnSpc>
                <a:spcPct val="200000"/>
              </a:lnSpc>
            </a:pPr>
            <a:r>
              <a:rPr lang="en-US" sz="2000" dirty="0">
                <a:solidFill>
                  <a:schemeClr val="tx1"/>
                </a:solidFill>
                <a:latin typeface="+mn-lt"/>
              </a:rPr>
              <a:t>		(continued)</a:t>
            </a:r>
          </a:p>
          <a:p>
            <a:pPr>
              <a:lnSpc>
                <a:spcPct val="150000"/>
              </a:lnSpc>
            </a:pP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endParaRPr lang="en-US" sz="2000" dirty="0">
              <a:solidFill>
                <a:srgbClr val="FF0000"/>
              </a:solidFill>
              <a:latin typeface="+mn-lt"/>
            </a:endParaRPr>
          </a:p>
          <a:p>
            <a:endParaRPr lang="en-US" sz="2000" dirty="0">
              <a:solidFill>
                <a:srgbClr val="FF0000"/>
              </a:solidFill>
              <a:latin typeface="+mn-lt"/>
            </a:endParaRPr>
          </a:p>
          <a:p>
            <a:endParaRPr lang="en-US" sz="2000" i="1" dirty="0">
              <a:solidFill>
                <a:schemeClr val="tx1"/>
              </a:solidFill>
              <a:latin typeface="+mn-lt"/>
            </a:endParaRPr>
          </a:p>
        </p:txBody>
      </p:sp>
      <p:sp>
        <p:nvSpPr>
          <p:cNvPr id="16" name="Slide Number Placeholder 15"/>
          <p:cNvSpPr>
            <a:spLocks noGrp="1"/>
          </p:cNvSpPr>
          <p:nvPr>
            <p:ph type="sldNum" sz="quarter" idx="12"/>
          </p:nvPr>
        </p:nvSpPr>
        <p:spPr/>
        <p:txBody>
          <a:bodyPr/>
          <a:lstStyle/>
          <a:p>
            <a:pPr>
              <a:defRPr/>
            </a:pPr>
            <a:fld id="{81F86543-96CD-44A8-822E-33658BF70639}" type="slidenum">
              <a:rPr lang="en-US" smtClean="0"/>
              <a:pPr>
                <a:defRPr/>
              </a:pPr>
              <a:t>3</a:t>
            </a:fld>
            <a:endParaRPr lang="en-US" dirty="0"/>
          </a:p>
        </p:txBody>
      </p:sp>
      <p:pic>
        <p:nvPicPr>
          <p:cNvPr id="2054" name="Picture 6" descr="The psychology of money | MPR News">
            <a:extLst>
              <a:ext uri="{FF2B5EF4-FFF2-40B4-BE49-F238E27FC236}">
                <a16:creationId xmlns:a16="http://schemas.microsoft.com/office/drawing/2014/main" id="{81C84B71-57C8-4566-9121-5214FFC6268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0241"/>
          <a:stretch/>
        </p:blipFill>
        <p:spPr bwMode="auto">
          <a:xfrm>
            <a:off x="2037270" y="3083355"/>
            <a:ext cx="4301360" cy="25730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68123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ChangeArrowheads="1"/>
          </p:cNvSpPr>
          <p:nvPr/>
        </p:nvSpPr>
        <p:spPr bwMode="auto">
          <a:xfrm>
            <a:off x="0" y="0"/>
            <a:ext cx="9144000" cy="576263"/>
          </a:xfrm>
          <a:prstGeom prst="rect">
            <a:avLst/>
          </a:prstGeom>
          <a:noFill/>
          <a:ln w="9525">
            <a:noFill/>
            <a:miter lim="800000"/>
            <a:headEnd/>
            <a:tailEnd/>
          </a:ln>
        </p:spPr>
        <p:txBody>
          <a:bodyPr lIns="91432" tIns="45716" rIns="91432" bIns="45716"/>
          <a:lstStyle/>
          <a:p>
            <a:pPr algn="ctr">
              <a:lnSpc>
                <a:spcPct val="150000"/>
              </a:lnSpc>
            </a:pPr>
            <a:r>
              <a:rPr lang="en-US" dirty="0">
                <a:solidFill>
                  <a:schemeClr val="accent6">
                    <a:lumMod val="50000"/>
                  </a:schemeClr>
                </a:solidFill>
                <a:latin typeface="+mn-lt"/>
              </a:rPr>
              <a:t>Results</a:t>
            </a:r>
          </a:p>
          <a:p>
            <a:pPr marL="112712" defTabSz="457200">
              <a:lnSpc>
                <a:spcPct val="150000"/>
              </a:lnSpc>
            </a:pPr>
            <a:r>
              <a:rPr lang="en-US" sz="2000" dirty="0">
                <a:solidFill>
                  <a:schemeClr val="tx1"/>
                </a:solidFill>
                <a:latin typeface="+mn-lt"/>
              </a:rPr>
              <a:t>Money priming dramatically altered behavior (compared to controls).</a:t>
            </a:r>
          </a:p>
          <a:p>
            <a:pPr marL="112712" defTabSz="457200">
              <a:lnSpc>
                <a:spcPct val="150000"/>
              </a:lnSpc>
            </a:pPr>
            <a:r>
              <a:rPr lang="en-US" sz="2000" u="sng" dirty="0">
                <a:solidFill>
                  <a:schemeClr val="tx1"/>
                </a:solidFill>
                <a:latin typeface="+mn-lt"/>
              </a:rPr>
              <a:t>Exp 1</a:t>
            </a:r>
            <a:r>
              <a:rPr lang="en-US" sz="2000" dirty="0">
                <a:solidFill>
                  <a:schemeClr val="tx1"/>
                </a:solidFill>
                <a:latin typeface="+mn-lt"/>
              </a:rPr>
              <a:t>	Money group worked 66% longer on a puzzle before quitting, </a:t>
            </a:r>
            <a:r>
              <a:rPr lang="en-US" sz="2000" i="1" dirty="0">
                <a:solidFill>
                  <a:schemeClr val="tx1"/>
                </a:solidFill>
                <a:latin typeface="+mn-lt"/>
              </a:rPr>
              <a:t>d</a:t>
            </a:r>
            <a:r>
              <a:rPr lang="en-US" sz="2000" dirty="0">
                <a:solidFill>
                  <a:schemeClr val="tx1"/>
                </a:solidFill>
                <a:latin typeface="+mn-lt"/>
              </a:rPr>
              <a:t> = 0.9 </a:t>
            </a:r>
          </a:p>
          <a:p>
            <a:pPr marL="112712" defTabSz="457200">
              <a:lnSpc>
                <a:spcPct val="150000"/>
              </a:lnSpc>
            </a:pPr>
            <a:r>
              <a:rPr lang="en-US" sz="2000" u="sng" dirty="0">
                <a:solidFill>
                  <a:schemeClr val="tx1"/>
                </a:solidFill>
                <a:latin typeface="+mn-lt"/>
              </a:rPr>
              <a:t>Exp 3</a:t>
            </a:r>
            <a:r>
              <a:rPr lang="en-US" sz="2000" dirty="0">
                <a:solidFill>
                  <a:schemeClr val="tx1"/>
                </a:solidFill>
                <a:latin typeface="+mn-lt"/>
              </a:rPr>
              <a:t>	Money group volunteered only half as much time to help confederate </a:t>
            </a:r>
          </a:p>
          <a:p>
            <a:pPr marL="112712" defTabSz="457200">
              <a:lnSpc>
                <a:spcPct val="150000"/>
              </a:lnSpc>
            </a:pPr>
            <a:r>
              <a:rPr lang="en-US" sz="2000" u="sng" dirty="0">
                <a:solidFill>
                  <a:schemeClr val="tx1"/>
                </a:solidFill>
                <a:latin typeface="+mn-lt"/>
              </a:rPr>
              <a:t>Exp 7</a:t>
            </a:r>
            <a:r>
              <a:rPr lang="en-US" sz="2000" dirty="0">
                <a:solidFill>
                  <a:schemeClr val="tx1"/>
                </a:solidFill>
                <a:latin typeface="+mn-lt"/>
              </a:rPr>
              <a:t>	Money group chose to sit 60% farther away from their partner</a:t>
            </a:r>
            <a:endParaRPr lang="en-US" sz="2000" u="sng" dirty="0">
              <a:solidFill>
                <a:schemeClr val="tx1"/>
              </a:solidFill>
              <a:latin typeface="+mn-lt"/>
            </a:endParaRPr>
          </a:p>
          <a:p>
            <a:pPr marL="112712" defTabSz="457200">
              <a:lnSpc>
                <a:spcPct val="150000"/>
              </a:lnSpc>
            </a:pPr>
            <a:r>
              <a:rPr lang="en-US" sz="2000" u="sng" dirty="0">
                <a:solidFill>
                  <a:schemeClr val="tx1"/>
                </a:solidFill>
                <a:latin typeface="+mn-lt"/>
              </a:rPr>
              <a:t>Exp 9</a:t>
            </a:r>
            <a:r>
              <a:rPr lang="en-US" sz="2000" dirty="0">
                <a:solidFill>
                  <a:schemeClr val="tx1"/>
                </a:solidFill>
                <a:latin typeface="+mn-lt"/>
              </a:rPr>
              <a:t>	Money group chose to work alone (vs. with partner) </a:t>
            </a:r>
            <a:r>
              <a:rPr lang="en-US" sz="2000" i="1" dirty="0">
                <a:solidFill>
                  <a:schemeClr val="tx1"/>
                </a:solidFill>
                <a:latin typeface="+mn-lt"/>
              </a:rPr>
              <a:t>200% </a:t>
            </a:r>
            <a:r>
              <a:rPr lang="en-US" sz="2000" dirty="0">
                <a:solidFill>
                  <a:schemeClr val="tx1"/>
                </a:solidFill>
                <a:latin typeface="+mn-lt"/>
              </a:rPr>
              <a:t>more often, </a:t>
            </a:r>
            <a:r>
              <a:rPr lang="en-US" sz="2000" i="1" dirty="0">
                <a:solidFill>
                  <a:schemeClr val="tx1"/>
                </a:solidFill>
                <a:latin typeface="+mn-lt"/>
              </a:rPr>
              <a:t>d</a:t>
            </a:r>
            <a:r>
              <a:rPr lang="en-US" sz="2000" dirty="0">
                <a:solidFill>
                  <a:schemeClr val="tx1"/>
                </a:solidFill>
                <a:latin typeface="+mn-lt"/>
              </a:rPr>
              <a:t> = 1.4</a:t>
            </a:r>
          </a:p>
          <a:p>
            <a:pPr defTabSz="457200">
              <a:lnSpc>
                <a:spcPct val="150000"/>
              </a:lnSpc>
            </a:pPr>
            <a:endParaRPr lang="en-US" sz="2000" dirty="0">
              <a:solidFill>
                <a:srgbClr val="141412"/>
              </a:solidFill>
              <a:latin typeface="+mj-lt"/>
            </a:endParaRPr>
          </a:p>
          <a:p>
            <a:pPr marL="342900" indent="-342900" defTabSz="457200">
              <a:lnSpc>
                <a:spcPct val="150000"/>
              </a:lnSpc>
              <a:buFont typeface="Arial" panose="020B0604020202020204" pitchFamily="34" charset="0"/>
              <a:buChar char="•"/>
            </a:pPr>
            <a:r>
              <a:rPr lang="en-US" sz="2000" dirty="0">
                <a:solidFill>
                  <a:srgbClr val="141412"/>
                </a:solidFill>
                <a:latin typeface="+mj-lt"/>
              </a:rPr>
              <a:t>Article appeared in </a:t>
            </a:r>
            <a:r>
              <a:rPr lang="en-US" sz="2000" i="1" dirty="0">
                <a:solidFill>
                  <a:srgbClr val="141412"/>
                </a:solidFill>
                <a:latin typeface="+mj-lt"/>
              </a:rPr>
              <a:t>Science</a:t>
            </a:r>
          </a:p>
          <a:p>
            <a:pPr marL="342900" indent="-342900" defTabSz="457200">
              <a:lnSpc>
                <a:spcPct val="150000"/>
              </a:lnSpc>
              <a:buFont typeface="Arial" panose="020B0604020202020204" pitchFamily="34" charset="0"/>
              <a:buChar char="•"/>
            </a:pPr>
            <a:r>
              <a:rPr lang="en-US" sz="2000" dirty="0">
                <a:solidFill>
                  <a:srgbClr val="141412"/>
                </a:solidFill>
                <a:latin typeface="+mj-lt"/>
              </a:rPr>
              <a:t>Findings reported in major news outlets around the world </a:t>
            </a:r>
          </a:p>
          <a:p>
            <a:pPr marL="342900" indent="-342900" defTabSz="457200">
              <a:lnSpc>
                <a:spcPct val="150000"/>
              </a:lnSpc>
              <a:buFont typeface="Arial" panose="020B0604020202020204" pitchFamily="34" charset="0"/>
              <a:buChar char="•"/>
            </a:pPr>
            <a:r>
              <a:rPr lang="en-US" sz="2000" dirty="0">
                <a:solidFill>
                  <a:srgbClr val="141412"/>
                </a:solidFill>
                <a:latin typeface="+mj-lt"/>
              </a:rPr>
              <a:t>Inspired a large literature devoted to money priming</a:t>
            </a:r>
          </a:p>
          <a:p>
            <a:pPr marL="342900" indent="-342900" defTabSz="457200">
              <a:lnSpc>
                <a:spcPct val="150000"/>
              </a:lnSpc>
              <a:buFont typeface="Arial" panose="020B0604020202020204" pitchFamily="34" charset="0"/>
              <a:buChar char="•"/>
            </a:pPr>
            <a:r>
              <a:rPr lang="en-US" sz="2000" dirty="0">
                <a:solidFill>
                  <a:srgbClr val="141412"/>
                </a:solidFill>
                <a:latin typeface="+mj-lt"/>
              </a:rPr>
              <a:t>2000+ citations</a:t>
            </a:r>
          </a:p>
          <a:p>
            <a:pPr defTabSz="457200">
              <a:lnSpc>
                <a:spcPct val="150000"/>
              </a:lnSpc>
            </a:pPr>
            <a:endParaRPr lang="en-US" sz="2000" dirty="0">
              <a:solidFill>
                <a:srgbClr val="141412"/>
              </a:solidFill>
              <a:latin typeface="+mj-lt"/>
            </a:endParaRPr>
          </a:p>
          <a:p>
            <a:pPr defTabSz="457200">
              <a:lnSpc>
                <a:spcPct val="150000"/>
              </a:lnSpc>
            </a:pPr>
            <a:r>
              <a:rPr lang="en-US" sz="2000" b="0" i="0" dirty="0">
                <a:solidFill>
                  <a:srgbClr val="141412"/>
                </a:solidFill>
                <a:effectLst/>
                <a:latin typeface="+mj-lt"/>
              </a:rPr>
              <a:t>Vohs, Mead, and Goode (2006) </a:t>
            </a: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endParaRPr lang="en-US" sz="2000" dirty="0">
              <a:solidFill>
                <a:srgbClr val="FF0000"/>
              </a:solidFill>
              <a:latin typeface="+mn-lt"/>
            </a:endParaRPr>
          </a:p>
          <a:p>
            <a:endParaRPr lang="en-US" sz="2000" dirty="0">
              <a:solidFill>
                <a:srgbClr val="FF0000"/>
              </a:solidFill>
              <a:latin typeface="+mn-lt"/>
            </a:endParaRPr>
          </a:p>
          <a:p>
            <a:endParaRPr lang="en-US" sz="2000" i="1" dirty="0">
              <a:solidFill>
                <a:schemeClr val="tx1"/>
              </a:solidFill>
              <a:latin typeface="+mn-lt"/>
            </a:endParaRPr>
          </a:p>
        </p:txBody>
      </p:sp>
      <p:sp>
        <p:nvSpPr>
          <p:cNvPr id="16" name="Slide Number Placeholder 15"/>
          <p:cNvSpPr>
            <a:spLocks noGrp="1"/>
          </p:cNvSpPr>
          <p:nvPr>
            <p:ph type="sldNum" sz="quarter" idx="12"/>
          </p:nvPr>
        </p:nvSpPr>
        <p:spPr/>
        <p:txBody>
          <a:bodyPr/>
          <a:lstStyle/>
          <a:p>
            <a:pPr>
              <a:defRPr/>
            </a:pPr>
            <a:fld id="{81F86543-96CD-44A8-822E-33658BF70639}" type="slidenum">
              <a:rPr lang="en-US" smtClean="0"/>
              <a:pPr>
                <a:defRPr/>
              </a:pPr>
              <a:t>4</a:t>
            </a:fld>
            <a:endParaRPr lang="en-US" dirty="0"/>
          </a:p>
        </p:txBody>
      </p:sp>
    </p:spTree>
    <p:extLst>
      <p:ext uri="{BB962C8B-B14F-4D97-AF65-F5344CB8AC3E}">
        <p14:creationId xmlns:p14="http://schemas.microsoft.com/office/powerpoint/2010/main" val="33007683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ChangeArrowheads="1"/>
          </p:cNvSpPr>
          <p:nvPr/>
        </p:nvSpPr>
        <p:spPr bwMode="auto">
          <a:xfrm>
            <a:off x="0" y="0"/>
            <a:ext cx="9144000" cy="576263"/>
          </a:xfrm>
          <a:prstGeom prst="rect">
            <a:avLst/>
          </a:prstGeom>
          <a:noFill/>
          <a:ln w="9525">
            <a:noFill/>
            <a:miter lim="800000"/>
            <a:headEnd/>
            <a:tailEnd/>
          </a:ln>
        </p:spPr>
        <p:txBody>
          <a:bodyPr lIns="91432" tIns="45716" rIns="91432" bIns="45716"/>
          <a:lstStyle/>
          <a:p>
            <a:pPr algn="ctr">
              <a:lnSpc>
                <a:spcPct val="150000"/>
              </a:lnSpc>
            </a:pPr>
            <a:r>
              <a:rPr lang="en-US" dirty="0">
                <a:solidFill>
                  <a:schemeClr val="accent6">
                    <a:lumMod val="50000"/>
                  </a:schemeClr>
                </a:solidFill>
                <a:latin typeface="+mn-lt"/>
              </a:rPr>
              <a:t>Another Priming Study</a:t>
            </a:r>
          </a:p>
          <a:p>
            <a:pPr>
              <a:lnSpc>
                <a:spcPct val="150000"/>
              </a:lnSpc>
            </a:pPr>
            <a:r>
              <a:rPr lang="en-US" sz="2000" dirty="0">
                <a:solidFill>
                  <a:schemeClr val="tx1"/>
                </a:solidFill>
                <a:latin typeface="+mn-lt"/>
              </a:rPr>
              <a:t>Ss descrambled sentences, and each sentence included one of these words. </a:t>
            </a:r>
          </a:p>
          <a:p>
            <a:pPr defTabSz="457200"/>
            <a:endParaRPr lang="en-US" sz="1600" dirty="0">
              <a:solidFill>
                <a:schemeClr val="tx1"/>
              </a:solidFill>
            </a:endParaRPr>
          </a:p>
          <a:p>
            <a:pPr defTabSz="457200">
              <a:lnSpc>
                <a:spcPct val="150000"/>
              </a:lnSpc>
            </a:pPr>
            <a:r>
              <a:rPr lang="en-US" sz="1600" dirty="0">
                <a:solidFill>
                  <a:schemeClr val="tx1"/>
                </a:solidFill>
              </a:rPr>
              <a:t>		</a:t>
            </a:r>
            <a:r>
              <a:rPr lang="en-US" sz="2000" dirty="0">
                <a:solidFill>
                  <a:schemeClr val="accent1">
                    <a:lumMod val="75000"/>
                  </a:schemeClr>
                </a:solidFill>
                <a:latin typeface="+mn-lt"/>
              </a:rPr>
              <a:t>WORRIED		FLORIDA			OLD				LONELY	</a:t>
            </a:r>
          </a:p>
          <a:p>
            <a:pPr defTabSz="457200">
              <a:lnSpc>
                <a:spcPct val="150000"/>
              </a:lnSpc>
            </a:pPr>
            <a:r>
              <a:rPr lang="en-US" sz="2000" dirty="0">
                <a:solidFill>
                  <a:schemeClr val="accent1">
                    <a:lumMod val="75000"/>
                  </a:schemeClr>
                </a:solidFill>
                <a:latin typeface="+mn-lt"/>
              </a:rPr>
              <a:t>		GREY			SELFISHLY		CAREFUL		SENTIMENTAL</a:t>
            </a:r>
          </a:p>
          <a:p>
            <a:pPr defTabSz="457200">
              <a:lnSpc>
                <a:spcPct val="150000"/>
              </a:lnSpc>
            </a:pPr>
            <a:r>
              <a:rPr lang="en-US" sz="2000" dirty="0">
                <a:solidFill>
                  <a:schemeClr val="accent1">
                    <a:lumMod val="75000"/>
                  </a:schemeClr>
                </a:solidFill>
                <a:latin typeface="+mn-lt"/>
              </a:rPr>
              <a:t>		WISE			STUBBORN		COURTEOUS		BINGO</a:t>
            </a:r>
          </a:p>
          <a:p>
            <a:pPr defTabSz="457200">
              <a:lnSpc>
                <a:spcPct val="150000"/>
              </a:lnSpc>
            </a:pPr>
            <a:r>
              <a:rPr lang="en-US" sz="2000" dirty="0">
                <a:solidFill>
                  <a:schemeClr val="accent1">
                    <a:lumMod val="75000"/>
                  </a:schemeClr>
                </a:solidFill>
                <a:latin typeface="+mn-lt"/>
              </a:rPr>
              <a:t>		WITHDRAW		FORGETFUL		RETIRED			WRINKLE</a:t>
            </a:r>
          </a:p>
          <a:p>
            <a:pPr defTabSz="457200">
              <a:lnSpc>
                <a:spcPct val="150000"/>
              </a:lnSpc>
            </a:pPr>
            <a:r>
              <a:rPr lang="en-US" sz="2000" dirty="0">
                <a:solidFill>
                  <a:schemeClr val="accent1">
                    <a:lumMod val="75000"/>
                  </a:schemeClr>
                </a:solidFill>
                <a:latin typeface="+mn-lt"/>
              </a:rPr>
              <a:t>		RIGID			TRADITIONAL	BITTER			OBEDIENT</a:t>
            </a:r>
          </a:p>
          <a:p>
            <a:pPr defTabSz="457200">
              <a:lnSpc>
                <a:spcPct val="150000"/>
              </a:lnSpc>
            </a:pPr>
            <a:r>
              <a:rPr lang="en-US" sz="2000" dirty="0">
                <a:solidFill>
                  <a:schemeClr val="accent1">
                    <a:lumMod val="75000"/>
                  </a:schemeClr>
                </a:solidFill>
                <a:latin typeface="+mn-lt"/>
              </a:rPr>
              <a:t>	 	CONSERVATIVE	KNITS			DEPENDENT		ANCIENT</a:t>
            </a:r>
          </a:p>
          <a:p>
            <a:pPr defTabSz="457200">
              <a:lnSpc>
                <a:spcPct val="150000"/>
              </a:lnSpc>
            </a:pPr>
            <a:r>
              <a:rPr lang="en-US" sz="2000" dirty="0">
                <a:solidFill>
                  <a:schemeClr val="accent1">
                    <a:lumMod val="75000"/>
                  </a:schemeClr>
                </a:solidFill>
                <a:latin typeface="+mn-lt"/>
              </a:rPr>
              <a:t>		HELPLESS		GULLIBLE		CAUTIOUS		ALONE</a:t>
            </a:r>
          </a:p>
          <a:p>
            <a:pPr defTabSz="457200"/>
            <a:endParaRPr lang="en-US" sz="2000" dirty="0">
              <a:solidFill>
                <a:schemeClr val="tx1"/>
              </a:solidFill>
              <a:latin typeface="+mn-lt"/>
            </a:endParaRPr>
          </a:p>
          <a:p>
            <a:pPr defTabSz="457200"/>
            <a:endParaRPr lang="en-US" sz="2000" dirty="0">
              <a:solidFill>
                <a:schemeClr val="tx1"/>
              </a:solidFill>
              <a:latin typeface="+mn-lt"/>
            </a:endParaRPr>
          </a:p>
          <a:p>
            <a:pPr defTabSz="457200"/>
            <a:r>
              <a:rPr lang="en-US" sz="2000" dirty="0">
                <a:solidFill>
                  <a:schemeClr val="tx1"/>
                </a:solidFill>
                <a:latin typeface="+mn-lt"/>
              </a:rPr>
              <a:t>Would this task affect your behavior as you leave this class? If so, how?  </a:t>
            </a:r>
          </a:p>
          <a:p>
            <a:pPr defTabSz="457200"/>
            <a:r>
              <a:rPr lang="en-US" sz="2000" dirty="0">
                <a:solidFill>
                  <a:schemeClr val="tx1"/>
                </a:solidFill>
                <a:latin typeface="+mn-lt"/>
              </a:rPr>
              <a:t>			</a:t>
            </a:r>
          </a:p>
          <a:p>
            <a:pPr defTabSz="457200"/>
            <a:endParaRPr lang="en-US" sz="2000" dirty="0">
              <a:solidFill>
                <a:schemeClr val="tx1"/>
              </a:solidFill>
              <a:latin typeface="+mn-lt"/>
            </a:endParaRPr>
          </a:p>
          <a:p>
            <a:pPr defTabSz="457200"/>
            <a:r>
              <a:rPr lang="en-US" sz="2000" b="0" i="0" dirty="0">
                <a:solidFill>
                  <a:schemeClr val="tx1"/>
                </a:solidFill>
                <a:effectLst/>
                <a:latin typeface="+mj-lt"/>
              </a:rPr>
              <a:t>Stimuli from Bargh, Chen, and Burrows (1996) </a:t>
            </a:r>
            <a:endParaRPr lang="en-US" sz="2000" dirty="0">
              <a:solidFill>
                <a:schemeClr val="tx1"/>
              </a:solidFill>
              <a:latin typeface="+mn-lt"/>
            </a:endParaRPr>
          </a:p>
          <a:p>
            <a:pPr defTabSz="457200"/>
            <a:r>
              <a:rPr lang="en-US" sz="2000" dirty="0">
                <a:solidFill>
                  <a:schemeClr val="tx1"/>
                </a:solidFill>
                <a:latin typeface="+mn-lt"/>
              </a:rPr>
              <a:t>	</a:t>
            </a:r>
          </a:p>
          <a:p>
            <a:pPr>
              <a:lnSpc>
                <a:spcPct val="150000"/>
              </a:lnSpc>
            </a:pP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endParaRPr lang="en-US" sz="2000" dirty="0">
              <a:solidFill>
                <a:srgbClr val="FF0000"/>
              </a:solidFill>
              <a:latin typeface="+mn-lt"/>
            </a:endParaRPr>
          </a:p>
          <a:p>
            <a:endParaRPr lang="en-US" sz="2000" dirty="0">
              <a:solidFill>
                <a:srgbClr val="FF0000"/>
              </a:solidFill>
              <a:latin typeface="+mn-lt"/>
            </a:endParaRPr>
          </a:p>
          <a:p>
            <a:endParaRPr lang="en-US" sz="2000" i="1" dirty="0">
              <a:solidFill>
                <a:schemeClr val="tx1"/>
              </a:solidFill>
              <a:latin typeface="+mn-lt"/>
            </a:endParaRPr>
          </a:p>
        </p:txBody>
      </p:sp>
      <p:sp>
        <p:nvSpPr>
          <p:cNvPr id="16" name="Slide Number Placeholder 15"/>
          <p:cNvSpPr>
            <a:spLocks noGrp="1"/>
          </p:cNvSpPr>
          <p:nvPr>
            <p:ph type="sldNum" sz="quarter" idx="12"/>
          </p:nvPr>
        </p:nvSpPr>
        <p:spPr/>
        <p:txBody>
          <a:bodyPr/>
          <a:lstStyle/>
          <a:p>
            <a:pPr>
              <a:defRPr/>
            </a:pPr>
            <a:fld id="{81F86543-96CD-44A8-822E-33658BF70639}" type="slidenum">
              <a:rPr lang="en-US" smtClean="0"/>
              <a:pPr>
                <a:defRPr/>
              </a:pPr>
              <a:t>5</a:t>
            </a:fld>
            <a:endParaRPr lang="en-US" dirty="0"/>
          </a:p>
        </p:txBody>
      </p:sp>
    </p:spTree>
    <p:extLst>
      <p:ext uri="{BB962C8B-B14F-4D97-AF65-F5344CB8AC3E}">
        <p14:creationId xmlns:p14="http://schemas.microsoft.com/office/powerpoint/2010/main" val="41535084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ChangeArrowheads="1"/>
          </p:cNvSpPr>
          <p:nvPr/>
        </p:nvSpPr>
        <p:spPr bwMode="auto">
          <a:xfrm>
            <a:off x="0" y="0"/>
            <a:ext cx="9144000" cy="576263"/>
          </a:xfrm>
          <a:prstGeom prst="rect">
            <a:avLst/>
          </a:prstGeom>
          <a:noFill/>
          <a:ln w="9525">
            <a:noFill/>
            <a:miter lim="800000"/>
            <a:headEnd/>
            <a:tailEnd/>
          </a:ln>
        </p:spPr>
        <p:txBody>
          <a:bodyPr lIns="91432" tIns="45716" rIns="91432" bIns="45716"/>
          <a:lstStyle/>
          <a:p>
            <a:pPr algn="ctr">
              <a:lnSpc>
                <a:spcPct val="150000"/>
              </a:lnSpc>
            </a:pPr>
            <a:r>
              <a:rPr lang="en-US" sz="2800" dirty="0">
                <a:solidFill>
                  <a:schemeClr val="accent6">
                    <a:lumMod val="50000"/>
                  </a:schemeClr>
                </a:solidFill>
                <a:latin typeface="+mn-lt"/>
              </a:rPr>
              <a:t>Elderly Priming aka the Florida Effect</a:t>
            </a:r>
          </a:p>
          <a:p>
            <a:pPr>
              <a:lnSpc>
                <a:spcPct val="150000"/>
              </a:lnSpc>
            </a:pPr>
            <a:r>
              <a:rPr lang="en-US" sz="2000" dirty="0">
                <a:solidFill>
                  <a:schemeClr val="tx1"/>
                </a:solidFill>
                <a:latin typeface="+mn-lt"/>
              </a:rPr>
              <a:t>College students descrambled sentences.</a:t>
            </a:r>
          </a:p>
          <a:p>
            <a:pPr>
              <a:lnSpc>
                <a:spcPct val="150000"/>
              </a:lnSpc>
            </a:pPr>
            <a:r>
              <a:rPr lang="en-US" sz="2000" dirty="0">
                <a:solidFill>
                  <a:schemeClr val="tx1"/>
                </a:solidFill>
                <a:latin typeface="+mn-lt"/>
              </a:rPr>
              <a:t>		Prompt: 		</a:t>
            </a:r>
            <a:r>
              <a:rPr lang="en-US" sz="2000" dirty="0">
                <a:solidFill>
                  <a:schemeClr val="accent1">
                    <a:lumMod val="75000"/>
                  </a:schemeClr>
                </a:solidFill>
                <a:latin typeface="+mn-lt"/>
              </a:rPr>
              <a:t>ALWAYS WORRIED IS HE HOUSE</a:t>
            </a:r>
          </a:p>
          <a:p>
            <a:r>
              <a:rPr lang="en-US" sz="2000" dirty="0">
                <a:solidFill>
                  <a:schemeClr val="tx1"/>
                </a:solidFill>
                <a:latin typeface="+mn-lt"/>
              </a:rPr>
              <a:t>		Response: 	</a:t>
            </a:r>
            <a:r>
              <a:rPr lang="en-US" sz="2000" dirty="0">
                <a:solidFill>
                  <a:schemeClr val="accent3">
                    <a:lumMod val="50000"/>
                  </a:schemeClr>
                </a:solidFill>
                <a:latin typeface="Segoe Print" panose="02000600000000000000" pitchFamily="2" charset="0"/>
              </a:rPr>
              <a:t>He is always worried</a:t>
            </a:r>
          </a:p>
          <a:p>
            <a:pPr>
              <a:lnSpc>
                <a:spcPct val="150000"/>
              </a:lnSpc>
            </a:pPr>
            <a:endParaRPr lang="en-US" sz="2000" dirty="0">
              <a:solidFill>
                <a:schemeClr val="tx1"/>
              </a:solidFill>
              <a:latin typeface="+mn-lt"/>
            </a:endParaRPr>
          </a:p>
          <a:p>
            <a:r>
              <a:rPr lang="en-US" sz="2000" dirty="0">
                <a:solidFill>
                  <a:schemeClr val="accent3">
                    <a:lumMod val="50000"/>
                  </a:schemeClr>
                </a:solidFill>
                <a:latin typeface="+mn-lt"/>
              </a:rPr>
              <a:t>Elderly Priming group</a:t>
            </a:r>
            <a:r>
              <a:rPr lang="en-US" sz="2000" dirty="0">
                <a:solidFill>
                  <a:schemeClr val="tx1"/>
                </a:solidFill>
                <a:latin typeface="+mn-lt"/>
              </a:rPr>
              <a:t>: Each sentence included word that is weakly related to </a:t>
            </a:r>
            <a:r>
              <a:rPr lang="en-US" sz="2000" i="1" dirty="0">
                <a:solidFill>
                  <a:schemeClr val="tx1"/>
                </a:solidFill>
                <a:latin typeface="+mn-lt"/>
              </a:rPr>
              <a:t>elderly</a:t>
            </a:r>
            <a:r>
              <a:rPr lang="en-US" sz="2000" dirty="0">
                <a:solidFill>
                  <a:schemeClr val="tx1"/>
                </a:solidFill>
                <a:latin typeface="+mn-lt"/>
              </a:rPr>
              <a:t>, 	such as WORRIED, GULLIBLE, ALONE, or FLORIDA</a:t>
            </a:r>
            <a:endParaRPr lang="en-US" sz="2000" i="1" dirty="0">
              <a:solidFill>
                <a:schemeClr val="tx1"/>
              </a:solidFill>
              <a:latin typeface="+mn-lt"/>
            </a:endParaRPr>
          </a:p>
          <a:p>
            <a:pPr defTabSz="457200">
              <a:spcBef>
                <a:spcPts val="0"/>
              </a:spcBef>
              <a:spcAft>
                <a:spcPts val="0"/>
              </a:spcAft>
            </a:pPr>
            <a:endParaRPr lang="en-US" sz="2000" dirty="0">
              <a:solidFill>
                <a:schemeClr val="accent3">
                  <a:lumMod val="50000"/>
                </a:schemeClr>
              </a:solidFill>
              <a:latin typeface="+mn-lt"/>
            </a:endParaRPr>
          </a:p>
          <a:p>
            <a:pPr defTabSz="457200">
              <a:spcBef>
                <a:spcPts val="0"/>
              </a:spcBef>
              <a:spcAft>
                <a:spcPts val="0"/>
              </a:spcAft>
            </a:pPr>
            <a:r>
              <a:rPr lang="en-US" sz="2000" dirty="0">
                <a:solidFill>
                  <a:schemeClr val="accent3">
                    <a:lumMod val="50000"/>
                  </a:schemeClr>
                </a:solidFill>
                <a:latin typeface="+mn-lt"/>
              </a:rPr>
              <a:t>Control group</a:t>
            </a:r>
            <a:r>
              <a:rPr lang="en-US" sz="2000" dirty="0">
                <a:solidFill>
                  <a:schemeClr val="tx1"/>
                </a:solidFill>
                <a:latin typeface="+mn-lt"/>
              </a:rPr>
              <a:t>: No words related to </a:t>
            </a:r>
            <a:r>
              <a:rPr lang="en-US" sz="2000" i="1" dirty="0">
                <a:solidFill>
                  <a:schemeClr val="tx1"/>
                </a:solidFill>
                <a:latin typeface="+mn-lt"/>
              </a:rPr>
              <a:t>elderly</a:t>
            </a:r>
          </a:p>
          <a:p>
            <a:pPr>
              <a:lnSpc>
                <a:spcPct val="150000"/>
              </a:lnSpc>
            </a:pPr>
            <a:endParaRPr lang="en-US" sz="2000" dirty="0">
              <a:solidFill>
                <a:schemeClr val="tx1"/>
              </a:solidFill>
              <a:latin typeface="+mn-lt"/>
            </a:endParaRPr>
          </a:p>
          <a:p>
            <a:pPr>
              <a:lnSpc>
                <a:spcPct val="150000"/>
              </a:lnSpc>
            </a:pPr>
            <a:r>
              <a:rPr lang="en-US" sz="2000" dirty="0">
                <a:solidFill>
                  <a:schemeClr val="tx1"/>
                </a:solidFill>
                <a:latin typeface="+mn-lt"/>
              </a:rPr>
              <a:t>As S left the lab, an E surreptitiously timed the duration of S’s walk down the hallway. </a:t>
            </a:r>
          </a:p>
          <a:p>
            <a:pPr>
              <a:lnSpc>
                <a:spcPct val="150000"/>
              </a:lnSpc>
            </a:pPr>
            <a:r>
              <a:rPr lang="en-US" sz="2000" dirty="0">
                <a:solidFill>
                  <a:schemeClr val="tx1"/>
                </a:solidFill>
                <a:latin typeface="+mn-lt"/>
              </a:rPr>
              <a:t>Results: Elderly Prime group walked much slower than Control group.</a:t>
            </a:r>
          </a:p>
          <a:p>
            <a:pPr>
              <a:lnSpc>
                <a:spcPct val="150000"/>
              </a:lnSpc>
            </a:pPr>
            <a:endParaRPr lang="en-US" sz="2000" b="0" i="0" dirty="0">
              <a:solidFill>
                <a:srgbClr val="141412"/>
              </a:solidFill>
              <a:effectLst/>
              <a:latin typeface="+mj-lt"/>
            </a:endParaRPr>
          </a:p>
          <a:p>
            <a:pPr>
              <a:lnSpc>
                <a:spcPct val="150000"/>
              </a:lnSpc>
            </a:pPr>
            <a:endParaRPr lang="en-US" sz="2000" b="0" i="0" dirty="0">
              <a:solidFill>
                <a:srgbClr val="141412"/>
              </a:solidFill>
              <a:effectLst/>
              <a:latin typeface="+mj-lt"/>
            </a:endParaRPr>
          </a:p>
          <a:p>
            <a:pPr>
              <a:lnSpc>
                <a:spcPct val="150000"/>
              </a:lnSpc>
            </a:pPr>
            <a:r>
              <a:rPr lang="en-US" sz="1800" b="0" i="0" dirty="0">
                <a:solidFill>
                  <a:srgbClr val="141412"/>
                </a:solidFill>
                <a:effectLst/>
                <a:latin typeface="+mn-lt"/>
                <a:cs typeface="Arial" panose="020B0604020202020204" pitchFamily="34" charset="0"/>
              </a:rPr>
              <a:t>Bargh, Chen, and Burrows (1996). Exp 2A and 2B. </a:t>
            </a:r>
            <a:r>
              <a:rPr lang="en-US" sz="1800" b="0" i="1" dirty="0">
                <a:solidFill>
                  <a:srgbClr val="333333"/>
                </a:solidFill>
                <a:effectLst/>
                <a:latin typeface="+mn-lt"/>
                <a:cs typeface="Arial" panose="020B0604020202020204" pitchFamily="34" charset="0"/>
              </a:rPr>
              <a:t>J of Personality and Social Psych</a:t>
            </a:r>
            <a:endParaRPr lang="en-US" sz="1800" dirty="0">
              <a:solidFill>
                <a:schemeClr val="tx2">
                  <a:lumMod val="75000"/>
                </a:schemeClr>
              </a:solidFill>
              <a:latin typeface="+mn-lt"/>
              <a:cs typeface="Arial" panose="020B0604020202020204" pitchFamily="34" charset="0"/>
            </a:endParaRPr>
          </a:p>
          <a:p>
            <a:pPr>
              <a:lnSpc>
                <a:spcPct val="150000"/>
              </a:lnSpc>
            </a:pP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endParaRPr lang="en-US" sz="2000" dirty="0">
              <a:solidFill>
                <a:srgbClr val="FF0000"/>
              </a:solidFill>
              <a:latin typeface="+mn-lt"/>
            </a:endParaRPr>
          </a:p>
          <a:p>
            <a:endParaRPr lang="en-US" sz="2000" dirty="0">
              <a:solidFill>
                <a:srgbClr val="FF0000"/>
              </a:solidFill>
              <a:latin typeface="+mn-lt"/>
            </a:endParaRPr>
          </a:p>
          <a:p>
            <a:endParaRPr lang="en-US" sz="2000" i="1" dirty="0">
              <a:solidFill>
                <a:schemeClr val="tx1"/>
              </a:solidFill>
              <a:latin typeface="+mn-lt"/>
            </a:endParaRPr>
          </a:p>
        </p:txBody>
      </p:sp>
      <p:sp>
        <p:nvSpPr>
          <p:cNvPr id="16" name="Slide Number Placeholder 15"/>
          <p:cNvSpPr>
            <a:spLocks noGrp="1"/>
          </p:cNvSpPr>
          <p:nvPr>
            <p:ph type="sldNum" sz="quarter" idx="12"/>
          </p:nvPr>
        </p:nvSpPr>
        <p:spPr/>
        <p:txBody>
          <a:bodyPr/>
          <a:lstStyle/>
          <a:p>
            <a:pPr>
              <a:defRPr/>
            </a:pPr>
            <a:fld id="{81F86543-96CD-44A8-822E-33658BF70639}" type="slidenum">
              <a:rPr lang="en-US" smtClean="0"/>
              <a:pPr>
                <a:defRPr/>
              </a:pPr>
              <a:t>6</a:t>
            </a:fld>
            <a:endParaRPr lang="en-US" dirty="0"/>
          </a:p>
        </p:txBody>
      </p:sp>
      <mc:AlternateContent xmlns:mc="http://schemas.openxmlformats.org/markup-compatibility/2006" xmlns:p14="http://schemas.microsoft.com/office/powerpoint/2010/main">
        <mc:Choice Requires="p14">
          <p:contentPart p14:bwMode="auto" r:id="rId3">
            <p14:nvContentPartPr>
              <p14:cNvPr id="14" name="Ink 13">
                <a:extLst>
                  <a:ext uri="{FF2B5EF4-FFF2-40B4-BE49-F238E27FC236}">
                    <a16:creationId xmlns:a16="http://schemas.microsoft.com/office/drawing/2014/main" id="{A22DC81D-2F12-89A6-3D76-FFED95B1A5F5}"/>
                  </a:ext>
                </a:extLst>
              </p14:cNvPr>
              <p14:cNvContentPartPr/>
              <p14:nvPr/>
            </p14:nvContentPartPr>
            <p14:xfrm>
              <a:off x="1565670" y="-964913"/>
              <a:ext cx="360" cy="360"/>
            </p14:xfrm>
          </p:contentPart>
        </mc:Choice>
        <mc:Fallback xmlns="">
          <p:pic>
            <p:nvPicPr>
              <p:cNvPr id="14" name="Ink 13">
                <a:extLst>
                  <a:ext uri="{FF2B5EF4-FFF2-40B4-BE49-F238E27FC236}">
                    <a16:creationId xmlns:a16="http://schemas.microsoft.com/office/drawing/2014/main" id="{A22DC81D-2F12-89A6-3D76-FFED95B1A5F5}"/>
                  </a:ext>
                </a:extLst>
              </p:cNvPr>
              <p:cNvPicPr/>
              <p:nvPr/>
            </p:nvPicPr>
            <p:blipFill>
              <a:blip r:embed="rId4"/>
              <a:stretch>
                <a:fillRect/>
              </a:stretch>
            </p:blipFill>
            <p:spPr>
              <a:xfrm>
                <a:off x="1556670" y="-973553"/>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5" name="Ink 14">
                <a:extLst>
                  <a:ext uri="{FF2B5EF4-FFF2-40B4-BE49-F238E27FC236}">
                    <a16:creationId xmlns:a16="http://schemas.microsoft.com/office/drawing/2014/main" id="{E8217595-9A2A-6C20-C767-CFCB9E2D4F92}"/>
                  </a:ext>
                </a:extLst>
              </p14:cNvPr>
              <p14:cNvContentPartPr/>
              <p14:nvPr/>
            </p14:nvContentPartPr>
            <p14:xfrm>
              <a:off x="1966710" y="-1315193"/>
              <a:ext cx="360" cy="360"/>
            </p14:xfrm>
          </p:contentPart>
        </mc:Choice>
        <mc:Fallback xmlns="">
          <p:pic>
            <p:nvPicPr>
              <p:cNvPr id="15" name="Ink 14">
                <a:extLst>
                  <a:ext uri="{FF2B5EF4-FFF2-40B4-BE49-F238E27FC236}">
                    <a16:creationId xmlns:a16="http://schemas.microsoft.com/office/drawing/2014/main" id="{E8217595-9A2A-6C20-C767-CFCB9E2D4F92}"/>
                  </a:ext>
                </a:extLst>
              </p:cNvPr>
              <p:cNvPicPr/>
              <p:nvPr/>
            </p:nvPicPr>
            <p:blipFill>
              <a:blip r:embed="rId4"/>
              <a:stretch>
                <a:fillRect/>
              </a:stretch>
            </p:blipFill>
            <p:spPr>
              <a:xfrm>
                <a:off x="1957710" y="-1324193"/>
                <a:ext cx="18000" cy="18000"/>
              </a:xfrm>
              <a:prstGeom prst="rect">
                <a:avLst/>
              </a:prstGeom>
            </p:spPr>
          </p:pic>
        </mc:Fallback>
      </mc:AlternateContent>
    </p:spTree>
    <p:extLst>
      <p:ext uri="{BB962C8B-B14F-4D97-AF65-F5344CB8AC3E}">
        <p14:creationId xmlns:p14="http://schemas.microsoft.com/office/powerpoint/2010/main" val="432730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ChangeArrowheads="1"/>
          </p:cNvSpPr>
          <p:nvPr/>
        </p:nvSpPr>
        <p:spPr bwMode="auto">
          <a:xfrm>
            <a:off x="0" y="0"/>
            <a:ext cx="9144000" cy="576263"/>
          </a:xfrm>
          <a:prstGeom prst="rect">
            <a:avLst/>
          </a:prstGeom>
          <a:noFill/>
          <a:ln w="9525">
            <a:noFill/>
            <a:miter lim="800000"/>
            <a:headEnd/>
            <a:tailEnd/>
          </a:ln>
        </p:spPr>
        <p:txBody>
          <a:bodyPr lIns="91432" tIns="45716" rIns="91432" bIns="45716"/>
          <a:lstStyle/>
          <a:p>
            <a:pPr algn="ctr"/>
            <a:r>
              <a:rPr lang="en-US" sz="3200" dirty="0">
                <a:solidFill>
                  <a:schemeClr val="accent6">
                    <a:lumMod val="50000"/>
                  </a:schemeClr>
                </a:solidFill>
                <a:latin typeface="+mn-lt"/>
              </a:rPr>
              <a:t>Priming</a:t>
            </a:r>
          </a:p>
          <a:p>
            <a:pPr>
              <a:lnSpc>
                <a:spcPct val="150000"/>
              </a:lnSpc>
            </a:pPr>
            <a:endParaRPr lang="en-US" sz="2000" dirty="0">
              <a:solidFill>
                <a:schemeClr val="tx1"/>
              </a:solidFill>
              <a:latin typeface="+mn-lt"/>
            </a:endParaRPr>
          </a:p>
          <a:p>
            <a:pPr>
              <a:lnSpc>
                <a:spcPct val="150000"/>
              </a:lnSpc>
            </a:pPr>
            <a:r>
              <a:rPr lang="en-US" sz="2000" dirty="0">
                <a:solidFill>
                  <a:schemeClr val="tx1"/>
                </a:solidFill>
                <a:latin typeface="+mn-lt"/>
              </a:rPr>
              <a:t>Many priming are astonishing.</a:t>
            </a:r>
          </a:p>
          <a:p>
            <a:pPr>
              <a:lnSpc>
                <a:spcPct val="150000"/>
              </a:lnSpc>
            </a:pPr>
            <a:endParaRPr lang="en-US" sz="2000" dirty="0">
              <a:solidFill>
                <a:schemeClr val="tx1"/>
              </a:solidFill>
              <a:latin typeface="+mn-lt"/>
            </a:endParaRPr>
          </a:p>
          <a:p>
            <a:pPr marL="457200" indent="-457200">
              <a:lnSpc>
                <a:spcPct val="150000"/>
              </a:lnSpc>
              <a:buFont typeface="Arial" panose="020B0604020202020204" pitchFamily="34" charset="0"/>
              <a:buChar char="•"/>
            </a:pPr>
            <a:r>
              <a:rPr lang="en-US" sz="2000" dirty="0">
                <a:solidFill>
                  <a:schemeClr val="accent1">
                    <a:lumMod val="75000"/>
                  </a:schemeClr>
                </a:solidFill>
                <a:latin typeface="+mn-lt"/>
              </a:rPr>
              <a:t>Reminder of money </a:t>
            </a:r>
            <a:r>
              <a:rPr lang="en-US" sz="2000" dirty="0">
                <a:solidFill>
                  <a:schemeClr val="accent1">
                    <a:lumMod val="75000"/>
                  </a:schemeClr>
                </a:solidFill>
                <a:latin typeface="+mn-lt"/>
                <a:sym typeface="Wingdings" panose="05000000000000000000" pitchFamily="2" charset="2"/>
              </a:rPr>
              <a:t> more diligent, less helpful, less sociable  </a:t>
            </a:r>
            <a:r>
              <a:rPr lang="en-US" sz="2000" baseline="30000" dirty="0">
                <a:solidFill>
                  <a:schemeClr val="accent1">
                    <a:lumMod val="75000"/>
                  </a:schemeClr>
                </a:solidFill>
                <a:latin typeface="+mn-lt"/>
                <a:sym typeface="Wingdings" panose="05000000000000000000" pitchFamily="2" charset="2"/>
              </a:rPr>
              <a:t>1</a:t>
            </a:r>
            <a:endParaRPr lang="en-US" sz="2000" dirty="0">
              <a:solidFill>
                <a:schemeClr val="accent1">
                  <a:lumMod val="75000"/>
                </a:schemeClr>
              </a:solidFill>
              <a:latin typeface="+mn-lt"/>
            </a:endParaRPr>
          </a:p>
          <a:p>
            <a:pPr marL="457200" indent="-457200">
              <a:lnSpc>
                <a:spcPct val="150000"/>
              </a:lnSpc>
              <a:buFont typeface="Arial" panose="020B0604020202020204" pitchFamily="34" charset="0"/>
              <a:buChar char="•"/>
            </a:pPr>
            <a:r>
              <a:rPr lang="en-US" sz="2000" dirty="0">
                <a:solidFill>
                  <a:schemeClr val="accent1">
                    <a:lumMod val="75000"/>
                  </a:schemeClr>
                </a:solidFill>
                <a:latin typeface="+mn-lt"/>
              </a:rPr>
              <a:t>Reminder of old age </a:t>
            </a:r>
            <a:r>
              <a:rPr lang="en-US" sz="2000" dirty="0">
                <a:solidFill>
                  <a:schemeClr val="accent1">
                    <a:lumMod val="75000"/>
                  </a:schemeClr>
                </a:solidFill>
                <a:latin typeface="+mn-lt"/>
                <a:sym typeface="Wingdings" panose="05000000000000000000" pitchFamily="2" charset="2"/>
              </a:rPr>
              <a:t> walk slower </a:t>
            </a:r>
            <a:r>
              <a:rPr lang="en-US" sz="2000" baseline="30000" dirty="0">
                <a:solidFill>
                  <a:schemeClr val="accent1">
                    <a:lumMod val="75000"/>
                  </a:schemeClr>
                </a:solidFill>
                <a:latin typeface="+mn-lt"/>
                <a:sym typeface="Wingdings" panose="05000000000000000000" pitchFamily="2" charset="2"/>
              </a:rPr>
              <a:t>2</a:t>
            </a:r>
            <a:endParaRPr lang="en-US" sz="2000" dirty="0">
              <a:solidFill>
                <a:schemeClr val="accent1">
                  <a:lumMod val="75000"/>
                </a:schemeClr>
              </a:solidFill>
              <a:latin typeface="+mn-lt"/>
            </a:endParaRPr>
          </a:p>
          <a:p>
            <a:pPr marL="457200" indent="-457200">
              <a:lnSpc>
                <a:spcPct val="150000"/>
              </a:lnSpc>
              <a:buFont typeface="Arial" panose="020B0604020202020204" pitchFamily="34" charset="0"/>
              <a:buChar char="•"/>
            </a:pPr>
            <a:r>
              <a:rPr lang="en-US" sz="2000" dirty="0">
                <a:solidFill>
                  <a:schemeClr val="accent1">
                    <a:lumMod val="75000"/>
                  </a:schemeClr>
                </a:solidFill>
                <a:latin typeface="+mn-lt"/>
              </a:rPr>
              <a:t>Thinking about professor  </a:t>
            </a:r>
            <a:r>
              <a:rPr lang="en-US" sz="2000" dirty="0">
                <a:solidFill>
                  <a:schemeClr val="accent1">
                    <a:lumMod val="75000"/>
                  </a:schemeClr>
                </a:solidFill>
                <a:latin typeface="+mn-lt"/>
                <a:sym typeface="Wingdings" panose="05000000000000000000" pitchFamily="2" charset="2"/>
              </a:rPr>
              <a:t> improved score on knowledge test </a:t>
            </a:r>
            <a:r>
              <a:rPr lang="en-US" sz="2000" baseline="30000" dirty="0">
                <a:solidFill>
                  <a:schemeClr val="accent1">
                    <a:lumMod val="75000"/>
                  </a:schemeClr>
                </a:solidFill>
                <a:latin typeface="+mn-lt"/>
                <a:sym typeface="Wingdings" panose="05000000000000000000" pitchFamily="2" charset="2"/>
              </a:rPr>
              <a:t>3</a:t>
            </a:r>
            <a:endParaRPr lang="en-US" sz="2000" dirty="0">
              <a:solidFill>
                <a:schemeClr val="accent1">
                  <a:lumMod val="75000"/>
                </a:schemeClr>
              </a:solidFill>
              <a:latin typeface="+mn-lt"/>
              <a:sym typeface="Wingdings" panose="05000000000000000000" pitchFamily="2" charset="2"/>
            </a:endParaRPr>
          </a:p>
          <a:p>
            <a:pPr marL="457200" indent="-457200">
              <a:lnSpc>
                <a:spcPct val="150000"/>
              </a:lnSpc>
              <a:buFont typeface="Arial" panose="020B0604020202020204" pitchFamily="34" charset="0"/>
              <a:buChar char="•"/>
            </a:pPr>
            <a:r>
              <a:rPr lang="en-US" sz="2000" dirty="0">
                <a:solidFill>
                  <a:schemeClr val="accent1">
                    <a:lumMod val="75000"/>
                  </a:schemeClr>
                </a:solidFill>
                <a:latin typeface="+mn-lt"/>
                <a:sym typeface="Wingdings" panose="05000000000000000000" pitchFamily="2" charset="2"/>
              </a:rPr>
              <a:t>One exposure to U.S. flag  more likely to vote Republican 8 months later  </a:t>
            </a:r>
            <a:r>
              <a:rPr lang="en-US" sz="2000" baseline="30000" dirty="0">
                <a:solidFill>
                  <a:schemeClr val="tx1"/>
                </a:solidFill>
                <a:latin typeface="+mn-lt"/>
                <a:sym typeface="Wingdings" panose="05000000000000000000" pitchFamily="2" charset="2"/>
              </a:rPr>
              <a:t>4</a:t>
            </a:r>
            <a:endParaRPr lang="en-US" sz="2000" dirty="0">
              <a:solidFill>
                <a:schemeClr val="tx1"/>
              </a:solidFill>
              <a:latin typeface="+mn-lt"/>
              <a:sym typeface="Wingdings" panose="05000000000000000000" pitchFamily="2" charset="2"/>
            </a:endParaRPr>
          </a:p>
          <a:p>
            <a:pPr>
              <a:lnSpc>
                <a:spcPct val="150000"/>
              </a:lnSpc>
            </a:pPr>
            <a:endParaRPr lang="en-US" sz="2000" dirty="0">
              <a:solidFill>
                <a:schemeClr val="tx1"/>
              </a:solidFill>
              <a:latin typeface="+mn-lt"/>
              <a:sym typeface="Wingdings" panose="05000000000000000000" pitchFamily="2" charset="2"/>
            </a:endParaRPr>
          </a:p>
          <a:p>
            <a:pPr>
              <a:lnSpc>
                <a:spcPct val="150000"/>
              </a:lnSpc>
            </a:pPr>
            <a:endParaRPr lang="en-US" sz="2000" dirty="0">
              <a:solidFill>
                <a:schemeClr val="tx1"/>
              </a:solidFill>
              <a:latin typeface="+mn-lt"/>
              <a:sym typeface="Wingdings" panose="05000000000000000000" pitchFamily="2" charset="2"/>
            </a:endParaRPr>
          </a:p>
          <a:p>
            <a:pPr>
              <a:lnSpc>
                <a:spcPct val="150000"/>
              </a:lnSpc>
            </a:pPr>
            <a:endParaRPr lang="en-US" sz="2000" dirty="0">
              <a:solidFill>
                <a:schemeClr val="tx1"/>
              </a:solidFill>
              <a:latin typeface="+mn-lt"/>
              <a:sym typeface="Wingdings" panose="05000000000000000000" pitchFamily="2" charset="2"/>
            </a:endParaRPr>
          </a:p>
          <a:p>
            <a:pPr marL="342900" indent="-342900">
              <a:buFont typeface="+mj-lt"/>
              <a:buAutoNum type="arabicPeriod"/>
            </a:pPr>
            <a:r>
              <a:rPr lang="en-US" sz="1800" b="0" i="0" dirty="0">
                <a:solidFill>
                  <a:schemeClr val="tx1"/>
                </a:solidFill>
                <a:effectLst/>
                <a:latin typeface="+mn-lt"/>
              </a:rPr>
              <a:t>Vohs, Mead, and Goode (2006). </a:t>
            </a:r>
            <a:r>
              <a:rPr lang="en-US" sz="1800" b="0" i="1" dirty="0">
                <a:solidFill>
                  <a:schemeClr val="tx1"/>
                </a:solidFill>
                <a:effectLst/>
                <a:latin typeface="+mn-lt"/>
              </a:rPr>
              <a:t>Science</a:t>
            </a:r>
            <a:endParaRPr lang="en-US" sz="1800" dirty="0">
              <a:solidFill>
                <a:schemeClr val="tx1"/>
              </a:solidFill>
              <a:latin typeface="+mn-lt"/>
            </a:endParaRPr>
          </a:p>
          <a:p>
            <a:pPr marL="342900" indent="-342900">
              <a:buFont typeface="+mj-lt"/>
              <a:buAutoNum type="arabicPeriod"/>
            </a:pPr>
            <a:r>
              <a:rPr lang="en-US" sz="1800" b="0" i="0" dirty="0">
                <a:solidFill>
                  <a:schemeClr val="tx1"/>
                </a:solidFill>
                <a:effectLst/>
                <a:latin typeface="+mn-lt"/>
              </a:rPr>
              <a:t>Bargh, Chen, and Burrows (1996). </a:t>
            </a:r>
            <a:r>
              <a:rPr lang="en-US" sz="1800" b="0" i="1" dirty="0">
                <a:solidFill>
                  <a:schemeClr val="tx1"/>
                </a:solidFill>
                <a:effectLst/>
                <a:latin typeface="+mn-lt"/>
              </a:rPr>
              <a:t>J of Personality and Social Psychology</a:t>
            </a:r>
            <a:endParaRPr lang="en-US" sz="1800" dirty="0">
              <a:solidFill>
                <a:schemeClr val="tx1"/>
              </a:solidFill>
              <a:latin typeface="+mn-lt"/>
            </a:endParaRPr>
          </a:p>
          <a:p>
            <a:pPr marL="342900" indent="-342900">
              <a:buFont typeface="+mj-lt"/>
              <a:buAutoNum type="arabicPeriod"/>
            </a:pPr>
            <a:r>
              <a:rPr lang="en-US" sz="1800" b="0" i="0" dirty="0">
                <a:solidFill>
                  <a:schemeClr val="tx1"/>
                </a:solidFill>
                <a:effectLst/>
                <a:latin typeface="+mn-lt"/>
              </a:rPr>
              <a:t>Dijksterhuis and van Knippenberg (1998). </a:t>
            </a:r>
            <a:r>
              <a:rPr lang="en-US" sz="1800" b="0" i="1" dirty="0">
                <a:solidFill>
                  <a:schemeClr val="tx1"/>
                </a:solidFill>
                <a:effectLst/>
                <a:latin typeface="+mn-lt"/>
              </a:rPr>
              <a:t> J of Personality and Social Psychology</a:t>
            </a:r>
            <a:endParaRPr lang="en-US" sz="1800" dirty="0">
              <a:solidFill>
                <a:schemeClr val="tx1"/>
              </a:solidFill>
              <a:latin typeface="+mn-lt"/>
            </a:endParaRPr>
          </a:p>
          <a:p>
            <a:pPr marL="342900" indent="-342900" algn="l">
              <a:buFont typeface="+mj-lt"/>
              <a:buAutoNum type="arabicPeriod"/>
            </a:pPr>
            <a:r>
              <a:rPr lang="en-US" sz="1800" dirty="0">
                <a:solidFill>
                  <a:schemeClr val="tx1"/>
                </a:solidFill>
                <a:latin typeface="+mn-lt"/>
              </a:rPr>
              <a:t>Carter</a:t>
            </a:r>
            <a:r>
              <a:rPr lang="en-US" sz="1800" b="0" i="0" u="none" strike="noStrike" baseline="0" dirty="0">
                <a:solidFill>
                  <a:schemeClr val="tx1"/>
                </a:solidFill>
                <a:latin typeface="+mn-lt"/>
              </a:rPr>
              <a:t>, Ferguson, and </a:t>
            </a:r>
            <a:r>
              <a:rPr lang="en-US" sz="1800" b="0" i="0" u="none" strike="noStrike" baseline="0" dirty="0" err="1">
                <a:solidFill>
                  <a:schemeClr val="tx1"/>
                </a:solidFill>
                <a:latin typeface="+mn-lt"/>
              </a:rPr>
              <a:t>Hassin</a:t>
            </a:r>
            <a:r>
              <a:rPr lang="en-US" sz="1800" b="0" i="0" u="none" strike="noStrike" baseline="0" dirty="0">
                <a:solidFill>
                  <a:schemeClr val="tx1"/>
                </a:solidFill>
                <a:latin typeface="+mn-lt"/>
              </a:rPr>
              <a:t> (2011). </a:t>
            </a:r>
            <a:r>
              <a:rPr lang="en-US" sz="1800" b="0" i="1" u="none" strike="noStrike" baseline="0" dirty="0">
                <a:solidFill>
                  <a:schemeClr val="tx1"/>
                </a:solidFill>
                <a:latin typeface="+mn-lt"/>
              </a:rPr>
              <a:t>Psychological Science</a:t>
            </a:r>
            <a:endParaRPr lang="en-US" sz="1800" dirty="0">
              <a:solidFill>
                <a:schemeClr val="tx1"/>
              </a:solidFill>
              <a:latin typeface="+mn-lt"/>
            </a:endParaRPr>
          </a:p>
          <a:p>
            <a:pPr>
              <a:lnSpc>
                <a:spcPct val="150000"/>
              </a:lnSpc>
            </a:pPr>
            <a:endParaRPr lang="en-US" sz="2200" dirty="0">
              <a:solidFill>
                <a:schemeClr val="tx1"/>
              </a:solidFill>
              <a:latin typeface="+mn-lt"/>
            </a:endParaRPr>
          </a:p>
          <a:p>
            <a:pPr>
              <a:lnSpc>
                <a:spcPct val="150000"/>
              </a:lnSpc>
            </a:pPr>
            <a:endParaRPr lang="en-US" sz="2200" dirty="0">
              <a:solidFill>
                <a:schemeClr val="tx2">
                  <a:lumMod val="75000"/>
                </a:schemeClr>
              </a:solidFill>
              <a:latin typeface="+mn-lt"/>
            </a:endParaRPr>
          </a:p>
          <a:p>
            <a:pPr>
              <a:lnSpc>
                <a:spcPct val="150000"/>
              </a:lnSpc>
            </a:pPr>
            <a:endParaRPr lang="en-US" sz="2200" dirty="0">
              <a:solidFill>
                <a:schemeClr val="tx2">
                  <a:lumMod val="75000"/>
                </a:schemeClr>
              </a:solidFill>
              <a:latin typeface="+mn-lt"/>
            </a:endParaRPr>
          </a:p>
          <a:p>
            <a:pPr>
              <a:lnSpc>
                <a:spcPct val="150000"/>
              </a:lnSpc>
            </a:pPr>
            <a:endParaRPr lang="en-US" sz="2200" dirty="0">
              <a:solidFill>
                <a:schemeClr val="tx2">
                  <a:lumMod val="75000"/>
                </a:schemeClr>
              </a:solidFill>
              <a:latin typeface="+mn-lt"/>
            </a:endParaRPr>
          </a:p>
          <a:p>
            <a:pPr>
              <a:lnSpc>
                <a:spcPct val="150000"/>
              </a:lnSpc>
            </a:pPr>
            <a:endParaRPr lang="en-US" sz="2200" dirty="0">
              <a:solidFill>
                <a:schemeClr val="tx2">
                  <a:lumMod val="75000"/>
                </a:schemeClr>
              </a:solidFill>
              <a:latin typeface="+mn-lt"/>
            </a:endParaRPr>
          </a:p>
          <a:p>
            <a:pPr>
              <a:lnSpc>
                <a:spcPct val="150000"/>
              </a:lnSpc>
            </a:pPr>
            <a:endParaRPr lang="en-US" sz="2200" dirty="0">
              <a:solidFill>
                <a:schemeClr val="tx2">
                  <a:lumMod val="75000"/>
                </a:schemeClr>
              </a:solidFill>
              <a:latin typeface="+mn-lt"/>
            </a:endParaRPr>
          </a:p>
          <a:p>
            <a:endParaRPr lang="en-US" sz="2200" dirty="0">
              <a:solidFill>
                <a:srgbClr val="FF0000"/>
              </a:solidFill>
              <a:latin typeface="+mn-lt"/>
            </a:endParaRPr>
          </a:p>
          <a:p>
            <a:endParaRPr lang="en-US" sz="2200" dirty="0">
              <a:solidFill>
                <a:srgbClr val="FF0000"/>
              </a:solidFill>
              <a:latin typeface="+mn-lt"/>
            </a:endParaRPr>
          </a:p>
          <a:p>
            <a:endParaRPr lang="en-US" sz="2200" i="1" dirty="0">
              <a:solidFill>
                <a:schemeClr val="tx1"/>
              </a:solidFill>
              <a:latin typeface="+mn-lt"/>
            </a:endParaRPr>
          </a:p>
        </p:txBody>
      </p:sp>
      <p:sp>
        <p:nvSpPr>
          <p:cNvPr id="16" name="Slide Number Placeholder 15"/>
          <p:cNvSpPr>
            <a:spLocks noGrp="1"/>
          </p:cNvSpPr>
          <p:nvPr>
            <p:ph type="sldNum" sz="quarter" idx="12"/>
          </p:nvPr>
        </p:nvSpPr>
        <p:spPr/>
        <p:txBody>
          <a:bodyPr/>
          <a:lstStyle/>
          <a:p>
            <a:pPr>
              <a:defRPr/>
            </a:pPr>
            <a:fld id="{81F86543-96CD-44A8-822E-33658BF70639}" type="slidenum">
              <a:rPr lang="en-US" smtClean="0"/>
              <a:pPr>
                <a:defRPr/>
              </a:pPr>
              <a:t>7</a:t>
            </a:fld>
            <a:endParaRPr lang="en-US" dirty="0"/>
          </a:p>
        </p:txBody>
      </p:sp>
    </p:spTree>
    <p:extLst>
      <p:ext uri="{BB962C8B-B14F-4D97-AF65-F5344CB8AC3E}">
        <p14:creationId xmlns:p14="http://schemas.microsoft.com/office/powerpoint/2010/main" val="38661913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ChangeArrowheads="1"/>
          </p:cNvSpPr>
          <p:nvPr/>
        </p:nvSpPr>
        <p:spPr bwMode="auto">
          <a:xfrm>
            <a:off x="0" y="0"/>
            <a:ext cx="9144000" cy="6731830"/>
          </a:xfrm>
          <a:prstGeom prst="rect">
            <a:avLst/>
          </a:prstGeom>
          <a:noFill/>
          <a:ln w="9525">
            <a:noFill/>
            <a:miter lim="800000"/>
            <a:headEnd/>
            <a:tailEnd/>
          </a:ln>
        </p:spPr>
        <p:txBody>
          <a:bodyPr lIns="91432" tIns="45716" rIns="91432" bIns="45716"/>
          <a:lstStyle/>
          <a:p>
            <a:pPr algn="ctr">
              <a:lnSpc>
                <a:spcPct val="150000"/>
              </a:lnSpc>
            </a:pPr>
            <a:r>
              <a:rPr lang="en-US" dirty="0">
                <a:solidFill>
                  <a:schemeClr val="accent6">
                    <a:lumMod val="50000"/>
                  </a:schemeClr>
                </a:solidFill>
                <a:latin typeface="+mn-lt"/>
              </a:rPr>
              <a:t>But these effects cannot be replicated by other labs. </a:t>
            </a:r>
          </a:p>
          <a:p>
            <a:pPr>
              <a:lnSpc>
                <a:spcPct val="150000"/>
              </a:lnSpc>
            </a:pP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pPr>
              <a:lnSpc>
                <a:spcPct val="150000"/>
              </a:lnSpc>
            </a:pPr>
            <a:endParaRPr lang="en-US" sz="1800" i="1" dirty="0">
              <a:effectLst/>
              <a:latin typeface="Calibri" panose="020F0502020204030204" pitchFamily="34" charset="0"/>
              <a:ea typeface="Times New Roman" panose="02020603050405020304" pitchFamily="18" charset="0"/>
            </a:endParaRPr>
          </a:p>
          <a:p>
            <a:pPr>
              <a:lnSpc>
                <a:spcPct val="150000"/>
              </a:lnSpc>
            </a:pPr>
            <a:endParaRPr lang="en-US" sz="1800" i="1" dirty="0">
              <a:latin typeface="Calibri" panose="020F0502020204030204" pitchFamily="34" charset="0"/>
              <a:ea typeface="Times New Roman" panose="02020603050405020304" pitchFamily="18" charset="0"/>
            </a:endParaRPr>
          </a:p>
          <a:p>
            <a:pPr>
              <a:lnSpc>
                <a:spcPct val="150000"/>
              </a:lnSpc>
            </a:pPr>
            <a:endParaRPr lang="en-US" sz="1800" dirty="0">
              <a:solidFill>
                <a:schemeClr val="accent4">
                  <a:lumMod val="50000"/>
                </a:schemeClr>
              </a:solidFill>
              <a:effectLst/>
              <a:latin typeface="Calibri" panose="020F0502020204030204" pitchFamily="34" charset="0"/>
              <a:ea typeface="Times New Roman" panose="02020603050405020304" pitchFamily="18" charset="0"/>
            </a:endParaRPr>
          </a:p>
          <a:p>
            <a:pPr>
              <a:lnSpc>
                <a:spcPct val="150000"/>
              </a:lnSpc>
            </a:pPr>
            <a:endParaRPr lang="en-US" sz="1800" i="1" dirty="0">
              <a:solidFill>
                <a:schemeClr val="accent4">
                  <a:lumMod val="50000"/>
                </a:schemeClr>
              </a:solidFill>
              <a:effectLst/>
              <a:latin typeface="Calibri" panose="020F0502020204030204" pitchFamily="34" charset="0"/>
              <a:ea typeface="Times New Roman" panose="02020603050405020304" pitchFamily="18" charset="0"/>
            </a:endParaRPr>
          </a:p>
          <a:p>
            <a:pPr>
              <a:lnSpc>
                <a:spcPct val="150000"/>
              </a:lnSpc>
            </a:pPr>
            <a:endParaRPr lang="en-US" sz="1800" i="1" dirty="0">
              <a:solidFill>
                <a:schemeClr val="accent4">
                  <a:lumMod val="50000"/>
                </a:schemeClr>
              </a:solidFill>
              <a:latin typeface="Calibri" panose="020F0502020204030204" pitchFamily="34" charset="0"/>
              <a:ea typeface="Times New Roman" panose="02020603050405020304" pitchFamily="18" charset="0"/>
            </a:endParaRPr>
          </a:p>
          <a:p>
            <a:pPr>
              <a:lnSpc>
                <a:spcPct val="150000"/>
              </a:lnSpc>
            </a:pPr>
            <a:endParaRPr lang="en-US" sz="1800" i="1" dirty="0">
              <a:solidFill>
                <a:schemeClr val="accent4">
                  <a:lumMod val="50000"/>
                </a:schemeClr>
              </a:solidFill>
              <a:latin typeface="Calibri" panose="020F0502020204030204" pitchFamily="34" charset="0"/>
              <a:ea typeface="Times New Roman" panose="02020603050405020304" pitchFamily="18" charset="0"/>
            </a:endParaRPr>
          </a:p>
          <a:p>
            <a:pPr>
              <a:lnSpc>
                <a:spcPct val="150000"/>
              </a:lnSpc>
            </a:pPr>
            <a:endParaRPr lang="en-US" sz="1800" i="1" dirty="0">
              <a:solidFill>
                <a:schemeClr val="accent4">
                  <a:lumMod val="50000"/>
                </a:schemeClr>
              </a:solidFill>
              <a:latin typeface="Calibri" panose="020F0502020204030204" pitchFamily="34" charset="0"/>
              <a:ea typeface="Times New Roman" panose="02020603050405020304" pitchFamily="18" charset="0"/>
            </a:endParaRPr>
          </a:p>
          <a:p>
            <a:pPr>
              <a:lnSpc>
                <a:spcPct val="150000"/>
              </a:lnSpc>
            </a:pPr>
            <a:r>
              <a:rPr lang="en-US" sz="1800" i="1" dirty="0">
                <a:solidFill>
                  <a:schemeClr val="accent4">
                    <a:lumMod val="50000"/>
                  </a:schemeClr>
                </a:solidFill>
                <a:latin typeface="+mn-lt"/>
                <a:ea typeface="Times New Roman" panose="02020603050405020304" pitchFamily="18" charset="0"/>
              </a:rPr>
              <a:t>Nature</a:t>
            </a:r>
            <a:r>
              <a:rPr lang="en-US" sz="1800" dirty="0">
                <a:solidFill>
                  <a:schemeClr val="accent4">
                    <a:lumMod val="50000"/>
                  </a:schemeClr>
                </a:solidFill>
                <a:latin typeface="+mn-lt"/>
                <a:ea typeface="Times New Roman" panose="02020603050405020304" pitchFamily="18" charset="0"/>
              </a:rPr>
              <a:t> (16 May 2012). </a:t>
            </a:r>
            <a:r>
              <a:rPr lang="en-US" sz="1800" dirty="0">
                <a:solidFill>
                  <a:schemeClr val="accent4">
                    <a:lumMod val="50000"/>
                  </a:schemeClr>
                </a:solidFill>
                <a:latin typeface="+mn-lt"/>
                <a:ea typeface="Times New Roman" panose="02020603050405020304" pitchFamily="18" charset="0"/>
                <a:hlinkClick r:id="rId3"/>
              </a:rPr>
              <a:t>Replication Studies: Bad Copy</a:t>
            </a:r>
            <a:r>
              <a:rPr lang="en-US" sz="1800" u="sng" dirty="0">
                <a:solidFill>
                  <a:schemeClr val="accent4">
                    <a:lumMod val="50000"/>
                  </a:schemeClr>
                </a:solidFill>
                <a:latin typeface="+mn-lt"/>
                <a:ea typeface="Times New Roman" panose="02020603050405020304" pitchFamily="18" charset="0"/>
              </a:rPr>
              <a:t>.</a:t>
            </a:r>
            <a:r>
              <a:rPr lang="en-US" sz="1800" i="1" dirty="0">
                <a:solidFill>
                  <a:schemeClr val="accent4">
                    <a:lumMod val="50000"/>
                  </a:schemeClr>
                </a:solidFill>
                <a:latin typeface="+mn-lt"/>
                <a:ea typeface="Times New Roman" panose="02020603050405020304" pitchFamily="18" charset="0"/>
              </a:rPr>
              <a:t>  </a:t>
            </a:r>
            <a:r>
              <a:rPr lang="en-US" sz="1800" dirty="0">
                <a:solidFill>
                  <a:schemeClr val="accent4">
                    <a:lumMod val="50000"/>
                  </a:schemeClr>
                </a:solidFill>
                <a:latin typeface="+mn-lt"/>
                <a:ea typeface="Times New Roman" panose="02020603050405020304" pitchFamily="18" charset="0"/>
              </a:rPr>
              <a:t>Ed Yong</a:t>
            </a:r>
          </a:p>
          <a:p>
            <a:pPr>
              <a:lnSpc>
                <a:spcPct val="150000"/>
              </a:lnSpc>
            </a:pPr>
            <a:r>
              <a:rPr lang="en-US" sz="1800" i="1" dirty="0">
                <a:solidFill>
                  <a:schemeClr val="accent4">
                    <a:lumMod val="50000"/>
                  </a:schemeClr>
                </a:solidFill>
                <a:effectLst/>
                <a:latin typeface="+mn-lt"/>
                <a:ea typeface="Times New Roman" panose="02020603050405020304" pitchFamily="18" charset="0"/>
              </a:rPr>
              <a:t>Nature</a:t>
            </a:r>
            <a:r>
              <a:rPr lang="en-US" sz="1800" dirty="0">
                <a:solidFill>
                  <a:schemeClr val="accent4">
                    <a:lumMod val="50000"/>
                  </a:schemeClr>
                </a:solidFill>
                <a:effectLst/>
                <a:latin typeface="+mn-lt"/>
                <a:ea typeface="Times New Roman" panose="02020603050405020304" pitchFamily="18" charset="0"/>
              </a:rPr>
              <a:t> (12 December 2019). </a:t>
            </a:r>
            <a:r>
              <a:rPr lang="en-US" sz="1800" u="sng" dirty="0">
                <a:solidFill>
                  <a:srgbClr val="0000FF"/>
                </a:solidFill>
                <a:effectLst/>
                <a:latin typeface="+mn-lt"/>
                <a:ea typeface="Times New Roman" panose="02020603050405020304" pitchFamily="18" charset="0"/>
                <a:cs typeface="Times New Roman" panose="02020603050405020304" pitchFamily="18" charset="0"/>
                <a:hlinkClick r:id="rId4"/>
              </a:rPr>
              <a:t>A theory in crisis</a:t>
            </a:r>
            <a:r>
              <a:rPr lang="en-US" sz="1800" u="sng" dirty="0">
                <a:solidFill>
                  <a:srgbClr val="0000FF"/>
                </a:solidFill>
                <a:effectLst/>
                <a:latin typeface="+mn-lt"/>
                <a:ea typeface="Times New Roman" panose="02020603050405020304" pitchFamily="18" charset="0"/>
                <a:cs typeface="Times New Roman" panose="02020603050405020304" pitchFamily="18" charset="0"/>
              </a:rPr>
              <a:t>.</a:t>
            </a:r>
            <a:r>
              <a:rPr lang="en-US" sz="1800" dirty="0">
                <a:effectLst/>
                <a:latin typeface="+mn-lt"/>
                <a:ea typeface="Times New Roman" panose="02020603050405020304" pitchFamily="18" charset="0"/>
              </a:rPr>
              <a:t> </a:t>
            </a:r>
            <a:r>
              <a:rPr lang="en-US" sz="1800" dirty="0">
                <a:solidFill>
                  <a:schemeClr val="accent4">
                    <a:lumMod val="50000"/>
                  </a:schemeClr>
                </a:solidFill>
                <a:effectLst/>
                <a:latin typeface="+mn-lt"/>
                <a:ea typeface="Times New Roman" panose="02020603050405020304" pitchFamily="18" charset="0"/>
              </a:rPr>
              <a:t>Tom Chivers</a:t>
            </a:r>
            <a:r>
              <a:rPr lang="en-US" sz="1800" dirty="0">
                <a:effectLst/>
                <a:latin typeface="+mn-lt"/>
                <a:ea typeface="Times New Roman" panose="02020603050405020304" pitchFamily="18" charset="0"/>
              </a:rPr>
              <a:t>	</a:t>
            </a:r>
            <a:endParaRPr lang="en-US" sz="18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endParaRPr lang="en-US" sz="2000" dirty="0">
              <a:solidFill>
                <a:srgbClr val="FF0000"/>
              </a:solidFill>
              <a:latin typeface="+mn-lt"/>
            </a:endParaRPr>
          </a:p>
          <a:p>
            <a:endParaRPr lang="en-US" sz="2000" dirty="0">
              <a:solidFill>
                <a:srgbClr val="FF0000"/>
              </a:solidFill>
              <a:latin typeface="+mn-lt"/>
            </a:endParaRPr>
          </a:p>
          <a:p>
            <a:endParaRPr lang="en-US" sz="2000" i="1" dirty="0">
              <a:solidFill>
                <a:schemeClr val="tx1"/>
              </a:solidFill>
              <a:latin typeface="+mn-lt"/>
            </a:endParaRPr>
          </a:p>
        </p:txBody>
      </p:sp>
      <p:sp>
        <p:nvSpPr>
          <p:cNvPr id="16" name="Slide Number Placeholder 15"/>
          <p:cNvSpPr>
            <a:spLocks noGrp="1"/>
          </p:cNvSpPr>
          <p:nvPr>
            <p:ph type="sldNum" sz="quarter" idx="12"/>
          </p:nvPr>
        </p:nvSpPr>
        <p:spPr/>
        <p:txBody>
          <a:bodyPr/>
          <a:lstStyle/>
          <a:p>
            <a:pPr>
              <a:defRPr/>
            </a:pPr>
            <a:fld id="{81F86543-96CD-44A8-822E-33658BF70639}" type="slidenum">
              <a:rPr lang="en-US" smtClean="0"/>
              <a:pPr>
                <a:defRPr/>
              </a:pPr>
              <a:t>8</a:t>
            </a:fld>
            <a:endParaRPr lang="en-US" dirty="0"/>
          </a:p>
        </p:txBody>
      </p:sp>
      <p:graphicFrame>
        <p:nvGraphicFramePr>
          <p:cNvPr id="2" name="Table 2">
            <a:extLst>
              <a:ext uri="{FF2B5EF4-FFF2-40B4-BE49-F238E27FC236}">
                <a16:creationId xmlns:a16="http://schemas.microsoft.com/office/drawing/2014/main" id="{7DBBFDAA-CC27-46CD-B633-23B479F860D7}"/>
              </a:ext>
            </a:extLst>
          </p:cNvPr>
          <p:cNvGraphicFramePr>
            <a:graphicFrameLocks noGrp="1"/>
          </p:cNvGraphicFramePr>
          <p:nvPr>
            <p:extLst>
              <p:ext uri="{D42A27DB-BD31-4B8C-83A1-F6EECF244321}">
                <p14:modId xmlns:p14="http://schemas.microsoft.com/office/powerpoint/2010/main" val="3409592390"/>
              </p:ext>
            </p:extLst>
          </p:nvPr>
        </p:nvGraphicFramePr>
        <p:xfrm>
          <a:off x="117020" y="1124700"/>
          <a:ext cx="7966915" cy="3379639"/>
        </p:xfrm>
        <a:graphic>
          <a:graphicData uri="http://schemas.openxmlformats.org/drawingml/2006/table">
            <a:tbl>
              <a:tblPr firstRow="1" bandRow="1">
                <a:tableStyleId>{5C22544A-7EE6-4342-B048-85BDC9FD1C3A}</a:tableStyleId>
              </a:tblPr>
              <a:tblGrid>
                <a:gridCol w="3878905">
                  <a:extLst>
                    <a:ext uri="{9D8B030D-6E8A-4147-A177-3AD203B41FA5}">
                      <a16:colId xmlns:a16="http://schemas.microsoft.com/office/drawing/2014/main" val="813108386"/>
                    </a:ext>
                  </a:extLst>
                </a:gridCol>
                <a:gridCol w="4088010">
                  <a:extLst>
                    <a:ext uri="{9D8B030D-6E8A-4147-A177-3AD203B41FA5}">
                      <a16:colId xmlns:a16="http://schemas.microsoft.com/office/drawing/2014/main" val="1905075061"/>
                    </a:ext>
                  </a:extLst>
                </a:gridCol>
              </a:tblGrid>
              <a:tr h="512067">
                <a:tc>
                  <a:txBody>
                    <a:bodyPr/>
                    <a:lstStyle/>
                    <a:p>
                      <a:r>
                        <a:rPr lang="en-US" sz="2400" b="0" dirty="0">
                          <a:solidFill>
                            <a:schemeClr val="accent1">
                              <a:lumMod val="50000"/>
                            </a:schemeClr>
                          </a:solidFill>
                        </a:rPr>
                        <a:t>Original Finding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en-US" sz="2400" b="0" dirty="0">
                          <a:solidFill>
                            <a:schemeClr val="accent1">
                              <a:lumMod val="50000"/>
                            </a:schemeClr>
                          </a:solidFill>
                        </a:rPr>
                        <a:t>Failed Direct Replications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858299364"/>
                  </a:ext>
                </a:extLst>
              </a:tr>
              <a:tr h="716893">
                <a:tc>
                  <a:txBody>
                    <a:bodyPr/>
                    <a:lstStyle/>
                    <a:p>
                      <a:r>
                        <a:rPr lang="en-US" dirty="0">
                          <a:solidFill>
                            <a:schemeClr val="accent4">
                              <a:lumMod val="50000"/>
                            </a:schemeClr>
                          </a:solidFill>
                        </a:rPr>
                        <a:t>Elderly priming</a:t>
                      </a:r>
                    </a:p>
                    <a:p>
                      <a:r>
                        <a:rPr lang="en-US" dirty="0">
                          <a:solidFill>
                            <a:schemeClr val="accent4">
                              <a:lumMod val="50000"/>
                            </a:schemeClr>
                          </a:solidFill>
                        </a:rPr>
                        <a:t>(Bargh et al., 1996)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1800" b="0" i="0" dirty="0">
                          <a:solidFill>
                            <a:srgbClr val="222222"/>
                          </a:solidFill>
                          <a:effectLst/>
                          <a:latin typeface="+mn-lt"/>
                        </a:rPr>
                        <a:t>Doyen et al. (2012)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4579784"/>
                  </a:ext>
                </a:extLst>
              </a:tr>
              <a:tr h="716893">
                <a:tc>
                  <a:txBody>
                    <a:bodyPr/>
                    <a:lstStyle/>
                    <a:p>
                      <a:r>
                        <a:rPr lang="en-US" dirty="0">
                          <a:solidFill>
                            <a:schemeClr val="accent4">
                              <a:lumMod val="50000"/>
                            </a:schemeClr>
                          </a:solidFill>
                        </a:rPr>
                        <a:t>Money priming</a:t>
                      </a:r>
                    </a:p>
                    <a:p>
                      <a:r>
                        <a:rPr lang="en-US" dirty="0">
                          <a:solidFill>
                            <a:schemeClr val="accent4">
                              <a:lumMod val="50000"/>
                            </a:schemeClr>
                          </a:solidFill>
                        </a:rPr>
                        <a:t>(Vohs et al., 2006)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1800" b="0" i="0" dirty="0">
                          <a:solidFill>
                            <a:srgbClr val="222222"/>
                          </a:solidFill>
                          <a:effectLst/>
                          <a:latin typeface="+mn-lt"/>
                        </a:rPr>
                        <a:t>Klein et al. (2014)</a:t>
                      </a:r>
                    </a:p>
                    <a:p>
                      <a:pPr marL="0" marR="0" lvl="0" indent="0" algn="l" defTabSz="914318" rtl="0" eaLnBrk="1" fontAlgn="auto" latinLnBrk="0" hangingPunct="1">
                        <a:lnSpc>
                          <a:spcPct val="100000"/>
                        </a:lnSpc>
                        <a:spcBef>
                          <a:spcPts val="0"/>
                        </a:spcBef>
                        <a:spcAft>
                          <a:spcPts val="0"/>
                        </a:spcAft>
                        <a:buClrTx/>
                        <a:buSzTx/>
                        <a:buFontTx/>
                        <a:buNone/>
                        <a:tabLst/>
                        <a:defRPr/>
                      </a:pPr>
                      <a:r>
                        <a:rPr lang="en-US" sz="1800" b="0" i="0" dirty="0">
                          <a:solidFill>
                            <a:srgbClr val="222222"/>
                          </a:solidFill>
                          <a:effectLst/>
                          <a:latin typeface="+mn-lt"/>
                        </a:rPr>
                        <a:t>Rohrer, Pashler, and Harris (2015, 2019)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64767018"/>
                  </a:ext>
                </a:extLst>
              </a:tr>
              <a:tr h="716893">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dirty="0">
                          <a:solidFill>
                            <a:schemeClr val="accent4">
                              <a:lumMod val="50000"/>
                            </a:schemeClr>
                          </a:solidFill>
                        </a:rPr>
                        <a:t>Professor priming </a:t>
                      </a:r>
                    </a:p>
                    <a:p>
                      <a:pPr marL="0" marR="0" lvl="0" indent="0" algn="l" defTabSz="914318" rtl="0" eaLnBrk="1" fontAlgn="auto" latinLnBrk="0" hangingPunct="1">
                        <a:lnSpc>
                          <a:spcPct val="100000"/>
                        </a:lnSpc>
                        <a:spcBef>
                          <a:spcPts val="0"/>
                        </a:spcBef>
                        <a:spcAft>
                          <a:spcPts val="0"/>
                        </a:spcAft>
                        <a:buClrTx/>
                        <a:buSzTx/>
                        <a:buFontTx/>
                        <a:buNone/>
                        <a:tabLst/>
                        <a:defRPr/>
                      </a:pPr>
                      <a:r>
                        <a:rPr lang="en-US" dirty="0">
                          <a:solidFill>
                            <a:schemeClr val="accent4">
                              <a:lumMod val="50000"/>
                            </a:schemeClr>
                          </a:solidFill>
                        </a:rPr>
                        <a:t>(</a:t>
                      </a:r>
                      <a:r>
                        <a:rPr lang="en-US" sz="1800" b="0" i="0" dirty="0">
                          <a:solidFill>
                            <a:srgbClr val="333333"/>
                          </a:solidFill>
                          <a:effectLst/>
                          <a:latin typeface="+mn-lt"/>
                        </a:rPr>
                        <a:t>Dijksterhuis &amp; van Knippenberg, 1998)</a:t>
                      </a:r>
                      <a:endParaRPr lang="en-US" dirty="0">
                        <a:solidFill>
                          <a:schemeClr val="accent4">
                            <a:lumMod val="50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1800" b="0" i="0" dirty="0">
                          <a:solidFill>
                            <a:srgbClr val="222222"/>
                          </a:solidFill>
                          <a:effectLst/>
                          <a:latin typeface="+mn-lt"/>
                        </a:rPr>
                        <a:t>O’Donnell et al. (2018)</a:t>
                      </a:r>
                    </a:p>
                    <a:p>
                      <a:pPr marL="0" marR="0" lvl="0" indent="0" algn="l" defTabSz="914318" rtl="0" eaLnBrk="1" fontAlgn="auto" latinLnBrk="0" hangingPunct="1">
                        <a:lnSpc>
                          <a:spcPct val="100000"/>
                        </a:lnSpc>
                        <a:spcBef>
                          <a:spcPts val="0"/>
                        </a:spcBef>
                        <a:spcAft>
                          <a:spcPts val="0"/>
                        </a:spcAft>
                        <a:buClrTx/>
                        <a:buSzTx/>
                        <a:buFontTx/>
                        <a:buNone/>
                        <a:tabLst/>
                        <a:defRPr/>
                      </a:pPr>
                      <a:r>
                        <a:rPr lang="en-US" sz="1800" b="0" i="0" dirty="0">
                          <a:solidFill>
                            <a:srgbClr val="222222"/>
                          </a:solidFill>
                          <a:effectLst/>
                          <a:latin typeface="+mn-lt"/>
                        </a:rPr>
                        <a:t>Shanks et al. (2013)</a:t>
                      </a:r>
                      <a:endParaRPr lang="en-US" dirty="0">
                        <a:solidFill>
                          <a:schemeClr val="accent4">
                            <a:lumMod val="50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86769551"/>
                  </a:ext>
                </a:extLst>
              </a:tr>
              <a:tr h="716893">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dirty="0">
                          <a:solidFill>
                            <a:schemeClr val="accent4">
                              <a:lumMod val="50000"/>
                            </a:schemeClr>
                          </a:solidFill>
                        </a:rPr>
                        <a:t>Flag priming</a:t>
                      </a:r>
                    </a:p>
                    <a:p>
                      <a:pPr marL="0" marR="0" lvl="0" indent="0" algn="l" defTabSz="914318" rtl="0" eaLnBrk="1" fontAlgn="auto" latinLnBrk="0" hangingPunct="1">
                        <a:lnSpc>
                          <a:spcPct val="100000"/>
                        </a:lnSpc>
                        <a:spcBef>
                          <a:spcPts val="0"/>
                        </a:spcBef>
                        <a:spcAft>
                          <a:spcPts val="0"/>
                        </a:spcAft>
                        <a:buClrTx/>
                        <a:buSzTx/>
                        <a:buFontTx/>
                        <a:buNone/>
                        <a:tabLst/>
                        <a:defRPr/>
                      </a:pPr>
                      <a:r>
                        <a:rPr lang="en-US" dirty="0">
                          <a:solidFill>
                            <a:schemeClr val="accent4">
                              <a:lumMod val="50000"/>
                            </a:schemeClr>
                          </a:solidFill>
                        </a:rPr>
                        <a:t>(Carter et al., 2011)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1800" b="0" i="0" dirty="0">
                          <a:solidFill>
                            <a:srgbClr val="222222"/>
                          </a:solidFill>
                          <a:effectLst/>
                          <a:latin typeface="+mn-lt"/>
                        </a:rPr>
                        <a:t>Klein et al. (2014)</a:t>
                      </a:r>
                      <a:endParaRPr lang="en-US" dirty="0">
                        <a:solidFill>
                          <a:schemeClr val="accent4">
                            <a:lumMod val="50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45975441"/>
                  </a:ext>
                </a:extLst>
              </a:tr>
            </a:tbl>
          </a:graphicData>
        </a:graphic>
      </p:graphicFrame>
    </p:spTree>
    <p:extLst>
      <p:ext uri="{BB962C8B-B14F-4D97-AF65-F5344CB8AC3E}">
        <p14:creationId xmlns:p14="http://schemas.microsoft.com/office/powerpoint/2010/main" val="18761232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ChangeArrowheads="1"/>
          </p:cNvSpPr>
          <p:nvPr/>
        </p:nvSpPr>
        <p:spPr bwMode="auto">
          <a:xfrm>
            <a:off x="0" y="0"/>
            <a:ext cx="9144000" cy="576263"/>
          </a:xfrm>
          <a:prstGeom prst="rect">
            <a:avLst/>
          </a:prstGeom>
          <a:noFill/>
          <a:ln w="9525">
            <a:noFill/>
            <a:miter lim="800000"/>
            <a:headEnd/>
            <a:tailEnd/>
          </a:ln>
        </p:spPr>
        <p:txBody>
          <a:bodyPr lIns="91432" tIns="45716" rIns="91432" bIns="45716"/>
          <a:lstStyle/>
          <a:p>
            <a:pPr algn="ctr">
              <a:lnSpc>
                <a:spcPct val="150000"/>
              </a:lnSpc>
            </a:pPr>
            <a:r>
              <a:rPr lang="en-US" dirty="0">
                <a:solidFill>
                  <a:schemeClr val="accent6">
                    <a:lumMod val="50000"/>
                  </a:schemeClr>
                </a:solidFill>
                <a:latin typeface="+mn-lt"/>
              </a:rPr>
              <a:t>A Many Labs Replication</a:t>
            </a:r>
          </a:p>
          <a:p>
            <a:endParaRPr lang="en-US" sz="2000" dirty="0">
              <a:solidFill>
                <a:schemeClr val="accent1">
                  <a:lumMod val="50000"/>
                </a:schemeClr>
              </a:solidFill>
              <a:latin typeface="+mn-lt"/>
            </a:endParaRPr>
          </a:p>
          <a:p>
            <a:r>
              <a:rPr lang="en-US" sz="2000" dirty="0">
                <a:solidFill>
                  <a:schemeClr val="accent1">
                    <a:lumMod val="50000"/>
                  </a:schemeClr>
                </a:solidFill>
                <a:latin typeface="+mn-lt"/>
              </a:rPr>
              <a:t>Each of 36 labs repeated 13 famous psychology findings.</a:t>
            </a:r>
          </a:p>
          <a:p>
            <a:endParaRPr lang="en-US" sz="2000" dirty="0">
              <a:solidFill>
                <a:schemeClr val="accent1">
                  <a:lumMod val="50000"/>
                </a:schemeClr>
              </a:solidFill>
              <a:latin typeface="+mn-lt"/>
            </a:endParaRPr>
          </a:p>
          <a:p>
            <a:r>
              <a:rPr lang="en-US" sz="2000" dirty="0">
                <a:solidFill>
                  <a:schemeClr val="accent1">
                    <a:lumMod val="50000"/>
                  </a:schemeClr>
                </a:solidFill>
                <a:latin typeface="+mn-lt"/>
              </a:rPr>
              <a:t>2 of the 13 findings were priming effects.</a:t>
            </a:r>
          </a:p>
          <a:p>
            <a:endParaRPr lang="en-US" sz="2000" dirty="0">
              <a:solidFill>
                <a:schemeClr val="accent1">
                  <a:lumMod val="50000"/>
                </a:schemeClr>
              </a:solidFill>
              <a:latin typeface="+mn-lt"/>
            </a:endParaRPr>
          </a:p>
          <a:p>
            <a:endParaRPr lang="en-US" sz="2000" dirty="0">
              <a:solidFill>
                <a:schemeClr val="accent1">
                  <a:lumMod val="50000"/>
                </a:schemeClr>
              </a:solidFill>
              <a:latin typeface="+mn-lt"/>
            </a:endParaRPr>
          </a:p>
          <a:p>
            <a:endParaRPr lang="en-US" sz="2000" dirty="0">
              <a:solidFill>
                <a:schemeClr val="accent1">
                  <a:lumMod val="50000"/>
                </a:schemeClr>
              </a:solidFill>
              <a:latin typeface="+mn-lt"/>
            </a:endParaRPr>
          </a:p>
          <a:p>
            <a:endParaRPr lang="en-US" sz="2000" dirty="0">
              <a:solidFill>
                <a:schemeClr val="accent1">
                  <a:lumMod val="50000"/>
                </a:schemeClr>
              </a:solidFill>
              <a:latin typeface="+mn-lt"/>
            </a:endParaRPr>
          </a:p>
          <a:p>
            <a:endParaRPr lang="en-US" sz="2000" dirty="0">
              <a:solidFill>
                <a:schemeClr val="accent1">
                  <a:lumMod val="50000"/>
                </a:schemeClr>
              </a:solidFill>
              <a:latin typeface="+mn-lt"/>
            </a:endParaRPr>
          </a:p>
          <a:p>
            <a:endParaRPr lang="en-US" sz="2000" dirty="0">
              <a:solidFill>
                <a:schemeClr val="accent1">
                  <a:lumMod val="50000"/>
                </a:schemeClr>
              </a:solidFill>
              <a:latin typeface="+mn-lt"/>
            </a:endParaRPr>
          </a:p>
          <a:p>
            <a:endParaRPr lang="en-US" sz="2000" dirty="0">
              <a:solidFill>
                <a:schemeClr val="accent1">
                  <a:lumMod val="50000"/>
                </a:schemeClr>
              </a:solidFill>
              <a:latin typeface="+mn-lt"/>
            </a:endParaRPr>
          </a:p>
          <a:p>
            <a:endParaRPr lang="en-US" sz="2000" dirty="0">
              <a:solidFill>
                <a:schemeClr val="accent1">
                  <a:lumMod val="50000"/>
                </a:schemeClr>
              </a:solidFill>
              <a:latin typeface="+mn-lt"/>
            </a:endParaRPr>
          </a:p>
          <a:p>
            <a:endParaRPr lang="en-US" sz="2000" dirty="0">
              <a:solidFill>
                <a:schemeClr val="accent1">
                  <a:lumMod val="50000"/>
                </a:schemeClr>
              </a:solidFill>
              <a:latin typeface="+mn-lt"/>
            </a:endParaRPr>
          </a:p>
          <a:p>
            <a:endParaRPr lang="en-US" sz="2000" dirty="0">
              <a:solidFill>
                <a:schemeClr val="accent1">
                  <a:lumMod val="50000"/>
                </a:schemeClr>
              </a:solidFill>
              <a:latin typeface="+mn-lt"/>
            </a:endParaRPr>
          </a:p>
          <a:p>
            <a:endParaRPr lang="en-US" sz="2000" dirty="0">
              <a:solidFill>
                <a:schemeClr val="accent1">
                  <a:lumMod val="50000"/>
                </a:schemeClr>
              </a:solidFill>
              <a:latin typeface="+mn-lt"/>
            </a:endParaRPr>
          </a:p>
          <a:p>
            <a:r>
              <a:rPr lang="en-US" sz="2000" dirty="0">
                <a:solidFill>
                  <a:schemeClr val="tx1"/>
                </a:solidFill>
                <a:latin typeface="+mn-lt"/>
              </a:rPr>
              <a:t>Klein et al. (2014)</a:t>
            </a:r>
          </a:p>
          <a:p>
            <a:endParaRPr lang="en-US" sz="2000" dirty="0">
              <a:solidFill>
                <a:schemeClr val="accent1">
                  <a:lumMod val="50000"/>
                </a:schemeClr>
              </a:solidFill>
              <a:latin typeface="+mn-lt"/>
            </a:endParaRPr>
          </a:p>
          <a:p>
            <a:endParaRPr lang="en-US" sz="2000" dirty="0">
              <a:solidFill>
                <a:schemeClr val="accent1">
                  <a:lumMod val="50000"/>
                </a:schemeClr>
              </a:solidFill>
              <a:latin typeface="+mn-lt"/>
            </a:endParaRPr>
          </a:p>
          <a:p>
            <a:r>
              <a:rPr lang="en-US" sz="2000" dirty="0">
                <a:solidFill>
                  <a:schemeClr val="accent1">
                    <a:lumMod val="50000"/>
                  </a:schemeClr>
                </a:solidFill>
                <a:latin typeface="+mn-lt"/>
              </a:rPr>
              <a:t>		</a:t>
            </a:r>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j-lt"/>
            </a:endParaRPr>
          </a:p>
          <a:p>
            <a:r>
              <a:rPr lang="en-US" sz="2000" dirty="0">
                <a:solidFill>
                  <a:schemeClr val="tx1"/>
                </a:solidFill>
                <a:latin typeface="+mj-lt"/>
              </a:rPr>
              <a:t>Klein et al. (2014)</a:t>
            </a:r>
          </a:p>
          <a:p>
            <a:endParaRPr lang="en-US" sz="2000" dirty="0">
              <a:solidFill>
                <a:srgbClr val="FF0000"/>
              </a:solidFill>
              <a:latin typeface="+mn-lt"/>
            </a:endParaRPr>
          </a:p>
          <a:p>
            <a:endParaRPr lang="en-US" sz="2000" dirty="0">
              <a:solidFill>
                <a:srgbClr val="FF0000"/>
              </a:solidFill>
              <a:latin typeface="+mn-lt"/>
            </a:endParaRPr>
          </a:p>
          <a:p>
            <a:endParaRPr lang="en-US" sz="2000" dirty="0">
              <a:solidFill>
                <a:srgbClr val="FF0000"/>
              </a:solidFill>
              <a:latin typeface="+mn-lt"/>
            </a:endParaRPr>
          </a:p>
        </p:txBody>
      </p:sp>
      <p:sp>
        <p:nvSpPr>
          <p:cNvPr id="16" name="Slide Number Placeholder 15"/>
          <p:cNvSpPr>
            <a:spLocks noGrp="1"/>
          </p:cNvSpPr>
          <p:nvPr>
            <p:ph type="sldNum" sz="quarter" idx="12"/>
          </p:nvPr>
        </p:nvSpPr>
        <p:spPr>
          <a:xfrm>
            <a:off x="6761085" y="6204447"/>
            <a:ext cx="2133600" cy="365125"/>
          </a:xfrm>
        </p:spPr>
        <p:txBody>
          <a:bodyPr/>
          <a:lstStyle/>
          <a:p>
            <a:pPr>
              <a:defRPr/>
            </a:pPr>
            <a:fld id="{81F86543-96CD-44A8-822E-33658BF70639}" type="slidenum">
              <a:rPr lang="en-US" smtClean="0"/>
              <a:pPr>
                <a:defRPr/>
              </a:pPr>
              <a:t>9</a:t>
            </a:fld>
            <a:endParaRPr lang="en-US" dirty="0"/>
          </a:p>
        </p:txBody>
      </p:sp>
      <p:sp>
        <p:nvSpPr>
          <p:cNvPr id="2" name="AutoShape 4" descr="危机：21篇顶刊社会科学论文仅有13篇可以复现- 中国经管实验教学案例平台"/>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4969595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273A1F-1D44-210E-F1BF-C9BCF4589FCC}"/>
            </a:ext>
          </a:extLst>
        </p:cNvPr>
        <p:cNvGrpSpPr/>
        <p:nvPr/>
      </p:nvGrpSpPr>
      <p:grpSpPr>
        <a:xfrm>
          <a:off x="0" y="0"/>
          <a:ext cx="0" cy="0"/>
          <a:chOff x="0" y="0"/>
          <a:chExt cx="0" cy="0"/>
        </a:xfrm>
      </p:grpSpPr>
      <p:sp>
        <p:nvSpPr>
          <p:cNvPr id="9218" name="Rectangle 4">
            <a:extLst>
              <a:ext uri="{FF2B5EF4-FFF2-40B4-BE49-F238E27FC236}">
                <a16:creationId xmlns:a16="http://schemas.microsoft.com/office/drawing/2014/main" id="{7A5AFACE-60D8-2F8F-D365-69750E29F975}"/>
              </a:ext>
            </a:extLst>
          </p:cNvPr>
          <p:cNvSpPr>
            <a:spLocks noChangeArrowheads="1"/>
          </p:cNvSpPr>
          <p:nvPr/>
        </p:nvSpPr>
        <p:spPr bwMode="auto">
          <a:xfrm>
            <a:off x="0" y="0"/>
            <a:ext cx="9144000" cy="576263"/>
          </a:xfrm>
          <a:prstGeom prst="rect">
            <a:avLst/>
          </a:prstGeom>
          <a:noFill/>
          <a:ln w="9525">
            <a:noFill/>
            <a:miter lim="800000"/>
            <a:headEnd/>
            <a:tailEnd/>
          </a:ln>
        </p:spPr>
        <p:txBody>
          <a:bodyPr lIns="91432" tIns="45716" rIns="91432" bIns="45716"/>
          <a:lstStyle/>
          <a:p>
            <a:pPr algn="ctr">
              <a:lnSpc>
                <a:spcPct val="150000"/>
              </a:lnSpc>
            </a:pPr>
            <a:r>
              <a:rPr lang="en-US" dirty="0">
                <a:solidFill>
                  <a:schemeClr val="accent6">
                    <a:lumMod val="50000"/>
                  </a:schemeClr>
                </a:solidFill>
                <a:latin typeface="+mn-lt"/>
              </a:rPr>
              <a:t>Results</a:t>
            </a:r>
          </a:p>
          <a:p>
            <a:r>
              <a:rPr lang="en-US" sz="2000" dirty="0">
                <a:solidFill>
                  <a:schemeClr val="accent1">
                    <a:lumMod val="50000"/>
                  </a:schemeClr>
                </a:solidFill>
                <a:latin typeface="+mn-lt"/>
              </a:rPr>
              <a:t>The 2 priming effects were the only findings that did not replicate (effect size </a:t>
            </a:r>
            <a:r>
              <a:rPr lang="en-US" sz="2000" dirty="0">
                <a:solidFill>
                  <a:schemeClr val="accent1">
                    <a:lumMod val="50000"/>
                  </a:schemeClr>
                </a:solidFill>
                <a:latin typeface="+mn-lt"/>
                <a:sym typeface="Symbol" panose="05050102010706020507" pitchFamily="18" charset="2"/>
              </a:rPr>
              <a:t></a:t>
            </a:r>
            <a:r>
              <a:rPr lang="en-US" sz="2000" dirty="0">
                <a:solidFill>
                  <a:schemeClr val="accent1">
                    <a:lumMod val="50000"/>
                  </a:schemeClr>
                </a:solidFill>
                <a:latin typeface="+mn-lt"/>
              </a:rPr>
              <a:t> 0)</a:t>
            </a:r>
            <a:r>
              <a:rPr lang="en-US" sz="2000" dirty="0">
                <a:solidFill>
                  <a:schemeClr val="tx1"/>
                </a:solidFill>
                <a:latin typeface="+mn-lt"/>
              </a:rPr>
              <a:t>. </a:t>
            </a:r>
          </a:p>
          <a:p>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j-lt"/>
            </a:endParaRPr>
          </a:p>
          <a:p>
            <a:endParaRPr lang="en-US" sz="2000" dirty="0">
              <a:solidFill>
                <a:srgbClr val="FF0000"/>
              </a:solidFill>
              <a:latin typeface="+mn-lt"/>
            </a:endParaRPr>
          </a:p>
          <a:p>
            <a:endParaRPr lang="en-US" sz="2000" dirty="0">
              <a:solidFill>
                <a:srgbClr val="FF0000"/>
              </a:solidFill>
              <a:latin typeface="+mn-lt"/>
            </a:endParaRPr>
          </a:p>
          <a:p>
            <a:endParaRPr lang="en-US" sz="2000" dirty="0">
              <a:solidFill>
                <a:srgbClr val="FF0000"/>
              </a:solidFill>
              <a:latin typeface="+mn-lt"/>
            </a:endParaRPr>
          </a:p>
        </p:txBody>
      </p:sp>
      <p:sp>
        <p:nvSpPr>
          <p:cNvPr id="16" name="Slide Number Placeholder 15">
            <a:extLst>
              <a:ext uri="{FF2B5EF4-FFF2-40B4-BE49-F238E27FC236}">
                <a16:creationId xmlns:a16="http://schemas.microsoft.com/office/drawing/2014/main" id="{559668E8-0290-ACFF-891A-CEF9D3A0D710}"/>
              </a:ext>
            </a:extLst>
          </p:cNvPr>
          <p:cNvSpPr>
            <a:spLocks noGrp="1"/>
          </p:cNvSpPr>
          <p:nvPr>
            <p:ph type="sldNum" sz="quarter" idx="12"/>
          </p:nvPr>
        </p:nvSpPr>
        <p:spPr>
          <a:xfrm>
            <a:off x="6761085" y="6204447"/>
            <a:ext cx="2133600" cy="365125"/>
          </a:xfrm>
        </p:spPr>
        <p:txBody>
          <a:bodyPr/>
          <a:lstStyle/>
          <a:p>
            <a:pPr>
              <a:defRPr/>
            </a:pPr>
            <a:fld id="{81F86543-96CD-44A8-822E-33658BF70639}" type="slidenum">
              <a:rPr lang="en-US" smtClean="0"/>
              <a:pPr>
                <a:defRPr/>
              </a:pPr>
              <a:t>10</a:t>
            </a:fld>
            <a:endParaRPr lang="en-US" dirty="0"/>
          </a:p>
        </p:txBody>
      </p:sp>
      <p:sp>
        <p:nvSpPr>
          <p:cNvPr id="2" name="AutoShape 4" descr="危机：21篇顶刊社会科学论文仅有13篇可以复现- 中国经管实验教学案例平台">
            <a:extLst>
              <a:ext uri="{FF2B5EF4-FFF2-40B4-BE49-F238E27FC236}">
                <a16:creationId xmlns:a16="http://schemas.microsoft.com/office/drawing/2014/main" id="{B9C42FA1-EEAA-1EAA-CC66-37D0FF32CF8B}"/>
              </a:ext>
            </a:extLst>
          </p:cNvP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Callout: Bent Line with No Border 7">
            <a:extLst>
              <a:ext uri="{FF2B5EF4-FFF2-40B4-BE49-F238E27FC236}">
                <a16:creationId xmlns:a16="http://schemas.microsoft.com/office/drawing/2014/main" id="{23D353AB-1695-E02E-2EE9-7D57147A43BF}"/>
              </a:ext>
            </a:extLst>
          </p:cNvPr>
          <p:cNvSpPr/>
          <p:nvPr/>
        </p:nvSpPr>
        <p:spPr>
          <a:xfrm>
            <a:off x="942727" y="3603103"/>
            <a:ext cx="1920251" cy="622911"/>
          </a:xfrm>
          <a:prstGeom prst="callout2">
            <a:avLst>
              <a:gd name="adj1" fmla="val 18750"/>
              <a:gd name="adj2" fmla="val -8333"/>
              <a:gd name="adj3" fmla="val 18750"/>
              <a:gd name="adj4" fmla="val -16667"/>
              <a:gd name="adj5" fmla="val -74837"/>
              <a:gd name="adj6" fmla="val -7806"/>
            </a:avLst>
          </a:prstGeom>
          <a:noFill/>
          <a:ln w="28575">
            <a:solidFill>
              <a:schemeClr val="accent3">
                <a:lumMod val="50000"/>
              </a:schemeClr>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tx1"/>
              </a:solidFill>
            </a:endParaRPr>
          </a:p>
        </p:txBody>
      </p:sp>
      <p:sp>
        <p:nvSpPr>
          <p:cNvPr id="5" name="TextBox 4">
            <a:extLst>
              <a:ext uri="{FF2B5EF4-FFF2-40B4-BE49-F238E27FC236}">
                <a16:creationId xmlns:a16="http://schemas.microsoft.com/office/drawing/2014/main" id="{36E0A34B-1BEC-F7B0-127C-E482E4EC1B4F}"/>
              </a:ext>
            </a:extLst>
          </p:cNvPr>
          <p:cNvSpPr txBox="1"/>
          <p:nvPr/>
        </p:nvSpPr>
        <p:spPr>
          <a:xfrm>
            <a:off x="827512" y="3573152"/>
            <a:ext cx="2035466" cy="646331"/>
          </a:xfrm>
          <a:prstGeom prst="rect">
            <a:avLst/>
          </a:prstGeom>
          <a:noFill/>
          <a:ln w="19050">
            <a:solidFill>
              <a:schemeClr val="accent3">
                <a:lumMod val="50000"/>
              </a:schemeClr>
            </a:solidFill>
          </a:ln>
        </p:spPr>
        <p:txBody>
          <a:bodyPr wrap="square" rtlCol="0">
            <a:spAutoFit/>
          </a:bodyPr>
          <a:lstStyle/>
          <a:p>
            <a:r>
              <a:rPr lang="en-US" sz="1800" dirty="0">
                <a:solidFill>
                  <a:schemeClr val="tx1"/>
                </a:solidFill>
                <a:latin typeface="+mn-lt"/>
              </a:rPr>
              <a:t>currency priming = money priming</a:t>
            </a:r>
            <a:endParaRPr lang="en-US" dirty="0"/>
          </a:p>
        </p:txBody>
      </p:sp>
      <p:grpSp>
        <p:nvGrpSpPr>
          <p:cNvPr id="10" name="Group 9">
            <a:extLst>
              <a:ext uri="{FF2B5EF4-FFF2-40B4-BE49-F238E27FC236}">
                <a16:creationId xmlns:a16="http://schemas.microsoft.com/office/drawing/2014/main" id="{885734EB-3244-431C-F635-1EF48FF43B04}"/>
              </a:ext>
            </a:extLst>
          </p:cNvPr>
          <p:cNvGrpSpPr/>
          <p:nvPr/>
        </p:nvGrpSpPr>
        <p:grpSpPr>
          <a:xfrm>
            <a:off x="-113410" y="1085924"/>
            <a:ext cx="9311942" cy="5492267"/>
            <a:chOff x="-113410" y="1085924"/>
            <a:chExt cx="9311942" cy="5492267"/>
          </a:xfrm>
        </p:grpSpPr>
        <p:grpSp>
          <p:nvGrpSpPr>
            <p:cNvPr id="7" name="Group 6">
              <a:extLst>
                <a:ext uri="{FF2B5EF4-FFF2-40B4-BE49-F238E27FC236}">
                  <a16:creationId xmlns:a16="http://schemas.microsoft.com/office/drawing/2014/main" id="{10337657-6F17-C102-B932-5C445E8C0584}"/>
                </a:ext>
              </a:extLst>
            </p:cNvPr>
            <p:cNvGrpSpPr/>
            <p:nvPr/>
          </p:nvGrpSpPr>
          <p:grpSpPr>
            <a:xfrm>
              <a:off x="-113410" y="1085924"/>
              <a:ext cx="9311942" cy="4762591"/>
              <a:chOff x="-113410" y="1085924"/>
              <a:chExt cx="9311942" cy="4762591"/>
            </a:xfrm>
          </p:grpSpPr>
          <p:grpSp>
            <p:nvGrpSpPr>
              <p:cNvPr id="4" name="Group 3">
                <a:extLst>
                  <a:ext uri="{FF2B5EF4-FFF2-40B4-BE49-F238E27FC236}">
                    <a16:creationId xmlns:a16="http://schemas.microsoft.com/office/drawing/2014/main" id="{2081A1DF-CF67-38DE-AF7C-B40787F2F32D}"/>
                  </a:ext>
                </a:extLst>
              </p:cNvPr>
              <p:cNvGrpSpPr/>
              <p:nvPr/>
            </p:nvGrpSpPr>
            <p:grpSpPr>
              <a:xfrm>
                <a:off x="-113410" y="1085924"/>
                <a:ext cx="9140517" cy="4762591"/>
                <a:chOff x="-113410" y="1085924"/>
                <a:chExt cx="9140517" cy="4762591"/>
              </a:xfrm>
            </p:grpSpPr>
            <p:pic>
              <p:nvPicPr>
                <p:cNvPr id="6" name="Picture 5">
                  <a:extLst>
                    <a:ext uri="{FF2B5EF4-FFF2-40B4-BE49-F238E27FC236}">
                      <a16:creationId xmlns:a16="http://schemas.microsoft.com/office/drawing/2014/main" id="{B750962C-F6CC-511F-EB93-77BF6E270A55}"/>
                    </a:ext>
                  </a:extLst>
                </p:cNvPr>
                <p:cNvPicPr>
                  <a:picLocks noChangeAspect="1"/>
                </p:cNvPicPr>
                <p:nvPr/>
              </p:nvPicPr>
              <p:blipFill rotWithShape="1">
                <a:blip r:embed="rId3"/>
                <a:srcRect l="-118" t="1495" r="8782" b="14134"/>
                <a:stretch/>
              </p:blipFill>
              <p:spPr>
                <a:xfrm>
                  <a:off x="-113410" y="1085924"/>
                  <a:ext cx="9140517" cy="4762591"/>
                </a:xfrm>
                <a:prstGeom prst="rect">
                  <a:avLst/>
                </a:prstGeom>
              </p:spPr>
            </p:pic>
            <p:sp>
              <p:nvSpPr>
                <p:cNvPr id="3" name="Rectangle 2">
                  <a:extLst>
                    <a:ext uri="{FF2B5EF4-FFF2-40B4-BE49-F238E27FC236}">
                      <a16:creationId xmlns:a16="http://schemas.microsoft.com/office/drawing/2014/main" id="{94D1E48D-15AC-82BC-4180-61E3DF96C0C6}"/>
                    </a:ext>
                  </a:extLst>
                </p:cNvPr>
                <p:cNvSpPr/>
                <p:nvPr/>
              </p:nvSpPr>
              <p:spPr>
                <a:xfrm>
                  <a:off x="942726" y="5202184"/>
                  <a:ext cx="5280689" cy="646331"/>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TextBox 10">
                <a:extLst>
                  <a:ext uri="{FF2B5EF4-FFF2-40B4-BE49-F238E27FC236}">
                    <a16:creationId xmlns:a16="http://schemas.microsoft.com/office/drawing/2014/main" id="{4C98C064-64C3-8AA9-C037-38E783A3CF04}"/>
                  </a:ext>
                </a:extLst>
              </p:cNvPr>
              <p:cNvSpPr txBox="1"/>
              <p:nvPr/>
            </p:nvSpPr>
            <p:spPr>
              <a:xfrm>
                <a:off x="6287813" y="4027664"/>
                <a:ext cx="2910719" cy="1323439"/>
              </a:xfrm>
              <a:prstGeom prst="rect">
                <a:avLst/>
              </a:prstGeom>
              <a:noFill/>
              <a:ln>
                <a:solidFill>
                  <a:schemeClr val="accent3">
                    <a:lumMod val="50000"/>
                  </a:schemeClr>
                </a:solidFill>
              </a:ln>
            </p:spPr>
            <p:txBody>
              <a:bodyPr wrap="square" rtlCol="0">
                <a:spAutoFit/>
              </a:bodyPr>
              <a:lstStyle/>
              <a:p>
                <a:r>
                  <a:rPr lang="en-US" sz="2000" dirty="0">
                    <a:solidFill>
                      <a:schemeClr val="tx1"/>
                    </a:solidFill>
                    <a:latin typeface="+mn-lt"/>
                    <a:sym typeface="Wingdings 2" panose="05020102010507070707" pitchFamily="18" charset="2"/>
                  </a:rPr>
                  <a:t></a:t>
                </a:r>
                <a:r>
                  <a:rPr lang="en-US" sz="2000" dirty="0">
                    <a:solidFill>
                      <a:schemeClr val="accent3">
                        <a:lumMod val="50000"/>
                      </a:schemeClr>
                    </a:solidFill>
                    <a:latin typeface="+mn-lt"/>
                  </a:rPr>
                  <a:t> = original effect size</a:t>
                </a:r>
              </a:p>
              <a:p>
                <a:r>
                  <a:rPr lang="en-US" sz="2000" b="1" dirty="0">
                    <a:solidFill>
                      <a:schemeClr val="tx1"/>
                    </a:solidFill>
                    <a:latin typeface="+mn-lt"/>
                    <a:sym typeface="Wingdings 2" panose="05020102010507070707" pitchFamily="18" charset="2"/>
                  </a:rPr>
                  <a:t></a:t>
                </a:r>
                <a:r>
                  <a:rPr lang="en-US" sz="2000" dirty="0">
                    <a:solidFill>
                      <a:schemeClr val="bg1">
                        <a:lumMod val="50000"/>
                      </a:schemeClr>
                    </a:solidFill>
                    <a:latin typeface="+mn-lt"/>
                    <a:sym typeface="Wingdings 2" panose="05020102010507070707" pitchFamily="18" charset="2"/>
                  </a:rPr>
                  <a:t>  </a:t>
                </a:r>
                <a:r>
                  <a:rPr lang="en-US" sz="2000" dirty="0">
                    <a:solidFill>
                      <a:schemeClr val="accent3">
                        <a:lumMod val="50000"/>
                      </a:schemeClr>
                    </a:solidFill>
                    <a:latin typeface="+mn-lt"/>
                  </a:rPr>
                  <a:t>= replication effect size</a:t>
                </a:r>
              </a:p>
              <a:p>
                <a:r>
                  <a:rPr lang="en-US" sz="1400" dirty="0">
                    <a:solidFill>
                      <a:schemeClr val="bg1">
                        <a:lumMod val="50000"/>
                      </a:schemeClr>
                    </a:solidFill>
                    <a:latin typeface="+mn-lt"/>
                    <a:sym typeface="Wingdings 2" panose="05020102010507070707" pitchFamily="18" charset="2"/>
                  </a:rPr>
                  <a:t> </a:t>
                </a:r>
                <a:r>
                  <a:rPr lang="en-US" sz="2000" dirty="0">
                    <a:solidFill>
                      <a:schemeClr val="bg1">
                        <a:lumMod val="50000"/>
                      </a:schemeClr>
                    </a:solidFill>
                    <a:latin typeface="+mn-lt"/>
                    <a:sym typeface="Wingdings 2" panose="05020102010507070707" pitchFamily="18" charset="2"/>
                  </a:rPr>
                  <a:t>   </a:t>
                </a:r>
                <a:r>
                  <a:rPr lang="en-US" sz="2000" dirty="0">
                    <a:solidFill>
                      <a:schemeClr val="accent3">
                        <a:lumMod val="50000"/>
                      </a:schemeClr>
                    </a:solidFill>
                    <a:latin typeface="+mn-lt"/>
                  </a:rPr>
                  <a:t>= U.S. lab</a:t>
                </a:r>
              </a:p>
              <a:p>
                <a:r>
                  <a:rPr lang="en-US" sz="1400" dirty="0">
                    <a:solidFill>
                      <a:schemeClr val="bg1">
                        <a:lumMod val="50000"/>
                      </a:schemeClr>
                    </a:solidFill>
                    <a:latin typeface="+mn-lt"/>
                    <a:sym typeface="Wingdings 2" panose="05020102010507070707" pitchFamily="18" charset="2"/>
                  </a:rPr>
                  <a:t> </a:t>
                </a:r>
                <a:r>
                  <a:rPr lang="en-US" sz="2000" dirty="0">
                    <a:solidFill>
                      <a:schemeClr val="bg1">
                        <a:lumMod val="50000"/>
                      </a:schemeClr>
                    </a:solidFill>
                    <a:latin typeface="+mn-lt"/>
                    <a:sym typeface="Wingdings 2" panose="05020102010507070707" pitchFamily="18" charset="2"/>
                  </a:rPr>
                  <a:t>   </a:t>
                </a:r>
                <a:r>
                  <a:rPr lang="en-US" sz="2000" dirty="0">
                    <a:solidFill>
                      <a:schemeClr val="accent3">
                        <a:lumMod val="50000"/>
                      </a:schemeClr>
                    </a:solidFill>
                    <a:latin typeface="+mn-lt"/>
                    <a:sym typeface="Wingdings 2" panose="05020102010507070707" pitchFamily="18" charset="2"/>
                  </a:rPr>
                  <a:t>= non-U.S. lab</a:t>
                </a:r>
                <a:endParaRPr lang="en-US" sz="2000" dirty="0">
                  <a:solidFill>
                    <a:schemeClr val="accent3">
                      <a:lumMod val="50000"/>
                    </a:schemeClr>
                  </a:solidFill>
                  <a:latin typeface="+mn-lt"/>
                </a:endParaRPr>
              </a:p>
            </p:txBody>
          </p:sp>
        </p:grpSp>
        <p:sp>
          <p:nvSpPr>
            <p:cNvPr id="9" name="TextBox 8">
              <a:extLst>
                <a:ext uri="{FF2B5EF4-FFF2-40B4-BE49-F238E27FC236}">
                  <a16:creationId xmlns:a16="http://schemas.microsoft.com/office/drawing/2014/main" id="{4C623D04-E85B-7C28-A7BD-C572701C607F}"/>
                </a:ext>
              </a:extLst>
            </p:cNvPr>
            <p:cNvSpPr txBox="1"/>
            <p:nvPr/>
          </p:nvSpPr>
          <p:spPr>
            <a:xfrm>
              <a:off x="4456848" y="5870305"/>
              <a:ext cx="1574605" cy="707886"/>
            </a:xfrm>
            <a:prstGeom prst="rect">
              <a:avLst/>
            </a:prstGeom>
            <a:solidFill>
              <a:schemeClr val="bg1"/>
            </a:solidFill>
            <a:ln>
              <a:solidFill>
                <a:schemeClr val="accent3">
                  <a:lumMod val="50000"/>
                </a:schemeClr>
              </a:solidFill>
            </a:ln>
          </p:spPr>
          <p:txBody>
            <a:bodyPr wrap="square" rtlCol="0">
              <a:spAutoFit/>
            </a:bodyPr>
            <a:lstStyle/>
            <a:p>
              <a:pPr algn="ctr"/>
              <a:r>
                <a:rPr lang="en-US" sz="2000" dirty="0">
                  <a:solidFill>
                    <a:schemeClr val="tx1"/>
                  </a:solidFill>
                  <a:latin typeface="+mn-lt"/>
                  <a:sym typeface="Wingdings 2" panose="05020102010507070707" pitchFamily="18" charset="2"/>
                </a:rPr>
                <a:t>0</a:t>
              </a:r>
            </a:p>
            <a:p>
              <a:pPr algn="ctr"/>
              <a:r>
                <a:rPr lang="en-US" sz="2000" dirty="0">
                  <a:solidFill>
                    <a:schemeClr val="tx1"/>
                  </a:solidFill>
                  <a:latin typeface="+mn-lt"/>
                  <a:sym typeface="Wingdings 2" panose="05020102010507070707" pitchFamily="18" charset="2"/>
                </a:rPr>
                <a:t>Effect Size</a:t>
              </a:r>
              <a:endParaRPr lang="en-US" sz="2000" dirty="0">
                <a:solidFill>
                  <a:schemeClr val="accent3">
                    <a:lumMod val="50000"/>
                  </a:schemeClr>
                </a:solidFill>
                <a:latin typeface="+mn-lt"/>
              </a:endParaRPr>
            </a:p>
          </p:txBody>
        </p:sp>
      </p:grpSp>
    </p:spTree>
    <p:extLst>
      <p:ext uri="{BB962C8B-B14F-4D97-AF65-F5344CB8AC3E}">
        <p14:creationId xmlns:p14="http://schemas.microsoft.com/office/powerpoint/2010/main" val="30169755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ChangeArrowheads="1"/>
          </p:cNvSpPr>
          <p:nvPr/>
        </p:nvSpPr>
        <p:spPr bwMode="auto">
          <a:xfrm>
            <a:off x="0" y="0"/>
            <a:ext cx="9144000" cy="576263"/>
          </a:xfrm>
          <a:prstGeom prst="rect">
            <a:avLst/>
          </a:prstGeom>
          <a:noFill/>
          <a:ln w="9525">
            <a:noFill/>
            <a:miter lim="800000"/>
            <a:headEnd/>
            <a:tailEnd/>
          </a:ln>
        </p:spPr>
        <p:txBody>
          <a:bodyPr lIns="91432" tIns="45716" rIns="91432" bIns="45716"/>
          <a:lstStyle/>
          <a:p>
            <a:pPr algn="ctr">
              <a:lnSpc>
                <a:spcPct val="150000"/>
              </a:lnSpc>
            </a:pPr>
            <a:r>
              <a:rPr lang="en-US" dirty="0">
                <a:solidFill>
                  <a:schemeClr val="accent6">
                    <a:lumMod val="50000"/>
                  </a:schemeClr>
                </a:solidFill>
                <a:latin typeface="+mn-lt"/>
              </a:rPr>
              <a:t>Another Many Labs Replication Attempt</a:t>
            </a:r>
          </a:p>
          <a:p>
            <a:endParaRPr lang="en-US" sz="2000" dirty="0">
              <a:solidFill>
                <a:schemeClr val="tx1"/>
              </a:solidFill>
              <a:latin typeface="+mn-lt"/>
            </a:endParaRPr>
          </a:p>
          <a:p>
            <a:r>
              <a:rPr lang="en-US" sz="2000" dirty="0">
                <a:solidFill>
                  <a:schemeClr val="tx1"/>
                </a:solidFill>
                <a:latin typeface="+mn-lt"/>
              </a:rPr>
              <a:t>Included all social science findings published in </a:t>
            </a:r>
            <a:r>
              <a:rPr lang="en-US" sz="2000" i="1" dirty="0">
                <a:solidFill>
                  <a:schemeClr val="tx1"/>
                </a:solidFill>
                <a:latin typeface="+mn-lt"/>
              </a:rPr>
              <a:t>Nature</a:t>
            </a:r>
            <a:r>
              <a:rPr lang="en-US" sz="2000" dirty="0">
                <a:solidFill>
                  <a:schemeClr val="tx1"/>
                </a:solidFill>
                <a:latin typeface="+mn-lt"/>
              </a:rPr>
              <a:t> or </a:t>
            </a:r>
            <a:r>
              <a:rPr lang="en-US" sz="2000" i="1" dirty="0">
                <a:solidFill>
                  <a:schemeClr val="tx1"/>
                </a:solidFill>
                <a:latin typeface="+mn-lt"/>
              </a:rPr>
              <a:t>Science </a:t>
            </a:r>
            <a:r>
              <a:rPr lang="en-US" sz="2000" dirty="0">
                <a:solidFill>
                  <a:schemeClr val="tx1"/>
                </a:solidFill>
                <a:latin typeface="+mn-lt"/>
              </a:rPr>
              <a:t>during 2010 - 2015.</a:t>
            </a:r>
          </a:p>
          <a:p>
            <a:endParaRPr lang="en-US" sz="2000" dirty="0">
              <a:solidFill>
                <a:schemeClr val="tx1"/>
              </a:solidFill>
              <a:latin typeface="+mn-lt"/>
            </a:endParaRPr>
          </a:p>
          <a:p>
            <a:endParaRPr lang="en-US" sz="2000" dirty="0">
              <a:solidFill>
                <a:schemeClr val="tx1"/>
              </a:solidFill>
              <a:latin typeface="+mn-lt"/>
            </a:endParaRPr>
          </a:p>
          <a:p>
            <a:r>
              <a:rPr lang="en-US" sz="2000" dirty="0">
                <a:solidFill>
                  <a:schemeClr val="tx1"/>
                </a:solidFill>
                <a:latin typeface="+mn-lt"/>
              </a:rPr>
              <a:t> </a:t>
            </a:r>
          </a:p>
          <a:p>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a:p>
            <a:endParaRPr lang="en-US" sz="1800" dirty="0">
              <a:solidFill>
                <a:schemeClr val="tx1"/>
              </a:solidFill>
              <a:latin typeface="+mj-lt"/>
            </a:endParaRPr>
          </a:p>
          <a:p>
            <a:r>
              <a:rPr lang="en-US" sz="1800" dirty="0">
                <a:solidFill>
                  <a:schemeClr val="tx1"/>
                </a:solidFill>
                <a:latin typeface="+mj-lt"/>
              </a:rPr>
              <a:t>Camerer et al. (2018).  </a:t>
            </a:r>
            <a:r>
              <a:rPr lang="en-US" sz="1800" i="1" dirty="0">
                <a:solidFill>
                  <a:schemeClr val="tx1"/>
                </a:solidFill>
                <a:latin typeface="+mj-lt"/>
              </a:rPr>
              <a:t>Nature Human Behaviour</a:t>
            </a:r>
            <a:r>
              <a:rPr lang="en-US" sz="1800" dirty="0">
                <a:solidFill>
                  <a:schemeClr val="tx1"/>
                </a:solidFill>
                <a:latin typeface="+mj-lt"/>
              </a:rPr>
              <a:t>, </a:t>
            </a:r>
            <a:r>
              <a:rPr lang="en-US" sz="1800" i="1" dirty="0">
                <a:solidFill>
                  <a:schemeClr val="tx1"/>
                </a:solidFill>
                <a:latin typeface="+mj-lt"/>
              </a:rPr>
              <a:t>2</a:t>
            </a:r>
            <a:r>
              <a:rPr lang="en-US" sz="1800" dirty="0">
                <a:solidFill>
                  <a:schemeClr val="tx1"/>
                </a:solidFill>
                <a:latin typeface="+mj-lt"/>
              </a:rPr>
              <a:t>, 637-644.</a:t>
            </a:r>
          </a:p>
          <a:p>
            <a:endParaRPr lang="en-US" sz="2000" dirty="0">
              <a:solidFill>
                <a:srgbClr val="FF0000"/>
              </a:solidFill>
              <a:latin typeface="+mn-lt"/>
            </a:endParaRPr>
          </a:p>
          <a:p>
            <a:endParaRPr lang="en-US" sz="2000" dirty="0">
              <a:solidFill>
                <a:srgbClr val="FF0000"/>
              </a:solidFill>
              <a:latin typeface="+mn-lt"/>
            </a:endParaRPr>
          </a:p>
          <a:p>
            <a:endParaRPr lang="en-US" sz="2000" dirty="0">
              <a:solidFill>
                <a:srgbClr val="FF0000"/>
              </a:solidFill>
              <a:latin typeface="+mn-lt"/>
            </a:endParaRPr>
          </a:p>
        </p:txBody>
      </p:sp>
      <p:sp>
        <p:nvSpPr>
          <p:cNvPr id="16" name="Slide Number Placeholder 15"/>
          <p:cNvSpPr>
            <a:spLocks noGrp="1"/>
          </p:cNvSpPr>
          <p:nvPr>
            <p:ph type="sldNum" sz="quarter" idx="12"/>
          </p:nvPr>
        </p:nvSpPr>
        <p:spPr/>
        <p:txBody>
          <a:bodyPr/>
          <a:lstStyle/>
          <a:p>
            <a:pPr>
              <a:defRPr/>
            </a:pPr>
            <a:fld id="{81F86543-96CD-44A8-822E-33658BF70639}" type="slidenum">
              <a:rPr lang="en-US" smtClean="0"/>
              <a:pPr>
                <a:defRPr/>
              </a:pPr>
              <a:t>11</a:t>
            </a:fld>
            <a:endParaRPr lang="en-US" dirty="0"/>
          </a:p>
        </p:txBody>
      </p:sp>
      <p:sp>
        <p:nvSpPr>
          <p:cNvPr id="2" name="AutoShape 4" descr="危机：21篇顶刊社会科学论文仅有13篇可以复现- 中国经管实验教学案例平台"/>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5608336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E1A9E1-D83D-FCA5-D7CA-E07379C8512D}"/>
            </a:ext>
          </a:extLst>
        </p:cNvPr>
        <p:cNvGrpSpPr/>
        <p:nvPr/>
      </p:nvGrpSpPr>
      <p:grpSpPr>
        <a:xfrm>
          <a:off x="0" y="0"/>
          <a:ext cx="0" cy="0"/>
          <a:chOff x="0" y="0"/>
          <a:chExt cx="0" cy="0"/>
        </a:xfrm>
      </p:grpSpPr>
      <p:sp>
        <p:nvSpPr>
          <p:cNvPr id="9218" name="Rectangle 4">
            <a:extLst>
              <a:ext uri="{FF2B5EF4-FFF2-40B4-BE49-F238E27FC236}">
                <a16:creationId xmlns:a16="http://schemas.microsoft.com/office/drawing/2014/main" id="{FA1CFBD6-8D08-11FC-08A3-E0C99DA76AB0}"/>
              </a:ext>
            </a:extLst>
          </p:cNvPr>
          <p:cNvSpPr>
            <a:spLocks noChangeArrowheads="1"/>
          </p:cNvSpPr>
          <p:nvPr/>
        </p:nvSpPr>
        <p:spPr bwMode="auto">
          <a:xfrm>
            <a:off x="0" y="0"/>
            <a:ext cx="9144000" cy="576263"/>
          </a:xfrm>
          <a:prstGeom prst="rect">
            <a:avLst/>
          </a:prstGeom>
          <a:noFill/>
          <a:ln w="9525">
            <a:noFill/>
            <a:miter lim="800000"/>
            <a:headEnd/>
            <a:tailEnd/>
          </a:ln>
        </p:spPr>
        <p:txBody>
          <a:bodyPr lIns="91432" tIns="45716" rIns="91432" bIns="45716"/>
          <a:lstStyle/>
          <a:p>
            <a:pPr algn="ctr">
              <a:lnSpc>
                <a:spcPct val="150000"/>
              </a:lnSpc>
            </a:pPr>
            <a:r>
              <a:rPr lang="en-US" dirty="0">
                <a:solidFill>
                  <a:schemeClr val="accent6">
                    <a:lumMod val="50000"/>
                  </a:schemeClr>
                </a:solidFill>
                <a:latin typeface="+mn-lt"/>
              </a:rPr>
              <a:t>Results</a:t>
            </a:r>
          </a:p>
          <a:p>
            <a:r>
              <a:rPr lang="en-US" sz="2000" dirty="0">
                <a:solidFill>
                  <a:schemeClr val="tx1"/>
                </a:solidFill>
                <a:latin typeface="+mn-lt"/>
              </a:rPr>
              <a:t>Most social psych studies failed to replicate</a:t>
            </a:r>
          </a:p>
          <a:p>
            <a:r>
              <a:rPr lang="en-US" sz="2000" dirty="0">
                <a:solidFill>
                  <a:schemeClr val="tx1"/>
                </a:solidFill>
                <a:latin typeface="+mn-lt"/>
              </a:rPr>
              <a:t> </a:t>
            </a:r>
          </a:p>
          <a:p>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a:p>
            <a:endParaRPr lang="en-US" sz="1800" dirty="0">
              <a:solidFill>
                <a:schemeClr val="tx1"/>
              </a:solidFill>
              <a:latin typeface="+mj-lt"/>
            </a:endParaRPr>
          </a:p>
          <a:p>
            <a:r>
              <a:rPr lang="en-US" sz="1800" dirty="0">
                <a:solidFill>
                  <a:schemeClr val="tx1"/>
                </a:solidFill>
                <a:latin typeface="+mj-lt"/>
              </a:rPr>
              <a:t>Camerer et al. (2018).  </a:t>
            </a:r>
            <a:r>
              <a:rPr lang="en-US" sz="1800" i="1" dirty="0">
                <a:solidFill>
                  <a:schemeClr val="tx1"/>
                </a:solidFill>
                <a:latin typeface="+mj-lt"/>
              </a:rPr>
              <a:t>Nature Human Behaviour</a:t>
            </a:r>
            <a:r>
              <a:rPr lang="en-US" sz="1800" dirty="0">
                <a:solidFill>
                  <a:schemeClr val="tx1"/>
                </a:solidFill>
                <a:latin typeface="+mj-lt"/>
              </a:rPr>
              <a:t>, </a:t>
            </a:r>
            <a:r>
              <a:rPr lang="en-US" sz="1800" i="1" dirty="0">
                <a:solidFill>
                  <a:schemeClr val="tx1"/>
                </a:solidFill>
                <a:latin typeface="+mj-lt"/>
              </a:rPr>
              <a:t>2</a:t>
            </a:r>
            <a:r>
              <a:rPr lang="en-US" sz="1800" dirty="0">
                <a:solidFill>
                  <a:schemeClr val="tx1"/>
                </a:solidFill>
                <a:latin typeface="+mj-lt"/>
              </a:rPr>
              <a:t>, 637-644.</a:t>
            </a:r>
          </a:p>
          <a:p>
            <a:endParaRPr lang="en-US" sz="2000" dirty="0">
              <a:solidFill>
                <a:srgbClr val="FF0000"/>
              </a:solidFill>
              <a:latin typeface="+mn-lt"/>
            </a:endParaRPr>
          </a:p>
          <a:p>
            <a:endParaRPr lang="en-US" sz="2000" dirty="0">
              <a:solidFill>
                <a:srgbClr val="FF0000"/>
              </a:solidFill>
              <a:latin typeface="+mn-lt"/>
            </a:endParaRPr>
          </a:p>
          <a:p>
            <a:endParaRPr lang="en-US" sz="2000" dirty="0">
              <a:solidFill>
                <a:srgbClr val="FF0000"/>
              </a:solidFill>
              <a:latin typeface="+mn-lt"/>
            </a:endParaRPr>
          </a:p>
        </p:txBody>
      </p:sp>
      <p:sp>
        <p:nvSpPr>
          <p:cNvPr id="16" name="Slide Number Placeholder 15">
            <a:extLst>
              <a:ext uri="{FF2B5EF4-FFF2-40B4-BE49-F238E27FC236}">
                <a16:creationId xmlns:a16="http://schemas.microsoft.com/office/drawing/2014/main" id="{C67A112A-0919-794E-9F4D-4527F3DCB8AD}"/>
              </a:ext>
            </a:extLst>
          </p:cNvPr>
          <p:cNvSpPr>
            <a:spLocks noGrp="1"/>
          </p:cNvSpPr>
          <p:nvPr>
            <p:ph type="sldNum" sz="quarter" idx="12"/>
          </p:nvPr>
        </p:nvSpPr>
        <p:spPr/>
        <p:txBody>
          <a:bodyPr/>
          <a:lstStyle/>
          <a:p>
            <a:pPr>
              <a:defRPr/>
            </a:pPr>
            <a:fld id="{81F86543-96CD-44A8-822E-33658BF70639}" type="slidenum">
              <a:rPr lang="en-US" smtClean="0"/>
              <a:pPr>
                <a:defRPr/>
              </a:pPr>
              <a:t>12</a:t>
            </a:fld>
            <a:endParaRPr lang="en-US" dirty="0"/>
          </a:p>
        </p:txBody>
      </p:sp>
      <p:sp>
        <p:nvSpPr>
          <p:cNvPr id="2" name="AutoShape 4" descr="危机：21篇顶刊社会科学论文仅有13篇可以复现- 中国经管实验教学案例平台">
            <a:extLst>
              <a:ext uri="{FF2B5EF4-FFF2-40B4-BE49-F238E27FC236}">
                <a16:creationId xmlns:a16="http://schemas.microsoft.com/office/drawing/2014/main" id="{9533A4D6-4338-EE34-A130-0F51BDB6C269}"/>
              </a:ext>
            </a:extLst>
          </p:cNvP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3" name="Group 2">
            <a:extLst>
              <a:ext uri="{FF2B5EF4-FFF2-40B4-BE49-F238E27FC236}">
                <a16:creationId xmlns:a16="http://schemas.microsoft.com/office/drawing/2014/main" id="{20167B05-543F-CA09-A02C-4960622A9E0D}"/>
              </a:ext>
            </a:extLst>
          </p:cNvPr>
          <p:cNvGrpSpPr/>
          <p:nvPr/>
        </p:nvGrpSpPr>
        <p:grpSpPr>
          <a:xfrm>
            <a:off x="-7259" y="993203"/>
            <a:ext cx="9151259" cy="4871593"/>
            <a:chOff x="-7259" y="993203"/>
            <a:chExt cx="9151259" cy="4871593"/>
          </a:xfrm>
        </p:grpSpPr>
        <p:pic>
          <p:nvPicPr>
            <p:cNvPr id="5" name="Picture 4">
              <a:extLst>
                <a:ext uri="{FF2B5EF4-FFF2-40B4-BE49-F238E27FC236}">
                  <a16:creationId xmlns:a16="http://schemas.microsoft.com/office/drawing/2014/main" id="{97B588CD-10CF-0AA2-FC73-8CEA26F59E47}"/>
                </a:ext>
              </a:extLst>
            </p:cNvPr>
            <p:cNvPicPr>
              <a:picLocks noChangeAspect="1"/>
            </p:cNvPicPr>
            <p:nvPr/>
          </p:nvPicPr>
          <p:blipFill>
            <a:blip r:embed="rId3"/>
            <a:stretch>
              <a:fillRect/>
            </a:stretch>
          </p:blipFill>
          <p:spPr>
            <a:xfrm>
              <a:off x="-7259" y="993203"/>
              <a:ext cx="6614724" cy="4871593"/>
            </a:xfrm>
            <a:prstGeom prst="rect">
              <a:avLst/>
            </a:prstGeom>
          </p:spPr>
        </p:pic>
        <p:sp>
          <p:nvSpPr>
            <p:cNvPr id="11" name="TextBox 10">
              <a:extLst>
                <a:ext uri="{FF2B5EF4-FFF2-40B4-BE49-F238E27FC236}">
                  <a16:creationId xmlns:a16="http://schemas.microsoft.com/office/drawing/2014/main" id="{EDD6ADF4-3E5E-B452-4555-76FF258976DD}"/>
                </a:ext>
              </a:extLst>
            </p:cNvPr>
            <p:cNvSpPr txBox="1"/>
            <p:nvPr/>
          </p:nvSpPr>
          <p:spPr>
            <a:xfrm>
              <a:off x="6523920" y="2215756"/>
              <a:ext cx="2620080" cy="1631216"/>
            </a:xfrm>
            <a:prstGeom prst="rect">
              <a:avLst/>
            </a:prstGeom>
            <a:noFill/>
          </p:spPr>
          <p:txBody>
            <a:bodyPr wrap="square" rtlCol="0">
              <a:spAutoFit/>
            </a:bodyPr>
            <a:lstStyle/>
            <a:p>
              <a:pPr marL="342900" indent="-342900">
                <a:buFont typeface="Wingdings" panose="05000000000000000000" pitchFamily="2" charset="2"/>
                <a:buChar char="u"/>
              </a:pPr>
              <a:r>
                <a:rPr lang="en-US" sz="2000" dirty="0">
                  <a:solidFill>
                    <a:schemeClr val="accent3">
                      <a:lumMod val="50000"/>
                    </a:schemeClr>
                  </a:solidFill>
                  <a:latin typeface="+mn-lt"/>
                </a:rPr>
                <a:t>= replicated</a:t>
              </a:r>
            </a:p>
            <a:p>
              <a:r>
                <a:rPr lang="en-US" sz="2000" dirty="0">
                  <a:solidFill>
                    <a:schemeClr val="accent3">
                      <a:lumMod val="50000"/>
                    </a:schemeClr>
                  </a:solidFill>
                  <a:latin typeface="+mn-lt"/>
                </a:rPr>
                <a:t>(effect size &gt; 0, </a:t>
              </a:r>
              <a:r>
                <a:rPr lang="en-US" sz="2000" i="1" dirty="0">
                  <a:solidFill>
                    <a:schemeClr val="accent3">
                      <a:lumMod val="50000"/>
                    </a:schemeClr>
                  </a:solidFill>
                  <a:latin typeface="+mn-lt"/>
                </a:rPr>
                <a:t>p</a:t>
              </a:r>
              <a:r>
                <a:rPr lang="en-US" sz="2000" dirty="0">
                  <a:solidFill>
                    <a:schemeClr val="accent3">
                      <a:lumMod val="50000"/>
                    </a:schemeClr>
                  </a:solidFill>
                  <a:latin typeface="+mn-lt"/>
                </a:rPr>
                <a:t> &lt; .05)</a:t>
              </a:r>
            </a:p>
            <a:p>
              <a:endParaRPr lang="en-US" sz="2000" dirty="0">
                <a:solidFill>
                  <a:schemeClr val="accent3">
                    <a:lumMod val="50000"/>
                  </a:schemeClr>
                </a:solidFill>
                <a:latin typeface="+mn-lt"/>
              </a:endParaRPr>
            </a:p>
            <a:p>
              <a:r>
                <a:rPr lang="en-US" sz="2000" dirty="0">
                  <a:solidFill>
                    <a:srgbClr val="FF9966"/>
                  </a:solidFill>
                  <a:latin typeface="+mn-lt"/>
                  <a:sym typeface="Wingdings" panose="05000000000000000000" pitchFamily="2" charset="2"/>
                </a:rPr>
                <a:t> </a:t>
              </a:r>
              <a:r>
                <a:rPr lang="en-US" sz="2000" dirty="0">
                  <a:solidFill>
                    <a:schemeClr val="accent3">
                      <a:lumMod val="50000"/>
                    </a:schemeClr>
                  </a:solidFill>
                  <a:latin typeface="+mn-lt"/>
                </a:rPr>
                <a:t>= not replicated</a:t>
              </a:r>
            </a:p>
            <a:p>
              <a:r>
                <a:rPr lang="en-US" sz="2000" dirty="0">
                  <a:solidFill>
                    <a:schemeClr val="accent3">
                      <a:lumMod val="50000"/>
                    </a:schemeClr>
                  </a:solidFill>
                  <a:latin typeface="+mn-lt"/>
                </a:rPr>
                <a:t>(effect size not sig.) </a:t>
              </a:r>
            </a:p>
          </p:txBody>
        </p:sp>
        <p:sp>
          <p:nvSpPr>
            <p:cNvPr id="7" name="TextBox 6">
              <a:extLst>
                <a:ext uri="{FF2B5EF4-FFF2-40B4-BE49-F238E27FC236}">
                  <a16:creationId xmlns:a16="http://schemas.microsoft.com/office/drawing/2014/main" id="{3092353D-5B60-24AB-3818-A8F4681A7AEA}"/>
                </a:ext>
              </a:extLst>
            </p:cNvPr>
            <p:cNvSpPr txBox="1"/>
            <p:nvPr/>
          </p:nvSpPr>
          <p:spPr>
            <a:xfrm>
              <a:off x="6521655" y="1250373"/>
              <a:ext cx="2620080" cy="400110"/>
            </a:xfrm>
            <a:prstGeom prst="rect">
              <a:avLst/>
            </a:prstGeom>
            <a:noFill/>
          </p:spPr>
          <p:txBody>
            <a:bodyPr wrap="square" rtlCol="0">
              <a:spAutoFit/>
            </a:bodyPr>
            <a:lstStyle/>
            <a:p>
              <a:r>
                <a:rPr lang="en-US" sz="2000" dirty="0">
                  <a:solidFill>
                    <a:schemeClr val="accent3">
                      <a:lumMod val="50000"/>
                    </a:schemeClr>
                  </a:solidFill>
                  <a:latin typeface="+mn-lt"/>
                </a:rPr>
                <a:t>original effect size = 1</a:t>
              </a:r>
            </a:p>
          </p:txBody>
        </p:sp>
      </p:grpSp>
    </p:spTree>
    <p:extLst>
      <p:ext uri="{BB962C8B-B14F-4D97-AF65-F5344CB8AC3E}">
        <p14:creationId xmlns:p14="http://schemas.microsoft.com/office/powerpoint/2010/main" val="8749220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ChangeArrowheads="1"/>
          </p:cNvSpPr>
          <p:nvPr/>
        </p:nvSpPr>
        <p:spPr bwMode="auto">
          <a:xfrm>
            <a:off x="0" y="0"/>
            <a:ext cx="9144000" cy="6501400"/>
          </a:xfrm>
          <a:prstGeom prst="rect">
            <a:avLst/>
          </a:prstGeom>
          <a:noFill/>
          <a:ln w="9525">
            <a:noFill/>
            <a:miter lim="800000"/>
            <a:headEnd/>
            <a:tailEnd/>
          </a:ln>
        </p:spPr>
        <p:txBody>
          <a:bodyPr lIns="91432" tIns="45716" rIns="91432" bIns="45716"/>
          <a:lstStyle/>
          <a:p>
            <a:pPr algn="ctr">
              <a:lnSpc>
                <a:spcPct val="150000"/>
              </a:lnSpc>
            </a:pPr>
            <a:r>
              <a:rPr lang="en-US" dirty="0">
                <a:solidFill>
                  <a:schemeClr val="accent6">
                    <a:lumMod val="50000"/>
                  </a:schemeClr>
                </a:solidFill>
                <a:latin typeface="+mn-lt"/>
              </a:rPr>
              <a:t>Many Other Remarkable Effects Do Not Replicate</a:t>
            </a:r>
          </a:p>
          <a:p>
            <a:pPr algn="ctr"/>
            <a:endParaRPr lang="en-US" b="1" dirty="0">
              <a:solidFill>
                <a:schemeClr val="accent6">
                  <a:lumMod val="50000"/>
                </a:schemeClr>
              </a:solidFill>
              <a:latin typeface="+mn-lt"/>
            </a:endParaRPr>
          </a:p>
          <a:p>
            <a:pPr algn="ctr"/>
            <a:endParaRPr lang="en-US" b="1" dirty="0">
              <a:solidFill>
                <a:schemeClr val="accent6">
                  <a:lumMod val="50000"/>
                </a:schemeClr>
              </a:solidFill>
              <a:latin typeface="+mn-lt"/>
            </a:endParaRPr>
          </a:p>
          <a:p>
            <a:r>
              <a:rPr lang="en-US" sz="2000" dirty="0">
                <a:solidFill>
                  <a:schemeClr val="tx1"/>
                </a:solidFill>
                <a:latin typeface="+mn-lt"/>
              </a:rPr>
              <a:t>Single writing task improved math performance </a:t>
            </a:r>
          </a:p>
          <a:p>
            <a:r>
              <a:rPr lang="en-US" sz="2000" dirty="0">
                <a:solidFill>
                  <a:schemeClr val="tx1"/>
                </a:solidFill>
                <a:latin typeface="+mn-lt"/>
              </a:rPr>
              <a:t>	Ramirez and Beilock (2011), </a:t>
            </a:r>
            <a:r>
              <a:rPr lang="en-US" sz="2000" i="1" dirty="0">
                <a:solidFill>
                  <a:schemeClr val="tx1"/>
                </a:solidFill>
                <a:latin typeface="+mn-lt"/>
              </a:rPr>
              <a:t>Science</a:t>
            </a:r>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a:p>
            <a:r>
              <a:rPr lang="en-US" sz="2000" dirty="0">
                <a:solidFill>
                  <a:schemeClr val="tx1"/>
                </a:solidFill>
                <a:latin typeface="+mn-lt"/>
              </a:rPr>
              <a:t>Riding the Up Escalator improved mood		</a:t>
            </a:r>
          </a:p>
          <a:p>
            <a:r>
              <a:rPr lang="en-US" sz="2000" dirty="0">
                <a:solidFill>
                  <a:schemeClr val="tx1"/>
                </a:solidFill>
                <a:latin typeface="+mn-lt"/>
              </a:rPr>
              <a:t>	</a:t>
            </a:r>
            <a:r>
              <a:rPr lang="en-US" sz="2000" dirty="0" err="1">
                <a:solidFill>
                  <a:schemeClr val="tx1"/>
                </a:solidFill>
                <a:latin typeface="+mn-lt"/>
              </a:rPr>
              <a:t>Sanna</a:t>
            </a:r>
            <a:r>
              <a:rPr lang="en-US" sz="2000" dirty="0">
                <a:solidFill>
                  <a:schemeClr val="tx1"/>
                </a:solidFill>
                <a:latin typeface="+mn-lt"/>
              </a:rPr>
              <a:t> et al. (2011), </a:t>
            </a:r>
            <a:r>
              <a:rPr lang="en-US" sz="2000" i="1" dirty="0">
                <a:solidFill>
                  <a:schemeClr val="tx1"/>
                </a:solidFill>
                <a:latin typeface="+mn-lt"/>
              </a:rPr>
              <a:t>J of Experimental Social Psych </a:t>
            </a:r>
          </a:p>
          <a:p>
            <a:r>
              <a:rPr lang="en-US" sz="2000" dirty="0">
                <a:solidFill>
                  <a:schemeClr val="tx1"/>
                </a:solidFill>
                <a:latin typeface="+mn-lt"/>
              </a:rPr>
              <a:t>	</a:t>
            </a:r>
            <a:r>
              <a:rPr lang="en-US" sz="2000" dirty="0">
                <a:solidFill>
                  <a:schemeClr val="tx1"/>
                </a:solidFill>
                <a:latin typeface="+mn-lt"/>
                <a:hlinkClick r:id="rId3"/>
              </a:rPr>
              <a:t>retraction story</a:t>
            </a:r>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a:p>
            <a:r>
              <a:rPr lang="en-US" sz="2000" dirty="0">
                <a:solidFill>
                  <a:schemeClr val="tx1"/>
                </a:solidFill>
                <a:latin typeface="+mn-lt"/>
              </a:rPr>
              <a:t>Wall poster improved factory workers’ productivity 	</a:t>
            </a:r>
          </a:p>
          <a:p>
            <a:r>
              <a:rPr lang="en-US" sz="2000" dirty="0">
                <a:solidFill>
                  <a:schemeClr val="tx1"/>
                </a:solidFill>
                <a:latin typeface="+mn-lt"/>
              </a:rPr>
              <a:t>	Latham and Piccolo (2012),  </a:t>
            </a:r>
            <a:r>
              <a:rPr lang="en-US" sz="2000" i="1" dirty="0">
                <a:solidFill>
                  <a:schemeClr val="tx1"/>
                </a:solidFill>
                <a:latin typeface="+mn-lt"/>
              </a:rPr>
              <a:t>Human Resource Management</a:t>
            </a:r>
            <a:r>
              <a:rPr lang="en-US" sz="2000" dirty="0">
                <a:solidFill>
                  <a:schemeClr val="tx1"/>
                </a:solidFill>
                <a:latin typeface="+mn-lt"/>
              </a:rPr>
              <a:t>	</a:t>
            </a:r>
          </a:p>
          <a:p>
            <a:pPr algn="l"/>
            <a:endParaRPr lang="en-US" sz="2000" b="0" i="0" u="none" strike="noStrike" baseline="0" dirty="0">
              <a:solidFill>
                <a:schemeClr val="tx1"/>
              </a:solidFill>
              <a:latin typeface="+mn-lt"/>
            </a:endParaRPr>
          </a:p>
          <a:p>
            <a:endParaRPr lang="en-US" sz="2000" dirty="0">
              <a:solidFill>
                <a:srgbClr val="FF0000"/>
              </a:solidFill>
              <a:latin typeface="+mn-lt"/>
            </a:endParaRPr>
          </a:p>
        </p:txBody>
      </p:sp>
      <p:sp>
        <p:nvSpPr>
          <p:cNvPr id="16" name="Slide Number Placeholder 15"/>
          <p:cNvSpPr>
            <a:spLocks noGrp="1"/>
          </p:cNvSpPr>
          <p:nvPr>
            <p:ph type="sldNum" sz="quarter" idx="12"/>
          </p:nvPr>
        </p:nvSpPr>
        <p:spPr/>
        <p:txBody>
          <a:bodyPr/>
          <a:lstStyle/>
          <a:p>
            <a:pPr>
              <a:defRPr/>
            </a:pPr>
            <a:fld id="{81F86543-96CD-44A8-822E-33658BF70639}" type="slidenum">
              <a:rPr lang="en-US" smtClean="0"/>
              <a:pPr>
                <a:defRPr/>
              </a:pPr>
              <a:t>13</a:t>
            </a:fld>
            <a:endParaRPr lang="en-US" dirty="0"/>
          </a:p>
        </p:txBody>
      </p:sp>
    </p:spTree>
    <p:extLst>
      <p:ext uri="{BB962C8B-B14F-4D97-AF65-F5344CB8AC3E}">
        <p14:creationId xmlns:p14="http://schemas.microsoft.com/office/powerpoint/2010/main" val="41890789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ChangeArrowheads="1"/>
          </p:cNvSpPr>
          <p:nvPr/>
        </p:nvSpPr>
        <p:spPr bwMode="auto">
          <a:xfrm>
            <a:off x="0" y="0"/>
            <a:ext cx="9144000" cy="576263"/>
          </a:xfrm>
          <a:prstGeom prst="rect">
            <a:avLst/>
          </a:prstGeom>
          <a:noFill/>
          <a:ln w="9525">
            <a:noFill/>
            <a:miter lim="800000"/>
            <a:headEnd/>
            <a:tailEnd/>
          </a:ln>
        </p:spPr>
        <p:txBody>
          <a:bodyPr lIns="91432" tIns="45716" rIns="91432" bIns="45716"/>
          <a:lstStyle/>
          <a:p>
            <a:pPr algn="ctr">
              <a:lnSpc>
                <a:spcPct val="150000"/>
              </a:lnSpc>
            </a:pPr>
            <a:r>
              <a:rPr lang="en-US" sz="2800" dirty="0">
                <a:solidFill>
                  <a:schemeClr val="accent6">
                    <a:lumMod val="50000"/>
                  </a:schemeClr>
                </a:solidFill>
                <a:latin typeface="+mn-lt"/>
              </a:rPr>
              <a:t>Power Posing</a:t>
            </a:r>
          </a:p>
          <a:p>
            <a:pPr algn="ctr">
              <a:lnSpc>
                <a:spcPct val="150000"/>
              </a:lnSpc>
            </a:pPr>
            <a:endParaRPr lang="en-US" b="1" dirty="0">
              <a:solidFill>
                <a:schemeClr val="accent6">
                  <a:lumMod val="50000"/>
                </a:schemeClr>
              </a:solidFill>
              <a:latin typeface="+mn-lt"/>
            </a:endParaRPr>
          </a:p>
          <a:p>
            <a:pPr>
              <a:lnSpc>
                <a:spcPct val="150000"/>
              </a:lnSpc>
            </a:pPr>
            <a:r>
              <a:rPr lang="en-US" sz="2000" dirty="0">
                <a:solidFill>
                  <a:schemeClr val="tx2">
                    <a:lumMod val="75000"/>
                  </a:schemeClr>
                </a:solidFill>
                <a:latin typeface="+mn-lt"/>
              </a:rPr>
              <a:t>Amy Cuddy</a:t>
            </a:r>
          </a:p>
          <a:p>
            <a:pPr>
              <a:lnSpc>
                <a:spcPct val="150000"/>
              </a:lnSpc>
            </a:pPr>
            <a:r>
              <a:rPr lang="en-US" sz="2000" b="0" i="0" dirty="0">
                <a:solidFill>
                  <a:srgbClr val="222222"/>
                </a:solidFill>
                <a:effectLst/>
                <a:latin typeface="Arial" panose="020B0604020202020204" pitchFamily="34" charset="0"/>
              </a:rPr>
              <a:t>	</a:t>
            </a:r>
            <a:r>
              <a:rPr lang="en-US" sz="2000" b="0" i="0" dirty="0">
                <a:solidFill>
                  <a:srgbClr val="222222"/>
                </a:solidFill>
                <a:effectLst/>
                <a:latin typeface="+mn-lt"/>
              </a:rPr>
              <a:t>Carney, Cuddy, and Yap (2010). </a:t>
            </a:r>
            <a:r>
              <a:rPr lang="en-US" sz="2000" b="0" i="1" dirty="0">
                <a:solidFill>
                  <a:srgbClr val="222222"/>
                </a:solidFill>
                <a:effectLst/>
                <a:latin typeface="+mn-lt"/>
              </a:rPr>
              <a:t>Psychological Science</a:t>
            </a:r>
          </a:p>
          <a:p>
            <a:pPr>
              <a:lnSpc>
                <a:spcPct val="150000"/>
              </a:lnSpc>
            </a:pPr>
            <a:r>
              <a:rPr lang="en-US" sz="2000" i="1" dirty="0">
                <a:solidFill>
                  <a:srgbClr val="222222"/>
                </a:solidFill>
                <a:latin typeface="Arial" panose="020B0604020202020204" pitchFamily="34" charset="0"/>
              </a:rPr>
              <a:t>	</a:t>
            </a:r>
            <a:r>
              <a:rPr lang="en-US" sz="2000" dirty="0">
                <a:solidFill>
                  <a:schemeClr val="tx2">
                    <a:lumMod val="75000"/>
                  </a:schemeClr>
                </a:solidFill>
                <a:latin typeface="+mn-lt"/>
                <a:hlinkClick r:id="rId3"/>
              </a:rPr>
              <a:t>https://en.wikipedia.org/wiki/Power_posing</a:t>
            </a:r>
            <a:endParaRPr lang="en-US" sz="2000" dirty="0">
              <a:solidFill>
                <a:schemeClr val="tx2">
                  <a:lumMod val="75000"/>
                </a:schemeClr>
              </a:solidFill>
              <a:latin typeface="+mn-lt"/>
            </a:endParaRPr>
          </a:p>
          <a:p>
            <a:pPr>
              <a:lnSpc>
                <a:spcPct val="150000"/>
              </a:lnSpc>
            </a:pPr>
            <a:r>
              <a:rPr lang="en-US" sz="2000" dirty="0">
                <a:solidFill>
                  <a:schemeClr val="tx2">
                    <a:lumMod val="75000"/>
                  </a:schemeClr>
                </a:solidFill>
                <a:latin typeface="+mn-lt"/>
              </a:rPr>
              <a:t>	</a:t>
            </a:r>
            <a:r>
              <a:rPr lang="en-US" sz="2000" dirty="0">
                <a:solidFill>
                  <a:schemeClr val="tx2">
                    <a:lumMod val="75000"/>
                  </a:schemeClr>
                </a:solidFill>
                <a:latin typeface="+mn-lt"/>
                <a:hlinkClick r:id="rId4"/>
              </a:rPr>
              <a:t>Carney’s retraction (2017)</a:t>
            </a: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endParaRPr lang="en-US" sz="2000" dirty="0">
              <a:solidFill>
                <a:srgbClr val="FF0000"/>
              </a:solidFill>
              <a:latin typeface="+mn-lt"/>
            </a:endParaRPr>
          </a:p>
          <a:p>
            <a:endParaRPr lang="en-US" sz="2000" dirty="0">
              <a:solidFill>
                <a:srgbClr val="FF0000"/>
              </a:solidFill>
              <a:latin typeface="+mn-lt"/>
            </a:endParaRPr>
          </a:p>
          <a:p>
            <a:endParaRPr lang="en-US" sz="2000" dirty="0">
              <a:solidFill>
                <a:srgbClr val="FF0000"/>
              </a:solidFill>
              <a:latin typeface="+mn-lt"/>
            </a:endParaRPr>
          </a:p>
        </p:txBody>
      </p:sp>
      <p:sp>
        <p:nvSpPr>
          <p:cNvPr id="16" name="Slide Number Placeholder 15"/>
          <p:cNvSpPr>
            <a:spLocks noGrp="1"/>
          </p:cNvSpPr>
          <p:nvPr>
            <p:ph type="sldNum" sz="quarter" idx="12"/>
          </p:nvPr>
        </p:nvSpPr>
        <p:spPr/>
        <p:txBody>
          <a:bodyPr/>
          <a:lstStyle/>
          <a:p>
            <a:pPr>
              <a:defRPr/>
            </a:pPr>
            <a:fld id="{81F86543-96CD-44A8-822E-33658BF70639}" type="slidenum">
              <a:rPr lang="en-US" smtClean="0"/>
              <a:pPr>
                <a:defRPr/>
              </a:pPr>
              <a:t>14</a:t>
            </a:fld>
            <a:endParaRPr lang="en-US" dirty="0"/>
          </a:p>
        </p:txBody>
      </p:sp>
      <p:pic>
        <p:nvPicPr>
          <p:cNvPr id="1028" name="Picture 4" descr="Power to the People | Princeton Alumni Weekly">
            <a:extLst>
              <a:ext uri="{FF2B5EF4-FFF2-40B4-BE49-F238E27FC236}">
                <a16:creationId xmlns:a16="http://schemas.microsoft.com/office/drawing/2014/main" id="{BBF13794-FE04-4F03-8B96-4713C3C0198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55315" y="2711421"/>
            <a:ext cx="2803565" cy="32753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911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ChangeArrowheads="1"/>
          </p:cNvSpPr>
          <p:nvPr/>
        </p:nvSpPr>
        <p:spPr bwMode="auto">
          <a:xfrm>
            <a:off x="0" y="0"/>
            <a:ext cx="9144000" cy="576263"/>
          </a:xfrm>
          <a:prstGeom prst="rect">
            <a:avLst/>
          </a:prstGeom>
          <a:noFill/>
          <a:ln w="9525">
            <a:noFill/>
            <a:miter lim="800000"/>
            <a:headEnd/>
            <a:tailEnd/>
          </a:ln>
        </p:spPr>
        <p:txBody>
          <a:bodyPr lIns="91432" tIns="45716" rIns="91432" bIns="45716"/>
          <a:lstStyle/>
          <a:p>
            <a:pPr algn="ctr">
              <a:lnSpc>
                <a:spcPct val="150000"/>
              </a:lnSpc>
            </a:pPr>
            <a:r>
              <a:rPr lang="en-US" dirty="0">
                <a:solidFill>
                  <a:schemeClr val="accent6">
                    <a:lumMod val="50000"/>
                  </a:schemeClr>
                </a:solidFill>
                <a:latin typeface="+mn-lt"/>
              </a:rPr>
              <a:t>Replicability Crisis</a:t>
            </a:r>
          </a:p>
          <a:p>
            <a:pPr>
              <a:lnSpc>
                <a:spcPct val="150000"/>
              </a:lnSpc>
            </a:pPr>
            <a:endParaRPr lang="en-US" sz="2000" u="sng" dirty="0">
              <a:solidFill>
                <a:schemeClr val="tx1"/>
              </a:solidFill>
              <a:latin typeface="+mn-lt"/>
            </a:endParaRPr>
          </a:p>
          <a:p>
            <a:pPr>
              <a:lnSpc>
                <a:spcPct val="150000"/>
              </a:lnSpc>
            </a:pPr>
            <a:r>
              <a:rPr lang="en-US" sz="2000" u="sng" dirty="0">
                <a:solidFill>
                  <a:schemeClr val="tx1"/>
                </a:solidFill>
                <a:latin typeface="+mn-lt"/>
              </a:rPr>
              <a:t>replicability crisis</a:t>
            </a:r>
            <a:r>
              <a:rPr lang="en-US" sz="2000" dirty="0">
                <a:solidFill>
                  <a:schemeClr val="tx1"/>
                </a:solidFill>
                <a:latin typeface="+mn-lt"/>
              </a:rPr>
              <a:t>  Controversy resulting from so man replication failures. </a:t>
            </a:r>
          </a:p>
          <a:p>
            <a:pPr>
              <a:lnSpc>
                <a:spcPct val="150000"/>
              </a:lnSpc>
            </a:pPr>
            <a:endParaRPr lang="en-US" sz="2000" dirty="0">
              <a:solidFill>
                <a:schemeClr val="tx1"/>
              </a:solidFill>
              <a:latin typeface="+mn-lt"/>
            </a:endParaRPr>
          </a:p>
          <a:p>
            <a:pPr>
              <a:lnSpc>
                <a:spcPct val="150000"/>
              </a:lnSpc>
            </a:pPr>
            <a:endParaRPr lang="en-US" sz="2000" dirty="0">
              <a:solidFill>
                <a:schemeClr val="tx1"/>
              </a:solidFill>
              <a:latin typeface="+mn-lt"/>
            </a:endParaRPr>
          </a:p>
          <a:p>
            <a:pPr>
              <a:lnSpc>
                <a:spcPct val="150000"/>
              </a:lnSpc>
            </a:pPr>
            <a:r>
              <a:rPr lang="en-US" sz="2000" dirty="0">
                <a:solidFill>
                  <a:schemeClr val="tx1"/>
                </a:solidFill>
                <a:latin typeface="+mn-lt"/>
              </a:rPr>
              <a:t>The scandal is possibly the biggest news story in the history of psychological science.</a:t>
            </a:r>
          </a:p>
          <a:p>
            <a:pPr>
              <a:lnSpc>
                <a:spcPct val="150000"/>
              </a:lnSpc>
            </a:pPr>
            <a:r>
              <a:rPr lang="en-US" sz="2000" dirty="0">
                <a:solidFill>
                  <a:schemeClr val="tx1"/>
                </a:solidFill>
                <a:latin typeface="+mn-lt"/>
              </a:rPr>
              <a:t>Hundreds of studies have been retracted (</a:t>
            </a:r>
            <a:r>
              <a:rPr lang="en-US" sz="2000" dirty="0">
                <a:solidFill>
                  <a:schemeClr val="tx1"/>
                </a:solidFill>
                <a:latin typeface="+mn-lt"/>
                <a:hlinkClick r:id="rId3"/>
              </a:rPr>
              <a:t>https://retractionwatch.com/</a:t>
            </a:r>
            <a:r>
              <a:rPr lang="en-US" sz="2000" dirty="0">
                <a:solidFill>
                  <a:schemeClr val="tx1"/>
                </a:solidFill>
                <a:latin typeface="+mn-lt"/>
              </a:rPr>
              <a:t>).</a:t>
            </a:r>
          </a:p>
          <a:p>
            <a:pPr>
              <a:lnSpc>
                <a:spcPct val="150000"/>
              </a:lnSpc>
            </a:pPr>
            <a:endParaRPr lang="en-US" sz="2000" dirty="0">
              <a:solidFill>
                <a:schemeClr val="tx1"/>
              </a:solidFill>
              <a:latin typeface="+mn-lt"/>
            </a:endParaRPr>
          </a:p>
          <a:p>
            <a:pPr>
              <a:lnSpc>
                <a:spcPct val="150000"/>
              </a:lnSpc>
            </a:pPr>
            <a:endParaRPr lang="en-US" sz="2000" dirty="0">
              <a:solidFill>
                <a:schemeClr val="tx1"/>
              </a:solidFill>
              <a:latin typeface="+mn-lt"/>
            </a:endParaRPr>
          </a:p>
          <a:p>
            <a:pPr>
              <a:lnSpc>
                <a:spcPct val="150000"/>
              </a:lnSpc>
            </a:pPr>
            <a:endParaRPr lang="en-US" sz="2000" dirty="0">
              <a:solidFill>
                <a:schemeClr val="tx1"/>
              </a:solidFill>
              <a:latin typeface="+mn-lt"/>
            </a:endParaRPr>
          </a:p>
          <a:p>
            <a:pPr>
              <a:lnSpc>
                <a:spcPct val="150000"/>
              </a:lnSpc>
            </a:pPr>
            <a:endParaRPr lang="en-US" sz="2000" dirty="0">
              <a:solidFill>
                <a:schemeClr val="tx1"/>
              </a:solidFill>
              <a:latin typeface="+mn-lt"/>
            </a:endParaRPr>
          </a:p>
          <a:p>
            <a:pPr>
              <a:lnSpc>
                <a:spcPct val="150000"/>
              </a:lnSpc>
            </a:pPr>
            <a:endParaRPr lang="en-US" sz="2000" dirty="0">
              <a:solidFill>
                <a:schemeClr val="tx1"/>
              </a:solidFill>
              <a:latin typeface="+mn-lt"/>
            </a:endParaRPr>
          </a:p>
          <a:p>
            <a:pPr>
              <a:lnSpc>
                <a:spcPct val="150000"/>
              </a:lnSpc>
            </a:pPr>
            <a:endParaRPr lang="en-US" sz="2000" dirty="0">
              <a:solidFill>
                <a:schemeClr val="tx1"/>
              </a:solidFill>
              <a:latin typeface="+mn-lt"/>
            </a:endParaRPr>
          </a:p>
          <a:p>
            <a:pPr>
              <a:lnSpc>
                <a:spcPct val="150000"/>
              </a:lnSpc>
            </a:pPr>
            <a:endParaRPr lang="en-US" sz="2000" dirty="0">
              <a:solidFill>
                <a:schemeClr val="tx1"/>
              </a:solidFill>
              <a:latin typeface="+mn-lt"/>
            </a:endParaRPr>
          </a:p>
          <a:p>
            <a:pPr>
              <a:lnSpc>
                <a:spcPct val="150000"/>
              </a:lnSpc>
            </a:pPr>
            <a:endParaRPr lang="en-US" sz="2000" dirty="0">
              <a:solidFill>
                <a:schemeClr val="tx1"/>
              </a:solidFill>
              <a:latin typeface="+mn-lt"/>
            </a:endParaRPr>
          </a:p>
          <a:p>
            <a:endParaRPr lang="en-US" sz="2000" dirty="0">
              <a:solidFill>
                <a:srgbClr val="FF0000"/>
              </a:solidFill>
              <a:latin typeface="+mn-lt"/>
            </a:endParaRPr>
          </a:p>
          <a:p>
            <a:endParaRPr lang="en-US" sz="2000" dirty="0">
              <a:solidFill>
                <a:srgbClr val="FF0000"/>
              </a:solidFill>
              <a:latin typeface="+mn-lt"/>
            </a:endParaRPr>
          </a:p>
          <a:p>
            <a:endParaRPr lang="en-US" sz="2000" dirty="0">
              <a:solidFill>
                <a:srgbClr val="FF0000"/>
              </a:solidFill>
              <a:latin typeface="+mn-lt"/>
            </a:endParaRPr>
          </a:p>
        </p:txBody>
      </p:sp>
      <p:sp>
        <p:nvSpPr>
          <p:cNvPr id="16" name="Slide Number Placeholder 15"/>
          <p:cNvSpPr>
            <a:spLocks noGrp="1"/>
          </p:cNvSpPr>
          <p:nvPr>
            <p:ph type="sldNum" sz="quarter" idx="12"/>
          </p:nvPr>
        </p:nvSpPr>
        <p:spPr/>
        <p:txBody>
          <a:bodyPr/>
          <a:lstStyle/>
          <a:p>
            <a:pPr>
              <a:defRPr/>
            </a:pPr>
            <a:fld id="{81F86543-96CD-44A8-822E-33658BF70639}" type="slidenum">
              <a:rPr lang="en-US" smtClean="0"/>
              <a:pPr>
                <a:defRPr/>
              </a:pPr>
              <a:t>15</a:t>
            </a:fld>
            <a:endParaRPr lang="en-US" dirty="0"/>
          </a:p>
        </p:txBody>
      </p:sp>
    </p:spTree>
    <p:extLst>
      <p:ext uri="{BB962C8B-B14F-4D97-AF65-F5344CB8AC3E}">
        <p14:creationId xmlns:p14="http://schemas.microsoft.com/office/powerpoint/2010/main" val="8596637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ChangeArrowheads="1"/>
          </p:cNvSpPr>
          <p:nvPr/>
        </p:nvSpPr>
        <p:spPr bwMode="auto">
          <a:xfrm>
            <a:off x="0" y="0"/>
            <a:ext cx="9144000" cy="576263"/>
          </a:xfrm>
          <a:prstGeom prst="rect">
            <a:avLst/>
          </a:prstGeom>
          <a:noFill/>
          <a:ln w="9525">
            <a:noFill/>
            <a:miter lim="800000"/>
            <a:headEnd/>
            <a:tailEnd/>
          </a:ln>
        </p:spPr>
        <p:txBody>
          <a:bodyPr lIns="91432" tIns="45716" rIns="91432" bIns="45716"/>
          <a:lstStyle/>
          <a:p>
            <a:pPr algn="ctr">
              <a:lnSpc>
                <a:spcPct val="150000"/>
              </a:lnSpc>
            </a:pPr>
            <a:r>
              <a:rPr lang="en-US" sz="2800" dirty="0">
                <a:solidFill>
                  <a:schemeClr val="accent6">
                    <a:lumMod val="50000"/>
                  </a:schemeClr>
                </a:solidFill>
                <a:latin typeface="+mn-lt"/>
              </a:rPr>
              <a:t>The Influence of Kahneman - Part 1</a:t>
            </a:r>
          </a:p>
          <a:p>
            <a:pPr>
              <a:lnSpc>
                <a:spcPct val="150000"/>
              </a:lnSpc>
            </a:pPr>
            <a:r>
              <a:rPr lang="en-US" sz="2000" dirty="0">
                <a:solidFill>
                  <a:schemeClr val="tx2">
                    <a:lumMod val="75000"/>
                  </a:schemeClr>
                </a:solidFill>
                <a:latin typeface="+mn-lt"/>
              </a:rPr>
              <a:t>His 2011 </a:t>
            </a:r>
            <a:r>
              <a:rPr lang="en-US" sz="2000" i="1" dirty="0">
                <a:solidFill>
                  <a:schemeClr val="tx2">
                    <a:lumMod val="75000"/>
                  </a:schemeClr>
                </a:solidFill>
                <a:latin typeface="+mn-lt"/>
              </a:rPr>
              <a:t>New York Times </a:t>
            </a:r>
            <a:r>
              <a:rPr lang="en-US" sz="2000" dirty="0">
                <a:solidFill>
                  <a:schemeClr val="tx2">
                    <a:lumMod val="75000"/>
                  </a:schemeClr>
                </a:solidFill>
                <a:latin typeface="+mn-lt"/>
              </a:rPr>
              <a:t>best-selling book included chapter on priming. </a:t>
            </a:r>
          </a:p>
          <a:p>
            <a:pPr>
              <a:lnSpc>
                <a:spcPct val="150000"/>
              </a:lnSpc>
            </a:pPr>
            <a:r>
              <a:rPr lang="en-US" sz="2000" dirty="0">
                <a:solidFill>
                  <a:schemeClr val="tx2">
                    <a:lumMod val="75000"/>
                  </a:schemeClr>
                </a:solidFill>
                <a:latin typeface="+mn-lt"/>
              </a:rPr>
              <a:t>Findings included money priming, elderly priming, and other remarkable effects.</a:t>
            </a:r>
          </a:p>
          <a:p>
            <a:pPr>
              <a:lnSpc>
                <a:spcPct val="150000"/>
              </a:lnSpc>
            </a:pPr>
            <a:r>
              <a:rPr lang="en-US" sz="2000" dirty="0">
                <a:solidFill>
                  <a:schemeClr val="tx2">
                    <a:lumMod val="75000"/>
                  </a:schemeClr>
                </a:solidFill>
                <a:latin typeface="+mn-lt"/>
              </a:rPr>
              <a:t>He lauded the studies and famously wrote that “disbelief is not an option” (p. 57).</a:t>
            </a:r>
          </a:p>
          <a:p>
            <a:pPr>
              <a:lnSpc>
                <a:spcPct val="150000"/>
              </a:lnSpc>
            </a:pP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endParaRPr lang="en-US" sz="2000" dirty="0">
              <a:solidFill>
                <a:srgbClr val="FF0000"/>
              </a:solidFill>
              <a:latin typeface="+mn-lt"/>
            </a:endParaRPr>
          </a:p>
          <a:p>
            <a:endParaRPr lang="en-US" sz="2000" dirty="0">
              <a:solidFill>
                <a:srgbClr val="FF0000"/>
              </a:solidFill>
              <a:latin typeface="+mn-lt"/>
            </a:endParaRPr>
          </a:p>
          <a:p>
            <a:endParaRPr lang="en-US" sz="2000" i="1" dirty="0">
              <a:solidFill>
                <a:schemeClr val="tx1"/>
              </a:solidFill>
              <a:latin typeface="+mn-lt"/>
            </a:endParaRPr>
          </a:p>
        </p:txBody>
      </p:sp>
      <p:sp>
        <p:nvSpPr>
          <p:cNvPr id="16" name="Slide Number Placeholder 15"/>
          <p:cNvSpPr>
            <a:spLocks noGrp="1"/>
          </p:cNvSpPr>
          <p:nvPr>
            <p:ph type="sldNum" sz="quarter" idx="12"/>
          </p:nvPr>
        </p:nvSpPr>
        <p:spPr/>
        <p:txBody>
          <a:bodyPr/>
          <a:lstStyle/>
          <a:p>
            <a:pPr>
              <a:defRPr/>
            </a:pPr>
            <a:fld id="{81F86543-96CD-44A8-822E-33658BF70639}" type="slidenum">
              <a:rPr lang="en-US" smtClean="0"/>
              <a:pPr>
                <a:defRPr/>
              </a:pPr>
              <a:t>16</a:t>
            </a:fld>
            <a:endParaRPr lang="en-US" dirty="0"/>
          </a:p>
        </p:txBody>
      </p:sp>
      <p:grpSp>
        <p:nvGrpSpPr>
          <p:cNvPr id="2" name="Group 1">
            <a:extLst>
              <a:ext uri="{FF2B5EF4-FFF2-40B4-BE49-F238E27FC236}">
                <a16:creationId xmlns:a16="http://schemas.microsoft.com/office/drawing/2014/main" id="{DB634608-5314-41FB-ACF5-DDE2EF48755C}"/>
              </a:ext>
            </a:extLst>
          </p:cNvPr>
          <p:cNvGrpSpPr/>
          <p:nvPr/>
        </p:nvGrpSpPr>
        <p:grpSpPr>
          <a:xfrm>
            <a:off x="5532125" y="2328324"/>
            <a:ext cx="1948356" cy="3526028"/>
            <a:chOff x="6338630" y="2775136"/>
            <a:chExt cx="1948356" cy="3526028"/>
          </a:xfrm>
        </p:grpSpPr>
        <p:pic>
          <p:nvPicPr>
            <p:cNvPr id="4" name="Picture 6" descr="Image result for daniel kahneman">
              <a:extLst>
                <a:ext uri="{FF2B5EF4-FFF2-40B4-BE49-F238E27FC236}">
                  <a16:creationId xmlns:a16="http://schemas.microsoft.com/office/drawing/2014/main" id="{E62E931D-B000-48F8-8A54-7FA350EE3B1D}"/>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172" r="6176" b="24878"/>
            <a:stretch/>
          </p:blipFill>
          <p:spPr bwMode="auto">
            <a:xfrm>
              <a:off x="6448695" y="2775136"/>
              <a:ext cx="1728225" cy="232569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EF99773-4BBE-4B9F-B4E2-357E288E8BDB}"/>
                </a:ext>
              </a:extLst>
            </p:cNvPr>
            <p:cNvSpPr txBox="1"/>
            <p:nvPr/>
          </p:nvSpPr>
          <p:spPr>
            <a:xfrm>
              <a:off x="6338630" y="5100835"/>
              <a:ext cx="1948356" cy="1200329"/>
            </a:xfrm>
            <a:prstGeom prst="rect">
              <a:avLst/>
            </a:prstGeom>
            <a:noFill/>
          </p:spPr>
          <p:txBody>
            <a:bodyPr wrap="square" rtlCol="0">
              <a:spAutoFit/>
            </a:bodyPr>
            <a:lstStyle/>
            <a:p>
              <a:pPr algn="ctr"/>
              <a:r>
                <a:rPr lang="en-US" sz="1800" dirty="0">
                  <a:solidFill>
                    <a:schemeClr val="tx1"/>
                  </a:solidFill>
                  <a:latin typeface="+mn-lt"/>
                </a:rPr>
                <a:t>Daniel Kahneman</a:t>
              </a:r>
            </a:p>
            <a:p>
              <a:pPr algn="ctr"/>
              <a:r>
                <a:rPr lang="en-US" sz="1800" dirty="0">
                  <a:solidFill>
                    <a:schemeClr val="tx1"/>
                  </a:solidFill>
                  <a:latin typeface="+mn-lt"/>
                </a:rPr>
                <a:t>(1934 – 2024)</a:t>
              </a:r>
            </a:p>
            <a:p>
              <a:pPr algn="ctr"/>
              <a:r>
                <a:rPr lang="en-US" sz="1800" dirty="0">
                  <a:solidFill>
                    <a:schemeClr val="tx1"/>
                  </a:solidFill>
                  <a:latin typeface="+mn-lt"/>
                </a:rPr>
                <a:t>2002 Nobel Prize </a:t>
              </a:r>
            </a:p>
            <a:p>
              <a:pPr algn="ctr"/>
              <a:r>
                <a:rPr lang="en-US" sz="1800" dirty="0">
                  <a:solidFill>
                    <a:schemeClr val="tx1"/>
                  </a:solidFill>
                  <a:latin typeface="+mn-lt"/>
                </a:rPr>
                <a:t>in Economics</a:t>
              </a:r>
            </a:p>
          </p:txBody>
        </p:sp>
      </p:grpSp>
      <p:pic>
        <p:nvPicPr>
          <p:cNvPr id="1026" name="Picture 2" descr="Thinking, Fast and Slow: Kahneman, Daniel">
            <a:extLst>
              <a:ext uri="{FF2B5EF4-FFF2-40B4-BE49-F238E27FC236}">
                <a16:creationId xmlns:a16="http://schemas.microsoft.com/office/drawing/2014/main" id="{A12B5C68-25B6-43E0-899C-980088560B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329" y="2046420"/>
            <a:ext cx="3168413" cy="4700909"/>
          </a:xfrm>
          <a:prstGeom prst="rect">
            <a:avLst/>
          </a:prstGeom>
          <a:noFill/>
          <a:ln>
            <a:solidFill>
              <a:schemeClr val="tx1">
                <a:lumMod val="65000"/>
                <a:lumOff val="35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21900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ChangeArrowheads="1"/>
          </p:cNvSpPr>
          <p:nvPr/>
        </p:nvSpPr>
        <p:spPr bwMode="auto">
          <a:xfrm>
            <a:off x="0" y="0"/>
            <a:ext cx="9144000" cy="576263"/>
          </a:xfrm>
          <a:prstGeom prst="rect">
            <a:avLst/>
          </a:prstGeom>
          <a:noFill/>
          <a:ln w="9525">
            <a:noFill/>
            <a:miter lim="800000"/>
            <a:headEnd/>
            <a:tailEnd/>
          </a:ln>
        </p:spPr>
        <p:txBody>
          <a:bodyPr lIns="91432" tIns="45716" rIns="91432" bIns="45716"/>
          <a:lstStyle/>
          <a:p>
            <a:pPr algn="ctr">
              <a:lnSpc>
                <a:spcPct val="150000"/>
              </a:lnSpc>
            </a:pPr>
            <a:r>
              <a:rPr lang="en-US" sz="2800" dirty="0">
                <a:solidFill>
                  <a:schemeClr val="accent6">
                    <a:lumMod val="50000"/>
                  </a:schemeClr>
                </a:solidFill>
                <a:latin typeface="+mn-lt"/>
              </a:rPr>
              <a:t>The Influence of Kahneman - Part 2</a:t>
            </a:r>
          </a:p>
          <a:p>
            <a:pPr>
              <a:lnSpc>
                <a:spcPct val="150000"/>
              </a:lnSpc>
            </a:pPr>
            <a:r>
              <a:rPr lang="en-US" sz="2000" dirty="0">
                <a:solidFill>
                  <a:schemeClr val="tx1"/>
                </a:solidFill>
                <a:latin typeface="+mn-lt"/>
              </a:rPr>
              <a:t>In 2012, Kahneman wrote an </a:t>
            </a:r>
            <a:r>
              <a:rPr lang="en-US" sz="2000" dirty="0">
                <a:solidFill>
                  <a:srgbClr val="800080"/>
                </a:solidFill>
                <a:latin typeface="+mn-lt"/>
                <a:hlinkClick r:id="rId3">
                  <a:extLst>
                    <a:ext uri="{A12FA001-AC4F-418D-AE19-62706E023703}">
                      <ahyp:hlinkClr xmlns:ahyp="http://schemas.microsoft.com/office/drawing/2018/hyperlinkcolor" val="tx"/>
                    </a:ext>
                  </a:extLst>
                </a:hlinkClick>
              </a:rPr>
              <a:t>open letter</a:t>
            </a:r>
            <a:r>
              <a:rPr lang="en-US" sz="2000" dirty="0">
                <a:solidFill>
                  <a:schemeClr val="tx1"/>
                </a:solidFill>
                <a:latin typeface="+mn-lt"/>
              </a:rPr>
              <a:t> to priming researchers.</a:t>
            </a:r>
          </a:p>
          <a:p>
            <a:pPr>
              <a:lnSpc>
                <a:spcPct val="150000"/>
              </a:lnSpc>
            </a:pPr>
            <a:r>
              <a:rPr lang="en-US" sz="2000" dirty="0">
                <a:solidFill>
                  <a:schemeClr val="tx1"/>
                </a:solidFill>
                <a:latin typeface="+mn-lt"/>
              </a:rPr>
              <a:t>He described the field as a “train wreck.” </a:t>
            </a:r>
          </a:p>
          <a:p>
            <a:endParaRPr lang="en-US" sz="2000" dirty="0">
              <a:solidFill>
                <a:schemeClr val="accent1">
                  <a:lumMod val="75000"/>
                </a:schemeClr>
              </a:solidFill>
              <a:latin typeface="+mn-lt"/>
            </a:endParaRPr>
          </a:p>
          <a:p>
            <a:r>
              <a:rPr lang="en-US" sz="2000" dirty="0">
                <a:solidFill>
                  <a:schemeClr val="accent3">
                    <a:lumMod val="50000"/>
                  </a:schemeClr>
                </a:solidFill>
                <a:latin typeface="+mn-lt"/>
              </a:rPr>
              <a:t>… questions have been raised about the robustness of priming results. </a:t>
            </a:r>
          </a:p>
          <a:p>
            <a:endParaRPr lang="en-US" sz="2000" dirty="0">
              <a:solidFill>
                <a:schemeClr val="accent3">
                  <a:lumMod val="50000"/>
                </a:schemeClr>
              </a:solidFill>
              <a:latin typeface="+mn-lt"/>
            </a:endParaRPr>
          </a:p>
          <a:p>
            <a:r>
              <a:rPr lang="en-US" sz="2000" dirty="0">
                <a:solidFill>
                  <a:schemeClr val="accent3">
                    <a:lumMod val="50000"/>
                  </a:schemeClr>
                </a:solidFill>
                <a:latin typeface="+mn-lt"/>
              </a:rPr>
              <a:t>… field is now the poster child for doubts about the integrity of psychological research. </a:t>
            </a:r>
          </a:p>
          <a:p>
            <a:endParaRPr lang="en-US" sz="2000" dirty="0">
              <a:solidFill>
                <a:schemeClr val="accent3">
                  <a:lumMod val="50000"/>
                </a:schemeClr>
              </a:solidFill>
              <a:latin typeface="+mn-lt"/>
            </a:endParaRPr>
          </a:p>
          <a:p>
            <a:r>
              <a:rPr lang="en-US" sz="2000" dirty="0">
                <a:solidFill>
                  <a:schemeClr val="accent3">
                    <a:lumMod val="50000"/>
                  </a:schemeClr>
                </a:solidFill>
                <a:latin typeface="+mn-lt"/>
              </a:rPr>
              <a:t>… My reason for writing this letter is that I see a train wreck looming. </a:t>
            </a:r>
          </a:p>
          <a:p>
            <a:endParaRPr lang="en-US" sz="2000" dirty="0">
              <a:solidFill>
                <a:schemeClr val="accent3">
                  <a:lumMod val="50000"/>
                </a:schemeClr>
              </a:solidFill>
              <a:latin typeface="+mn-lt"/>
            </a:endParaRPr>
          </a:p>
          <a:p>
            <a:r>
              <a:rPr lang="en-US" sz="2000" dirty="0">
                <a:solidFill>
                  <a:schemeClr val="accent3">
                    <a:lumMod val="50000"/>
                  </a:schemeClr>
                </a:solidFill>
                <a:latin typeface="+mn-lt"/>
              </a:rPr>
              <a:t>… I believe that you should collectively do something about this mess. </a:t>
            </a:r>
          </a:p>
          <a:p>
            <a:pPr>
              <a:lnSpc>
                <a:spcPct val="150000"/>
              </a:lnSpc>
            </a:pPr>
            <a:endParaRPr lang="en-US" sz="2000" dirty="0">
              <a:solidFill>
                <a:schemeClr val="accent3">
                  <a:lumMod val="50000"/>
                </a:schemeClr>
              </a:solidFill>
              <a:latin typeface="+mn-lt"/>
            </a:endParaRPr>
          </a:p>
          <a:p>
            <a:pPr>
              <a:lnSpc>
                <a:spcPct val="150000"/>
              </a:lnSpc>
            </a:pP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pPr>
              <a:spcBef>
                <a:spcPts val="0"/>
              </a:spcBef>
              <a:spcAft>
                <a:spcPts val="0"/>
              </a:spcAft>
            </a:pPr>
            <a:r>
              <a:rPr lang="en-US" sz="2000" u="none" strike="noStrike" kern="0" dirty="0">
                <a:solidFill>
                  <a:srgbClr val="000000"/>
                </a:solidFill>
                <a:effectLst/>
                <a:latin typeface="+mn-lt"/>
              </a:rPr>
              <a:t>Yong (2012). </a:t>
            </a:r>
            <a:r>
              <a:rPr lang="en-US" sz="2000" u="none" strike="noStrike" dirty="0">
                <a:solidFill>
                  <a:srgbClr val="0000FF"/>
                </a:solidFill>
                <a:effectLst/>
                <a:latin typeface="+mn-lt"/>
                <a:ea typeface="Times New Roman" panose="02020603050405020304" pitchFamily="18" charset="0"/>
                <a:hlinkClick r:id="rId4"/>
              </a:rPr>
              <a:t>Nobel laureate challenges psychologists to clean up their act.</a:t>
            </a:r>
            <a:r>
              <a:rPr lang="en-US" sz="2000" u="none" strike="noStrike" dirty="0">
                <a:solidFill>
                  <a:srgbClr val="0000FF"/>
                </a:solidFill>
                <a:effectLst/>
                <a:latin typeface="+mn-lt"/>
                <a:ea typeface="Times New Roman" panose="02020603050405020304" pitchFamily="18" charset="0"/>
              </a:rPr>
              <a:t> </a:t>
            </a:r>
            <a:r>
              <a:rPr lang="en-US" sz="2000" i="1" u="none" strike="noStrike" kern="0" spc="-40" dirty="0">
                <a:solidFill>
                  <a:srgbClr val="222222"/>
                </a:solidFill>
                <a:effectLst/>
                <a:latin typeface="+mn-lt"/>
              </a:rPr>
              <a:t>Nature</a:t>
            </a:r>
            <a:endParaRPr lang="en-US" sz="2000" u="sng" kern="0" dirty="0">
              <a:effectLst/>
              <a:latin typeface="+mn-lt"/>
            </a:endParaRPr>
          </a:p>
          <a:p>
            <a:pPr>
              <a:lnSpc>
                <a:spcPct val="150000"/>
              </a:lnSpc>
            </a:pP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endParaRPr lang="en-US" sz="2000" dirty="0">
              <a:solidFill>
                <a:srgbClr val="FF0000"/>
              </a:solidFill>
              <a:latin typeface="+mn-lt"/>
            </a:endParaRPr>
          </a:p>
          <a:p>
            <a:endParaRPr lang="en-US" sz="2000" dirty="0">
              <a:solidFill>
                <a:srgbClr val="FF0000"/>
              </a:solidFill>
              <a:latin typeface="+mn-lt"/>
            </a:endParaRPr>
          </a:p>
          <a:p>
            <a:endParaRPr lang="en-US" sz="2000" i="1" dirty="0">
              <a:solidFill>
                <a:schemeClr val="tx1"/>
              </a:solidFill>
              <a:latin typeface="+mn-lt"/>
            </a:endParaRPr>
          </a:p>
        </p:txBody>
      </p:sp>
      <p:sp>
        <p:nvSpPr>
          <p:cNvPr id="16" name="Slide Number Placeholder 15"/>
          <p:cNvSpPr>
            <a:spLocks noGrp="1"/>
          </p:cNvSpPr>
          <p:nvPr>
            <p:ph type="sldNum" sz="quarter" idx="12"/>
          </p:nvPr>
        </p:nvSpPr>
        <p:spPr/>
        <p:txBody>
          <a:bodyPr/>
          <a:lstStyle/>
          <a:p>
            <a:pPr>
              <a:defRPr/>
            </a:pPr>
            <a:fld id="{81F86543-96CD-44A8-822E-33658BF70639}" type="slidenum">
              <a:rPr lang="en-US" smtClean="0"/>
              <a:pPr>
                <a:defRPr/>
              </a:pPr>
              <a:t>17</a:t>
            </a:fld>
            <a:endParaRPr lang="en-US" dirty="0"/>
          </a:p>
        </p:txBody>
      </p:sp>
    </p:spTree>
    <p:extLst>
      <p:ext uri="{BB962C8B-B14F-4D97-AF65-F5344CB8AC3E}">
        <p14:creationId xmlns:p14="http://schemas.microsoft.com/office/powerpoint/2010/main" val="595822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ChangeArrowheads="1"/>
          </p:cNvSpPr>
          <p:nvPr/>
        </p:nvSpPr>
        <p:spPr bwMode="auto">
          <a:xfrm>
            <a:off x="0" y="0"/>
            <a:ext cx="9144000" cy="576263"/>
          </a:xfrm>
          <a:prstGeom prst="rect">
            <a:avLst/>
          </a:prstGeom>
          <a:noFill/>
          <a:ln w="9525">
            <a:noFill/>
            <a:miter lim="800000"/>
            <a:headEnd/>
            <a:tailEnd/>
          </a:ln>
        </p:spPr>
        <p:txBody>
          <a:bodyPr lIns="91432" tIns="45716" rIns="91432" bIns="45716"/>
          <a:lstStyle/>
          <a:p>
            <a:pPr algn="ctr">
              <a:lnSpc>
                <a:spcPct val="150000"/>
              </a:lnSpc>
            </a:pPr>
            <a:r>
              <a:rPr lang="en-US" sz="2800" dirty="0">
                <a:solidFill>
                  <a:schemeClr val="accent6">
                    <a:lumMod val="50000"/>
                  </a:schemeClr>
                </a:solidFill>
                <a:latin typeface="+mn-lt"/>
              </a:rPr>
              <a:t>The Influence of Kahneman - Part 3</a:t>
            </a:r>
          </a:p>
          <a:p>
            <a:pPr>
              <a:lnSpc>
                <a:spcPct val="150000"/>
              </a:lnSpc>
            </a:pPr>
            <a:r>
              <a:rPr lang="en-US" sz="2000" dirty="0">
                <a:solidFill>
                  <a:schemeClr val="tx1"/>
                </a:solidFill>
                <a:latin typeface="+mn-lt"/>
              </a:rPr>
              <a:t>In 2022, Kahneman finally denounced the priming studies he helped make famous. </a:t>
            </a:r>
          </a:p>
          <a:p>
            <a:pPr algn="l"/>
            <a:endParaRPr lang="en-US" sz="1600" b="0" i="0" dirty="0">
              <a:solidFill>
                <a:srgbClr val="000000"/>
              </a:solidFill>
              <a:effectLst/>
              <a:latin typeface="freight-sans-pro"/>
            </a:endParaRPr>
          </a:p>
          <a:p>
            <a:pPr algn="l"/>
            <a:r>
              <a:rPr lang="en-US" sz="2000" b="0" i="0" dirty="0">
                <a:solidFill>
                  <a:schemeClr val="accent3">
                    <a:lumMod val="50000"/>
                  </a:schemeClr>
                </a:solidFill>
                <a:effectLst/>
                <a:latin typeface="+mn-lt"/>
              </a:rPr>
              <a:t>Ten years ago, when I was young and foolish, I published </a:t>
            </a:r>
            <a:r>
              <a:rPr lang="en-US" sz="2000" b="0" i="1" dirty="0">
                <a:solidFill>
                  <a:schemeClr val="accent3">
                    <a:lumMod val="50000"/>
                  </a:schemeClr>
                </a:solidFill>
                <a:effectLst/>
                <a:latin typeface="+mn-lt"/>
              </a:rPr>
              <a:t>Thinking, Fast and Slow</a:t>
            </a:r>
            <a:r>
              <a:rPr lang="en-US" sz="2000" b="0" i="0" dirty="0">
                <a:solidFill>
                  <a:schemeClr val="accent3">
                    <a:lumMod val="50000"/>
                  </a:schemeClr>
                </a:solidFill>
                <a:effectLst/>
                <a:latin typeface="+mn-lt"/>
              </a:rPr>
              <a:t>. </a:t>
            </a:r>
          </a:p>
          <a:p>
            <a:pPr algn="l"/>
            <a:r>
              <a:rPr lang="en-US" sz="2000" dirty="0">
                <a:solidFill>
                  <a:schemeClr val="accent3">
                    <a:lumMod val="50000"/>
                  </a:schemeClr>
                </a:solidFill>
                <a:latin typeface="+mn-lt"/>
              </a:rPr>
              <a:t>…</a:t>
            </a:r>
          </a:p>
          <a:p>
            <a:pPr algn="l"/>
            <a:r>
              <a:rPr lang="en-US" sz="2000" b="0" i="0" dirty="0">
                <a:solidFill>
                  <a:schemeClr val="accent3">
                    <a:lumMod val="50000"/>
                  </a:schemeClr>
                </a:solidFill>
                <a:effectLst/>
                <a:latin typeface="+mn-lt"/>
              </a:rPr>
              <a:t>I was completely committed to believing those findings, and in arguing about them I made what I thought was a good point about science, that belief in results is not optional, that if a large and diverse body of published evidence supports a conclusion, you </a:t>
            </a:r>
            <a:r>
              <a:rPr lang="en-US" sz="2000" b="0" i="1" u="sng" dirty="0">
                <a:solidFill>
                  <a:schemeClr val="accent3">
                    <a:lumMod val="50000"/>
                  </a:schemeClr>
                </a:solidFill>
                <a:effectLst/>
                <a:latin typeface="+mn-lt"/>
              </a:rPr>
              <a:t>must</a:t>
            </a:r>
            <a:r>
              <a:rPr lang="en-US" sz="2000" b="0" i="0" dirty="0">
                <a:solidFill>
                  <a:schemeClr val="accent3">
                    <a:lumMod val="50000"/>
                  </a:schemeClr>
                </a:solidFill>
                <a:effectLst/>
                <a:latin typeface="+mn-lt"/>
              </a:rPr>
              <a:t> believe in it. You are not allowed to believe only results that seem plausible to you.</a:t>
            </a:r>
          </a:p>
          <a:p>
            <a:pPr algn="l"/>
            <a:r>
              <a:rPr lang="en-US" sz="2000" b="0" i="0" dirty="0">
                <a:solidFill>
                  <a:schemeClr val="accent3">
                    <a:lumMod val="50000"/>
                  </a:schemeClr>
                </a:solidFill>
                <a:effectLst/>
                <a:latin typeface="+mn-lt"/>
              </a:rPr>
              <a:t>…</a:t>
            </a:r>
          </a:p>
          <a:p>
            <a:pPr algn="l"/>
            <a:r>
              <a:rPr lang="en-US" sz="2000" b="0" i="0" dirty="0">
                <a:solidFill>
                  <a:schemeClr val="accent3">
                    <a:lumMod val="50000"/>
                  </a:schemeClr>
                </a:solidFill>
                <a:effectLst/>
                <a:latin typeface="+mn-lt"/>
              </a:rPr>
              <a:t>Well, I was wrong, at least in that case. The studies of behavioral priming that I had cited in the chapter were largely discredited in the famous replication crisis of psychology. I'll come back later to what the authors of those studies made of this. As you may now expect they didn't change their mind, but I did. And I publicly retracted the chapter.</a:t>
            </a:r>
          </a:p>
          <a:p>
            <a:pPr algn="l"/>
            <a:endParaRPr lang="en-US" sz="1600" dirty="0">
              <a:solidFill>
                <a:srgbClr val="000000"/>
              </a:solidFill>
              <a:latin typeface="freight-sans-pro"/>
            </a:endParaRPr>
          </a:p>
          <a:p>
            <a:pPr>
              <a:lnSpc>
                <a:spcPct val="150000"/>
              </a:lnSpc>
            </a:pPr>
            <a:r>
              <a:rPr lang="en-US" sz="2000" dirty="0">
                <a:solidFill>
                  <a:schemeClr val="tx1"/>
                </a:solidFill>
                <a:latin typeface="+mn-lt"/>
              </a:rPr>
              <a:t>Kahneman (2022). </a:t>
            </a:r>
            <a:r>
              <a:rPr lang="en-US" sz="2000" dirty="0">
                <a:solidFill>
                  <a:schemeClr val="tx2">
                    <a:lumMod val="75000"/>
                  </a:schemeClr>
                </a:solidFill>
                <a:latin typeface="+mn-lt"/>
                <a:hlinkClick r:id="rId3"/>
              </a:rPr>
              <a:t>Adversarial Collaboration. An EDGE lecture by Daniel Kahneman</a:t>
            </a: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pPr>
              <a:lnSpc>
                <a:spcPct val="150000"/>
              </a:lnSpc>
            </a:pPr>
            <a:endParaRPr lang="en-US" sz="2000" dirty="0">
              <a:solidFill>
                <a:schemeClr val="tx2">
                  <a:lumMod val="75000"/>
                </a:schemeClr>
              </a:solidFill>
              <a:latin typeface="+mn-lt"/>
            </a:endParaRPr>
          </a:p>
          <a:p>
            <a:endParaRPr lang="en-US" sz="2000" dirty="0">
              <a:solidFill>
                <a:srgbClr val="FF0000"/>
              </a:solidFill>
              <a:latin typeface="+mn-lt"/>
            </a:endParaRPr>
          </a:p>
          <a:p>
            <a:endParaRPr lang="en-US" sz="2000" dirty="0">
              <a:solidFill>
                <a:srgbClr val="FF0000"/>
              </a:solidFill>
              <a:latin typeface="+mn-lt"/>
            </a:endParaRPr>
          </a:p>
          <a:p>
            <a:endParaRPr lang="en-US" sz="2000" i="1" dirty="0">
              <a:solidFill>
                <a:schemeClr val="tx1"/>
              </a:solidFill>
              <a:latin typeface="+mn-lt"/>
            </a:endParaRPr>
          </a:p>
        </p:txBody>
      </p:sp>
      <p:sp>
        <p:nvSpPr>
          <p:cNvPr id="16" name="Slide Number Placeholder 15"/>
          <p:cNvSpPr>
            <a:spLocks noGrp="1"/>
          </p:cNvSpPr>
          <p:nvPr>
            <p:ph type="sldNum" sz="quarter" idx="12"/>
          </p:nvPr>
        </p:nvSpPr>
        <p:spPr>
          <a:xfrm>
            <a:off x="6876300" y="6347780"/>
            <a:ext cx="2133600" cy="365125"/>
          </a:xfrm>
        </p:spPr>
        <p:txBody>
          <a:bodyPr/>
          <a:lstStyle/>
          <a:p>
            <a:pPr>
              <a:defRPr/>
            </a:pPr>
            <a:fld id="{81F86543-96CD-44A8-822E-33658BF70639}" type="slidenum">
              <a:rPr lang="en-US" smtClean="0"/>
              <a:pPr>
                <a:defRPr/>
              </a:pPr>
              <a:t>18</a:t>
            </a:fld>
            <a:endParaRPr lang="en-US" dirty="0"/>
          </a:p>
        </p:txBody>
      </p:sp>
    </p:spTree>
    <p:extLst>
      <p:ext uri="{BB962C8B-B14F-4D97-AF65-F5344CB8AC3E}">
        <p14:creationId xmlns:p14="http://schemas.microsoft.com/office/powerpoint/2010/main" val="29168821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ChangeArrowheads="1"/>
          </p:cNvSpPr>
          <p:nvPr/>
        </p:nvSpPr>
        <p:spPr bwMode="auto">
          <a:xfrm>
            <a:off x="0" y="0"/>
            <a:ext cx="9144000" cy="576263"/>
          </a:xfrm>
          <a:prstGeom prst="rect">
            <a:avLst/>
          </a:prstGeom>
          <a:noFill/>
          <a:ln w="9525">
            <a:noFill/>
            <a:miter lim="800000"/>
            <a:headEnd/>
            <a:tailEnd/>
          </a:ln>
        </p:spPr>
        <p:txBody>
          <a:bodyPr lIns="91432" tIns="45716" rIns="91432" bIns="45716"/>
          <a:lstStyle/>
          <a:p>
            <a:pPr algn="ctr">
              <a:lnSpc>
                <a:spcPct val="150000"/>
              </a:lnSpc>
            </a:pPr>
            <a:r>
              <a:rPr lang="en-US" sz="3000" dirty="0">
                <a:solidFill>
                  <a:schemeClr val="accent6">
                    <a:lumMod val="50000"/>
                  </a:schemeClr>
                </a:solidFill>
                <a:latin typeface="+mn-lt"/>
              </a:rPr>
              <a:t>Two Contributions to the Replicability Crisis </a:t>
            </a:r>
          </a:p>
          <a:p>
            <a:endParaRPr lang="en-US" sz="2000" dirty="0">
              <a:solidFill>
                <a:srgbClr val="FF0000"/>
              </a:solidFill>
              <a:latin typeface="+mn-lt"/>
            </a:endParaRPr>
          </a:p>
        </p:txBody>
      </p:sp>
      <p:sp>
        <p:nvSpPr>
          <p:cNvPr id="16" name="Slide Number Placeholder 15"/>
          <p:cNvSpPr>
            <a:spLocks noGrp="1"/>
          </p:cNvSpPr>
          <p:nvPr>
            <p:ph type="sldNum" sz="quarter" idx="12"/>
          </p:nvPr>
        </p:nvSpPr>
        <p:spPr/>
        <p:txBody>
          <a:bodyPr/>
          <a:lstStyle/>
          <a:p>
            <a:pPr>
              <a:defRPr/>
            </a:pPr>
            <a:fld id="{81F86543-96CD-44A8-822E-33658BF70639}" type="slidenum">
              <a:rPr lang="en-US" smtClean="0"/>
              <a:pPr>
                <a:defRPr/>
              </a:pPr>
              <a:t>19</a:t>
            </a:fld>
            <a:endParaRPr lang="en-US" dirty="0"/>
          </a:p>
        </p:txBody>
      </p:sp>
    </p:spTree>
    <p:extLst>
      <p:ext uri="{BB962C8B-B14F-4D97-AF65-F5344CB8AC3E}">
        <p14:creationId xmlns:p14="http://schemas.microsoft.com/office/powerpoint/2010/main" val="30796299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ChangeArrowheads="1"/>
          </p:cNvSpPr>
          <p:nvPr/>
        </p:nvSpPr>
        <p:spPr bwMode="auto">
          <a:xfrm>
            <a:off x="0" y="0"/>
            <a:ext cx="9144000" cy="576263"/>
          </a:xfrm>
          <a:prstGeom prst="rect">
            <a:avLst/>
          </a:prstGeom>
          <a:noFill/>
          <a:ln w="9525">
            <a:noFill/>
            <a:miter lim="800000"/>
            <a:headEnd/>
            <a:tailEnd/>
          </a:ln>
        </p:spPr>
        <p:txBody>
          <a:bodyPr lIns="91432" tIns="45716" rIns="91432" bIns="45716"/>
          <a:lstStyle/>
          <a:p>
            <a:r>
              <a:rPr lang="en-US" dirty="0">
                <a:solidFill>
                  <a:schemeClr val="accent6">
                    <a:lumMod val="50000"/>
                  </a:schemeClr>
                </a:solidFill>
                <a:latin typeface="+mn-lt"/>
              </a:rPr>
              <a:t>1. Publication Bias aka </a:t>
            </a:r>
            <a:r>
              <a:rPr lang="en-US" i="1" dirty="0">
                <a:solidFill>
                  <a:schemeClr val="accent6">
                    <a:lumMod val="50000"/>
                  </a:schemeClr>
                </a:solidFill>
                <a:latin typeface="+mn-lt"/>
              </a:rPr>
              <a:t>File Drawer Problem</a:t>
            </a:r>
          </a:p>
          <a:p>
            <a:pPr>
              <a:lnSpc>
                <a:spcPct val="150000"/>
              </a:lnSpc>
            </a:pPr>
            <a:endParaRPr lang="en-US" sz="2000" dirty="0">
              <a:solidFill>
                <a:schemeClr val="tx1"/>
              </a:solidFill>
              <a:latin typeface="+mn-lt"/>
            </a:endParaRPr>
          </a:p>
          <a:p>
            <a:pPr>
              <a:lnSpc>
                <a:spcPct val="150000"/>
              </a:lnSpc>
            </a:pPr>
            <a:r>
              <a:rPr lang="en-US" sz="2000" dirty="0">
                <a:solidFill>
                  <a:schemeClr val="tx1"/>
                </a:solidFill>
                <a:latin typeface="+mn-lt"/>
              </a:rPr>
              <a:t>Journals typically don’t publish null effects (though it’s now more common). </a:t>
            </a:r>
          </a:p>
          <a:p>
            <a:pPr>
              <a:lnSpc>
                <a:spcPct val="150000"/>
              </a:lnSpc>
            </a:pPr>
            <a:r>
              <a:rPr lang="en-US" sz="2000" dirty="0">
                <a:solidFill>
                  <a:schemeClr val="tx1"/>
                </a:solidFill>
                <a:latin typeface="+mn-lt"/>
              </a:rPr>
              <a:t>So, replication failures often remain buried in “file drawers.”</a:t>
            </a:r>
          </a:p>
          <a:p>
            <a:endParaRPr lang="en-US" sz="2000" dirty="0">
              <a:solidFill>
                <a:schemeClr val="tx1"/>
              </a:solidFill>
              <a:latin typeface="+mn-lt"/>
            </a:endParaRPr>
          </a:p>
          <a:p>
            <a:endParaRPr lang="en-US" sz="2000" dirty="0">
              <a:solidFill>
                <a:schemeClr val="tx1"/>
              </a:solidFill>
              <a:latin typeface="+mn-lt"/>
            </a:endParaRPr>
          </a:p>
          <a:p>
            <a:r>
              <a:rPr lang="en-US" sz="2000" dirty="0">
                <a:solidFill>
                  <a:schemeClr val="tx1"/>
                </a:solidFill>
                <a:latin typeface="+mn-lt"/>
              </a:rPr>
              <a:t>Thus, a lit review or meta-analysis can make an effect look large even if it’s not real. </a:t>
            </a:r>
          </a:p>
          <a:p>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a:p>
            <a:endParaRPr lang="en-US" sz="1600" dirty="0">
              <a:solidFill>
                <a:schemeClr val="tx1"/>
              </a:solidFill>
              <a:latin typeface="+mn-lt"/>
            </a:endParaRPr>
          </a:p>
          <a:p>
            <a:endParaRPr lang="it-IT" sz="1600" b="0" i="0" dirty="0">
              <a:solidFill>
                <a:srgbClr val="222222"/>
              </a:solidFill>
              <a:effectLst/>
              <a:latin typeface="Harding"/>
            </a:endParaRPr>
          </a:p>
          <a:p>
            <a:endParaRPr lang="it-IT" sz="1600" dirty="0">
              <a:solidFill>
                <a:srgbClr val="222222"/>
              </a:solidFill>
              <a:latin typeface="Harding"/>
            </a:endParaRPr>
          </a:p>
          <a:p>
            <a:endParaRPr lang="it-IT" sz="1600" b="0" i="0" dirty="0">
              <a:solidFill>
                <a:srgbClr val="222222"/>
              </a:solidFill>
              <a:effectLst/>
              <a:latin typeface="Harding"/>
            </a:endParaRPr>
          </a:p>
          <a:p>
            <a:endParaRPr lang="it-IT" sz="1600" dirty="0">
              <a:solidFill>
                <a:srgbClr val="222222"/>
              </a:solidFill>
              <a:latin typeface="Harding"/>
            </a:endParaRPr>
          </a:p>
          <a:p>
            <a:endParaRPr lang="it-IT" sz="1600" b="0" i="0" dirty="0">
              <a:solidFill>
                <a:srgbClr val="222222"/>
              </a:solidFill>
              <a:effectLst/>
              <a:latin typeface="Harding"/>
            </a:endParaRPr>
          </a:p>
          <a:p>
            <a:endParaRPr lang="it-IT" sz="1600" dirty="0">
              <a:solidFill>
                <a:srgbClr val="222222"/>
              </a:solidFill>
              <a:latin typeface="Harding"/>
            </a:endParaRPr>
          </a:p>
          <a:p>
            <a:endParaRPr lang="it-IT" sz="1600" b="0" i="0" dirty="0">
              <a:solidFill>
                <a:srgbClr val="222222"/>
              </a:solidFill>
              <a:effectLst/>
              <a:latin typeface="Harding"/>
            </a:endParaRPr>
          </a:p>
          <a:p>
            <a:endParaRPr lang="it-IT" sz="1600" dirty="0">
              <a:solidFill>
                <a:srgbClr val="222222"/>
              </a:solidFill>
              <a:latin typeface="Harding"/>
            </a:endParaRPr>
          </a:p>
          <a:p>
            <a:endParaRPr lang="it-IT" sz="1600" b="0" i="0" dirty="0">
              <a:solidFill>
                <a:srgbClr val="222222"/>
              </a:solidFill>
              <a:effectLst/>
              <a:latin typeface="Harding"/>
            </a:endParaRPr>
          </a:p>
          <a:p>
            <a:endParaRPr lang="it-IT" sz="1600" dirty="0">
              <a:solidFill>
                <a:srgbClr val="222222"/>
              </a:solidFill>
              <a:latin typeface="Harding"/>
            </a:endParaRPr>
          </a:p>
          <a:p>
            <a:endParaRPr lang="it-IT" sz="1600" b="0" i="0" dirty="0">
              <a:solidFill>
                <a:srgbClr val="222222"/>
              </a:solidFill>
              <a:effectLst/>
              <a:latin typeface="Harding"/>
            </a:endParaRPr>
          </a:p>
          <a:p>
            <a:endParaRPr lang="it-IT" sz="1600" dirty="0">
              <a:solidFill>
                <a:srgbClr val="222222"/>
              </a:solidFill>
              <a:latin typeface="Harding"/>
            </a:endParaRPr>
          </a:p>
          <a:p>
            <a:r>
              <a:rPr lang="it-IT" sz="1600" b="0" i="0" dirty="0">
                <a:solidFill>
                  <a:srgbClr val="222222"/>
                </a:solidFill>
                <a:effectLst/>
                <a:latin typeface="Harding"/>
              </a:rPr>
              <a:t>		</a:t>
            </a:r>
          </a:p>
          <a:p>
            <a:r>
              <a:rPr lang="it-IT" sz="1600" dirty="0">
                <a:solidFill>
                  <a:srgbClr val="222222"/>
                </a:solidFill>
                <a:latin typeface="Harding"/>
              </a:rPr>
              <a:t>		</a:t>
            </a:r>
            <a:endParaRPr lang="en-US" sz="2000" dirty="0">
              <a:solidFill>
                <a:schemeClr val="tx1"/>
              </a:solidFill>
              <a:latin typeface="+mn-lt"/>
            </a:endParaRPr>
          </a:p>
          <a:p>
            <a:r>
              <a:rPr lang="en-US" sz="2000" dirty="0">
                <a:solidFill>
                  <a:schemeClr val="tx1"/>
                </a:solidFill>
                <a:latin typeface="+mn-lt"/>
              </a:rPr>
              <a:t> </a:t>
            </a:r>
          </a:p>
          <a:p>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p:txBody>
      </p:sp>
      <p:sp>
        <p:nvSpPr>
          <p:cNvPr id="16" name="Slide Number Placeholder 15"/>
          <p:cNvSpPr>
            <a:spLocks noGrp="1"/>
          </p:cNvSpPr>
          <p:nvPr>
            <p:ph type="sldNum" sz="quarter" idx="12"/>
          </p:nvPr>
        </p:nvSpPr>
        <p:spPr/>
        <p:txBody>
          <a:bodyPr/>
          <a:lstStyle/>
          <a:p>
            <a:pPr>
              <a:defRPr/>
            </a:pPr>
            <a:fld id="{81F86543-96CD-44A8-822E-33658BF70639}" type="slidenum">
              <a:rPr lang="en-US" smtClean="0"/>
              <a:pPr>
                <a:defRPr/>
              </a:pPr>
              <a:t>20</a:t>
            </a:fld>
            <a:endParaRPr lang="en-US" dirty="0"/>
          </a:p>
        </p:txBody>
      </p:sp>
    </p:spTree>
    <p:extLst>
      <p:ext uri="{BB962C8B-B14F-4D97-AF65-F5344CB8AC3E}">
        <p14:creationId xmlns:p14="http://schemas.microsoft.com/office/powerpoint/2010/main" val="28096350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ChangeArrowheads="1"/>
          </p:cNvSpPr>
          <p:nvPr/>
        </p:nvSpPr>
        <p:spPr bwMode="auto">
          <a:xfrm>
            <a:off x="0" y="0"/>
            <a:ext cx="9144000" cy="576263"/>
          </a:xfrm>
          <a:prstGeom prst="rect">
            <a:avLst/>
          </a:prstGeom>
          <a:noFill/>
          <a:ln w="9525">
            <a:noFill/>
            <a:miter lim="800000"/>
            <a:headEnd/>
            <a:tailEnd/>
          </a:ln>
        </p:spPr>
        <p:txBody>
          <a:bodyPr lIns="91432" tIns="45716" rIns="91432" bIns="45716"/>
          <a:lstStyle/>
          <a:p>
            <a:r>
              <a:rPr lang="en-US" dirty="0">
                <a:solidFill>
                  <a:schemeClr val="accent6">
                    <a:lumMod val="50000"/>
                  </a:schemeClr>
                </a:solidFill>
                <a:latin typeface="+mn-lt"/>
              </a:rPr>
              <a:t>2. </a:t>
            </a:r>
            <a:r>
              <a:rPr lang="en-US" i="1" dirty="0">
                <a:solidFill>
                  <a:schemeClr val="accent6">
                    <a:lumMod val="50000"/>
                  </a:schemeClr>
                </a:solidFill>
                <a:latin typeface="+mn-lt"/>
              </a:rPr>
              <a:t>p</a:t>
            </a:r>
            <a:r>
              <a:rPr lang="en-US" dirty="0">
                <a:solidFill>
                  <a:schemeClr val="accent6">
                    <a:lumMod val="50000"/>
                  </a:schemeClr>
                </a:solidFill>
                <a:latin typeface="+mn-lt"/>
              </a:rPr>
              <a:t>-hacking</a:t>
            </a:r>
          </a:p>
          <a:p>
            <a:endParaRPr lang="en-US" sz="2000" u="sng" dirty="0">
              <a:solidFill>
                <a:schemeClr val="tx1"/>
              </a:solidFill>
              <a:latin typeface="+mn-lt"/>
            </a:endParaRPr>
          </a:p>
          <a:p>
            <a:pPr defTabSz="457200"/>
            <a:r>
              <a:rPr lang="en-US" sz="2000" i="1" u="sng" dirty="0">
                <a:solidFill>
                  <a:schemeClr val="tx1"/>
                </a:solidFill>
                <a:latin typeface="+mn-lt"/>
              </a:rPr>
              <a:t>p</a:t>
            </a:r>
            <a:r>
              <a:rPr lang="en-US" sz="2000" u="sng" dirty="0">
                <a:solidFill>
                  <a:schemeClr val="tx1"/>
                </a:solidFill>
                <a:latin typeface="+mn-lt"/>
              </a:rPr>
              <a:t>-hacking</a:t>
            </a:r>
            <a:r>
              <a:rPr lang="en-US" sz="2000" dirty="0">
                <a:solidFill>
                  <a:schemeClr val="tx1"/>
                </a:solidFill>
                <a:latin typeface="+mn-lt"/>
              </a:rPr>
              <a:t>  an inappropriate research practice that reduces </a:t>
            </a:r>
            <a:r>
              <a:rPr lang="en-US" sz="2000" i="1" dirty="0">
                <a:solidFill>
                  <a:schemeClr val="tx1"/>
                </a:solidFill>
                <a:latin typeface="+mn-lt"/>
              </a:rPr>
              <a:t>p</a:t>
            </a:r>
            <a:r>
              <a:rPr lang="en-US" sz="2000" dirty="0">
                <a:solidFill>
                  <a:schemeClr val="tx1"/>
                </a:solidFill>
                <a:latin typeface="+mn-lt"/>
              </a:rPr>
              <a:t> value.</a:t>
            </a:r>
          </a:p>
          <a:p>
            <a:pPr defTabSz="457200"/>
            <a:endParaRPr lang="en-US" sz="2000" dirty="0">
              <a:solidFill>
                <a:schemeClr val="tx1"/>
              </a:solidFill>
              <a:latin typeface="+mn-lt"/>
            </a:endParaRPr>
          </a:p>
          <a:p>
            <a:pPr defTabSz="457200">
              <a:lnSpc>
                <a:spcPct val="150000"/>
              </a:lnSpc>
            </a:pPr>
            <a:r>
              <a:rPr lang="en-US" sz="2000" dirty="0">
                <a:solidFill>
                  <a:schemeClr val="tx1"/>
                </a:solidFill>
                <a:latin typeface="+mn-lt"/>
              </a:rPr>
              <a:t>Examples</a:t>
            </a:r>
          </a:p>
          <a:p>
            <a:pPr marL="342900" indent="-342900" defTabSz="457200">
              <a:buFont typeface="Arial" panose="020B0604020202020204" pitchFamily="34" charset="0"/>
              <a:buChar char="•"/>
            </a:pPr>
            <a:r>
              <a:rPr lang="en-US" sz="2000" dirty="0">
                <a:solidFill>
                  <a:schemeClr val="tx1"/>
                </a:solidFill>
                <a:latin typeface="+mj-lt"/>
              </a:rPr>
              <a:t>Run many nearly identical studies but publish only the one that produced </a:t>
            </a:r>
            <a:r>
              <a:rPr lang="en-US" sz="2000" i="1" dirty="0">
                <a:solidFill>
                  <a:schemeClr val="tx1"/>
                </a:solidFill>
                <a:latin typeface="+mj-lt"/>
              </a:rPr>
              <a:t>p</a:t>
            </a:r>
            <a:r>
              <a:rPr lang="en-US" sz="2000" dirty="0">
                <a:solidFill>
                  <a:schemeClr val="tx1"/>
                </a:solidFill>
                <a:latin typeface="+mj-lt"/>
              </a:rPr>
              <a:t> &lt; .05</a:t>
            </a:r>
          </a:p>
          <a:p>
            <a:pPr marL="342900" indent="-342900" defTabSz="457200">
              <a:buFont typeface="Arial" panose="020B0604020202020204" pitchFamily="34" charset="0"/>
              <a:buChar char="•"/>
            </a:pPr>
            <a:r>
              <a:rPr lang="en-US" sz="2000" dirty="0">
                <a:solidFill>
                  <a:schemeClr val="tx1"/>
                </a:solidFill>
                <a:latin typeface="+mj-lt"/>
              </a:rPr>
              <a:t>Conduct study with many DVs but report only the DV that produced </a:t>
            </a:r>
            <a:r>
              <a:rPr lang="en-US" sz="2000" i="1" dirty="0">
                <a:solidFill>
                  <a:schemeClr val="tx1"/>
                </a:solidFill>
                <a:latin typeface="+mj-lt"/>
              </a:rPr>
              <a:t>p</a:t>
            </a:r>
            <a:r>
              <a:rPr lang="en-US" sz="2000" dirty="0">
                <a:solidFill>
                  <a:schemeClr val="tx1"/>
                </a:solidFill>
                <a:latin typeface="+mj-lt"/>
              </a:rPr>
              <a:t> &lt; .05</a:t>
            </a:r>
          </a:p>
          <a:p>
            <a:pPr marL="342900" indent="-342900" defTabSz="457200">
              <a:buFont typeface="Arial" panose="020B0604020202020204" pitchFamily="34" charset="0"/>
              <a:buChar char="•"/>
            </a:pPr>
            <a:r>
              <a:rPr lang="en-US" sz="2000" dirty="0">
                <a:solidFill>
                  <a:schemeClr val="tx1"/>
                </a:solidFill>
                <a:latin typeface="+mj-lt"/>
              </a:rPr>
              <a:t>Analyze the data several ways but report only the analysis that produced </a:t>
            </a:r>
            <a:r>
              <a:rPr lang="en-US" sz="2000" i="1" dirty="0">
                <a:solidFill>
                  <a:schemeClr val="tx1"/>
                </a:solidFill>
                <a:latin typeface="+mn-lt"/>
              </a:rPr>
              <a:t>p</a:t>
            </a:r>
            <a:r>
              <a:rPr lang="en-US" sz="2000" dirty="0">
                <a:solidFill>
                  <a:schemeClr val="tx1"/>
                </a:solidFill>
                <a:latin typeface="+mn-lt"/>
              </a:rPr>
              <a:t> &lt; .05</a:t>
            </a:r>
          </a:p>
          <a:p>
            <a:pPr defTabSz="457200"/>
            <a:endParaRPr lang="en-US" sz="2000" dirty="0">
              <a:solidFill>
                <a:schemeClr val="tx1"/>
              </a:solidFill>
              <a:latin typeface="+mj-lt"/>
            </a:endParaRPr>
          </a:p>
          <a:p>
            <a:pPr defTabSz="457200"/>
            <a:endParaRPr lang="en-US" sz="2000" dirty="0">
              <a:solidFill>
                <a:schemeClr val="tx1"/>
              </a:solidFill>
              <a:latin typeface="+mn-lt"/>
            </a:endParaRPr>
          </a:p>
          <a:p>
            <a:pPr defTabSz="457200">
              <a:lnSpc>
                <a:spcPct val="150000"/>
              </a:lnSpc>
            </a:pPr>
            <a:r>
              <a:rPr lang="en-US" sz="2000" dirty="0">
                <a:solidFill>
                  <a:schemeClr val="tx1"/>
                </a:solidFill>
                <a:latin typeface="+mn-lt"/>
              </a:rPr>
              <a:t>Some p-hacking is rather benign (and, until recently, “socially acceptable.”)</a:t>
            </a:r>
          </a:p>
          <a:p>
            <a:pPr defTabSz="457200">
              <a:lnSpc>
                <a:spcPct val="150000"/>
              </a:lnSpc>
            </a:pPr>
            <a:r>
              <a:rPr lang="en-US" sz="2000" dirty="0">
                <a:solidFill>
                  <a:schemeClr val="tx1"/>
                </a:solidFill>
                <a:latin typeface="+mn-lt"/>
              </a:rPr>
              <a:t>Some p-hacking is outright fraud (fraud = intentional deception)</a:t>
            </a:r>
          </a:p>
          <a:p>
            <a:pPr defTabSz="457200">
              <a:lnSpc>
                <a:spcPct val="150000"/>
              </a:lnSpc>
            </a:pPr>
            <a:endParaRPr lang="en-US" sz="2000" dirty="0">
              <a:solidFill>
                <a:schemeClr val="tx1"/>
              </a:solidFill>
              <a:latin typeface="+mn-lt"/>
            </a:endParaRPr>
          </a:p>
          <a:p>
            <a:pPr defTabSz="457200"/>
            <a:endParaRPr lang="en-US" sz="2000" dirty="0">
              <a:solidFill>
                <a:schemeClr val="tx1"/>
              </a:solidFill>
              <a:latin typeface="+mj-lt"/>
            </a:endParaRPr>
          </a:p>
          <a:p>
            <a:pPr defTabSz="457200"/>
            <a:endParaRPr lang="en-US" sz="2000" dirty="0">
              <a:solidFill>
                <a:schemeClr val="tx1"/>
              </a:solidFill>
              <a:latin typeface="+mn-lt"/>
            </a:endParaRPr>
          </a:p>
          <a:p>
            <a:pPr defTabSz="457200"/>
            <a:endParaRPr lang="en-US" sz="2000" dirty="0">
              <a:solidFill>
                <a:schemeClr val="tx2">
                  <a:lumMod val="50000"/>
                </a:schemeClr>
              </a:solidFill>
              <a:latin typeface="+mn-lt"/>
            </a:endParaRPr>
          </a:p>
          <a:p>
            <a:pPr defTabSz="457200"/>
            <a:r>
              <a:rPr lang="en-US" sz="2000" dirty="0">
                <a:solidFill>
                  <a:schemeClr val="tx2">
                    <a:lumMod val="50000"/>
                  </a:schemeClr>
                </a:solidFill>
                <a:latin typeface="+mn-lt"/>
              </a:rPr>
              <a:t>Simmons, Nelson, and Simonsohn (2011). </a:t>
            </a:r>
            <a:r>
              <a:rPr lang="en-US" sz="2000" i="1" dirty="0">
                <a:solidFill>
                  <a:schemeClr val="tx2">
                    <a:lumMod val="50000"/>
                  </a:schemeClr>
                </a:solidFill>
                <a:latin typeface="+mn-lt"/>
              </a:rPr>
              <a:t>Psychological Science</a:t>
            </a:r>
            <a:r>
              <a:rPr lang="en-US" sz="2000" dirty="0">
                <a:solidFill>
                  <a:schemeClr val="tx2">
                    <a:lumMod val="50000"/>
                  </a:schemeClr>
                </a:solidFill>
                <a:latin typeface="+mn-lt"/>
              </a:rPr>
              <a:t>, </a:t>
            </a:r>
            <a:r>
              <a:rPr lang="en-US" sz="2000" i="1" dirty="0">
                <a:solidFill>
                  <a:schemeClr val="tx2">
                    <a:lumMod val="50000"/>
                  </a:schemeClr>
                </a:solidFill>
                <a:latin typeface="+mn-lt"/>
              </a:rPr>
              <a:t>22</a:t>
            </a:r>
            <a:r>
              <a:rPr lang="en-US" sz="2000" dirty="0">
                <a:solidFill>
                  <a:schemeClr val="tx2">
                    <a:lumMod val="50000"/>
                  </a:schemeClr>
                </a:solidFill>
                <a:latin typeface="+mn-lt"/>
              </a:rPr>
              <a:t>, 1359-1366.</a:t>
            </a:r>
          </a:p>
          <a:p>
            <a:pPr defTabSz="457200"/>
            <a:endParaRPr lang="en-US" sz="2000" dirty="0">
              <a:solidFill>
                <a:schemeClr val="tx1"/>
              </a:solidFill>
              <a:latin typeface="+mn-lt"/>
            </a:endParaRPr>
          </a:p>
        </p:txBody>
      </p:sp>
      <p:sp>
        <p:nvSpPr>
          <p:cNvPr id="16" name="Slide Number Placeholder 15"/>
          <p:cNvSpPr>
            <a:spLocks noGrp="1"/>
          </p:cNvSpPr>
          <p:nvPr>
            <p:ph type="sldNum" sz="quarter" idx="12"/>
          </p:nvPr>
        </p:nvSpPr>
        <p:spPr/>
        <p:txBody>
          <a:bodyPr/>
          <a:lstStyle/>
          <a:p>
            <a:pPr>
              <a:defRPr/>
            </a:pPr>
            <a:fld id="{81F86543-96CD-44A8-822E-33658BF70639}" type="slidenum">
              <a:rPr lang="en-US" smtClean="0"/>
              <a:pPr>
                <a:defRPr/>
              </a:pPr>
              <a:t>21</a:t>
            </a:fld>
            <a:endParaRPr lang="en-US" dirty="0"/>
          </a:p>
        </p:txBody>
      </p:sp>
    </p:spTree>
    <p:extLst>
      <p:ext uri="{BB962C8B-B14F-4D97-AF65-F5344CB8AC3E}">
        <p14:creationId xmlns:p14="http://schemas.microsoft.com/office/powerpoint/2010/main" val="31768794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9218" name="Rectangle 4"/>
              <p:cNvSpPr>
                <a:spLocks noChangeArrowheads="1"/>
              </p:cNvSpPr>
              <p:nvPr/>
            </p:nvSpPr>
            <p:spPr bwMode="auto">
              <a:xfrm>
                <a:off x="0" y="0"/>
                <a:ext cx="9144000" cy="576263"/>
              </a:xfrm>
              <a:prstGeom prst="rect">
                <a:avLst/>
              </a:prstGeom>
              <a:noFill/>
              <a:ln w="9525">
                <a:noFill/>
                <a:miter lim="800000"/>
                <a:headEnd/>
                <a:tailEnd/>
              </a:ln>
            </p:spPr>
            <p:txBody>
              <a:bodyPr lIns="91432" tIns="45716" rIns="91432" bIns="45716"/>
              <a:lstStyle/>
              <a:p>
                <a:pPr algn="ctr"/>
                <a:r>
                  <a:rPr lang="en-US" dirty="0">
                    <a:solidFill>
                      <a:schemeClr val="accent6">
                        <a:lumMod val="50000"/>
                      </a:schemeClr>
                    </a:solidFill>
                    <a:latin typeface="+mn-lt"/>
                  </a:rPr>
                  <a:t>Why </a:t>
                </a:r>
                <a:r>
                  <a:rPr lang="en-US" i="1" dirty="0">
                    <a:solidFill>
                      <a:schemeClr val="accent6">
                        <a:lumMod val="50000"/>
                      </a:schemeClr>
                    </a:solidFill>
                    <a:latin typeface="+mn-lt"/>
                  </a:rPr>
                  <a:t>p</a:t>
                </a:r>
                <a:r>
                  <a:rPr lang="en-US" dirty="0">
                    <a:solidFill>
                      <a:schemeClr val="accent6">
                        <a:lumMod val="50000"/>
                      </a:schemeClr>
                    </a:solidFill>
                    <a:latin typeface="+mn-lt"/>
                  </a:rPr>
                  <a:t>-hacking is sometimes that is clearly fraud</a:t>
                </a:r>
                <a:endParaRPr lang="en-US" u="sng" dirty="0">
                  <a:solidFill>
                    <a:schemeClr val="accent6">
                      <a:lumMod val="50000"/>
                    </a:schemeClr>
                  </a:solidFill>
                  <a:latin typeface="+mn-lt"/>
                </a:endParaRPr>
              </a:p>
              <a:p>
                <a:endParaRPr lang="en-US" sz="2000" u="sng" dirty="0">
                  <a:solidFill>
                    <a:schemeClr val="tx1"/>
                  </a:solidFill>
                  <a:latin typeface="+mn-lt"/>
                </a:endParaRPr>
              </a:p>
              <a:p>
                <a:endParaRPr lang="en-US" sz="2000" u="sng" dirty="0">
                  <a:solidFill>
                    <a:schemeClr val="tx1"/>
                  </a:solidFill>
                  <a:latin typeface="+mn-lt"/>
                </a:endParaRPr>
              </a:p>
              <a:p>
                <a:pPr defTabSz="457200"/>
                <a:r>
                  <a:rPr lang="en-US" sz="2000" u="sng" dirty="0">
                    <a:solidFill>
                      <a:schemeClr val="tx1"/>
                    </a:solidFill>
                    <a:latin typeface="+mn-lt"/>
                  </a:rPr>
                  <a:t>Scenario 1</a:t>
                </a:r>
              </a:p>
              <a:p>
                <a:pPr defTabSz="457200"/>
                <a:r>
                  <a:rPr lang="en-US" sz="2000" dirty="0">
                    <a:solidFill>
                      <a:schemeClr val="tx1"/>
                    </a:solidFill>
                    <a:latin typeface="+mn-lt"/>
                  </a:rPr>
                  <a:t>Dr. Jones published fabricated data.</a:t>
                </a:r>
              </a:p>
              <a:p>
                <a:endParaRPr lang="en-US" sz="2000" u="sng" dirty="0">
                  <a:solidFill>
                    <a:schemeClr val="tx1"/>
                  </a:solidFill>
                  <a:latin typeface="+mn-lt"/>
                </a:endParaRPr>
              </a:p>
              <a:p>
                <a:endParaRPr lang="en-US" sz="2000" u="sng" dirty="0">
                  <a:solidFill>
                    <a:schemeClr val="tx1"/>
                  </a:solidFill>
                  <a:latin typeface="+mn-lt"/>
                </a:endParaRPr>
              </a:p>
              <a:p>
                <a:r>
                  <a:rPr lang="en-US" sz="2000" u="sng" dirty="0">
                    <a:solidFill>
                      <a:schemeClr val="tx1"/>
                    </a:solidFill>
                    <a:latin typeface="+mn-lt"/>
                  </a:rPr>
                  <a:t>Scenario 2</a:t>
                </a:r>
              </a:p>
              <a:p>
                <a:pPr defTabSz="457200"/>
                <a:r>
                  <a:rPr lang="en-US" sz="2000" dirty="0">
                    <a:solidFill>
                      <a:schemeClr val="tx1"/>
                    </a:solidFill>
                    <a:latin typeface="+mn-lt"/>
                  </a:rPr>
                  <a:t>Dr. Jones ran 20 research studies that tested the same research question.</a:t>
                </a:r>
              </a:p>
              <a:p>
                <a:pPr defTabSz="457200"/>
                <a:r>
                  <a:rPr lang="en-US" sz="2000" dirty="0">
                    <a:solidFill>
                      <a:schemeClr val="tx1"/>
                    </a:solidFill>
                    <a:latin typeface="+mn-lt"/>
                  </a:rPr>
                  <a:t>Only one study produced </a:t>
                </a:r>
                <a:r>
                  <a:rPr lang="en-US" sz="2000" i="1" dirty="0">
                    <a:solidFill>
                      <a:schemeClr val="tx1"/>
                    </a:solidFill>
                    <a:latin typeface="+mn-lt"/>
                  </a:rPr>
                  <a:t>p</a:t>
                </a:r>
                <a:r>
                  <a:rPr lang="en-US" sz="2000" dirty="0">
                    <a:solidFill>
                      <a:schemeClr val="tx1"/>
                    </a:solidFill>
                    <a:latin typeface="+mn-lt"/>
                  </a:rPr>
                  <a:t> &lt; .05 (i.e.,  </a:t>
                </a:r>
                <a14:m>
                  <m:oMath xmlns:m="http://schemas.openxmlformats.org/officeDocument/2006/math">
                    <m:f>
                      <m:fPr>
                        <m:ctrlPr>
                          <a:rPr lang="en-US" sz="2000" i="1">
                            <a:solidFill>
                              <a:schemeClr val="tx1"/>
                            </a:solidFill>
                            <a:latin typeface="Cambria Math" panose="02040503050406030204" pitchFamily="18" charset="0"/>
                          </a:rPr>
                        </m:ctrlPr>
                      </m:fPr>
                      <m:num>
                        <m:r>
                          <a:rPr lang="en-US" sz="2000" i="1">
                            <a:solidFill>
                              <a:schemeClr val="tx1"/>
                            </a:solidFill>
                            <a:latin typeface="Cambria Math" panose="02040503050406030204" pitchFamily="18" charset="0"/>
                          </a:rPr>
                          <m:t>1</m:t>
                        </m:r>
                      </m:num>
                      <m:den>
                        <m:r>
                          <a:rPr lang="en-US" sz="2000" i="1">
                            <a:solidFill>
                              <a:schemeClr val="tx1"/>
                            </a:solidFill>
                            <a:latin typeface="Cambria Math" panose="02040503050406030204" pitchFamily="18" charset="0"/>
                          </a:rPr>
                          <m:t>20</m:t>
                        </m:r>
                      </m:den>
                    </m:f>
                  </m:oMath>
                </a14:m>
                <a:r>
                  <a:rPr lang="en-US" sz="1800" dirty="0">
                    <a:solidFill>
                      <a:schemeClr val="tx1"/>
                    </a:solidFill>
                  </a:rPr>
                  <a:t>)</a:t>
                </a:r>
                <a:r>
                  <a:rPr lang="en-US" sz="2000" dirty="0">
                    <a:solidFill>
                      <a:schemeClr val="tx1"/>
                    </a:solidFill>
                    <a:latin typeface="+mn-lt"/>
                  </a:rPr>
                  <a:t>, and Jones published only that study.</a:t>
                </a:r>
              </a:p>
              <a:p>
                <a:pPr defTabSz="457200"/>
                <a:r>
                  <a:rPr lang="en-US" sz="2000" dirty="0">
                    <a:solidFill>
                      <a:schemeClr val="tx1"/>
                    </a:solidFill>
                    <a:latin typeface="+mn-lt"/>
                  </a:rPr>
                  <a:t>Jones never mentioned the other research studies. </a:t>
                </a:r>
              </a:p>
              <a:p>
                <a:pPr defTabSz="457200"/>
                <a:endParaRPr lang="en-US" sz="2000" dirty="0">
                  <a:solidFill>
                    <a:schemeClr val="tx1"/>
                  </a:solidFill>
                  <a:latin typeface="+mn-lt"/>
                </a:endParaRPr>
              </a:p>
              <a:p>
                <a:pPr defTabSz="457200"/>
                <a:endParaRPr lang="en-US" sz="2000" dirty="0">
                  <a:solidFill>
                    <a:schemeClr val="tx1"/>
                  </a:solidFill>
                  <a:latin typeface="+mn-lt"/>
                </a:endParaRPr>
              </a:p>
              <a:p>
                <a:pPr defTabSz="457200"/>
                <a:endParaRPr lang="en-US" sz="2000" dirty="0">
                  <a:solidFill>
                    <a:schemeClr val="tx1"/>
                  </a:solidFill>
                  <a:latin typeface="+mn-lt"/>
                </a:endParaRPr>
              </a:p>
              <a:p>
                <a:pPr defTabSz="457200"/>
                <a:r>
                  <a:rPr lang="en-US" sz="2000" dirty="0">
                    <a:solidFill>
                      <a:schemeClr val="tx1"/>
                    </a:solidFill>
                    <a:latin typeface="+mn-lt"/>
                  </a:rPr>
                  <a:t>Scenario 1 is fraud, yet there is no meaningful difference between the two scenarios.  </a:t>
                </a:r>
              </a:p>
              <a:p>
                <a:pPr defTabSz="457200"/>
                <a:endParaRPr lang="en-US" sz="2200" dirty="0">
                  <a:solidFill>
                    <a:schemeClr val="tx1"/>
                  </a:solidFill>
                  <a:latin typeface="+mn-lt"/>
                </a:endParaRPr>
              </a:p>
            </p:txBody>
          </p:sp>
        </mc:Choice>
        <mc:Fallback xmlns="">
          <p:sp>
            <p:nvSpPr>
              <p:cNvPr id="9218" name="Rectangle 4"/>
              <p:cNvSpPr>
                <a:spLocks noRot="1" noChangeAspect="1" noMove="1" noResize="1" noEditPoints="1" noAdjustHandles="1" noChangeArrowheads="1" noChangeShapeType="1" noTextEdit="1"/>
              </p:cNvSpPr>
              <p:nvPr/>
            </p:nvSpPr>
            <p:spPr bwMode="auto">
              <a:xfrm>
                <a:off x="0" y="0"/>
                <a:ext cx="9144000" cy="576263"/>
              </a:xfrm>
              <a:prstGeom prst="rect">
                <a:avLst/>
              </a:prstGeom>
              <a:blipFill>
                <a:blip r:embed="rId3"/>
                <a:stretch>
                  <a:fillRect l="-733" t="-8421" b="-756842"/>
                </a:stretch>
              </a:blipFill>
              <a:ln w="9525">
                <a:noFill/>
                <a:miter lim="800000"/>
                <a:headEnd/>
                <a:tailEnd/>
              </a:ln>
            </p:spPr>
            <p:txBody>
              <a:bodyPr/>
              <a:lstStyle/>
              <a:p>
                <a:r>
                  <a:rPr lang="en-US">
                    <a:noFill/>
                  </a:rPr>
                  <a:t> </a:t>
                </a:r>
              </a:p>
            </p:txBody>
          </p:sp>
        </mc:Fallback>
      </mc:AlternateContent>
      <p:sp>
        <p:nvSpPr>
          <p:cNvPr id="16" name="Slide Number Placeholder 15"/>
          <p:cNvSpPr>
            <a:spLocks noGrp="1"/>
          </p:cNvSpPr>
          <p:nvPr>
            <p:ph type="sldNum" sz="quarter" idx="12"/>
          </p:nvPr>
        </p:nvSpPr>
        <p:spPr/>
        <p:txBody>
          <a:bodyPr/>
          <a:lstStyle/>
          <a:p>
            <a:pPr>
              <a:defRPr/>
            </a:pPr>
            <a:fld id="{81F86543-96CD-44A8-822E-33658BF70639}" type="slidenum">
              <a:rPr lang="en-US" smtClean="0"/>
              <a:pPr>
                <a:defRPr/>
              </a:pPr>
              <a:t>22</a:t>
            </a:fld>
            <a:endParaRPr lang="en-US" dirty="0"/>
          </a:p>
        </p:txBody>
      </p:sp>
    </p:spTree>
    <p:extLst>
      <p:ext uri="{BB962C8B-B14F-4D97-AF65-F5344CB8AC3E}">
        <p14:creationId xmlns:p14="http://schemas.microsoft.com/office/powerpoint/2010/main" val="28780415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81F86543-96CD-44A8-822E-33658BF70639}" type="slidenum">
              <a:rPr lang="en-US" smtClean="0"/>
              <a:pPr>
                <a:defRPr/>
              </a:pPr>
              <a:t>23</a:t>
            </a:fld>
            <a:endParaRPr lang="en-US"/>
          </a:p>
        </p:txBody>
      </p:sp>
      <p:sp>
        <p:nvSpPr>
          <p:cNvPr id="7" name="Rectangle 5"/>
          <p:cNvSpPr>
            <a:spLocks noChangeArrowheads="1"/>
          </p:cNvSpPr>
          <p:nvPr/>
        </p:nvSpPr>
        <p:spPr bwMode="auto">
          <a:xfrm>
            <a:off x="228906" y="140990"/>
            <a:ext cx="8736150" cy="6463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None/>
            </a:pPr>
            <a:r>
              <a:rPr lang="en-US" sz="2400" dirty="0">
                <a:solidFill>
                  <a:schemeClr val="accent6">
                    <a:lumMod val="50000"/>
                  </a:schemeClr>
                </a:solidFill>
                <a:latin typeface="+mn-lt"/>
              </a:rPr>
              <a:t>3. Data Fabrication</a:t>
            </a:r>
            <a:endParaRPr lang="en-US" sz="2400" dirty="0">
              <a:solidFill>
                <a:schemeClr val="accent6">
                  <a:lumMod val="50000"/>
                </a:schemeClr>
              </a:solidFill>
              <a:latin typeface="+mn-lt"/>
              <a:cs typeface="Arial" panose="020B0604020202020204" pitchFamily="34" charset="0"/>
            </a:endParaRPr>
          </a:p>
          <a:p>
            <a:pPr defTabSz="228600" eaLnBrk="1" hangingPunct="1">
              <a:spcBef>
                <a:spcPct val="0"/>
              </a:spcBef>
              <a:buNone/>
            </a:pPr>
            <a:endParaRPr lang="en-US" sz="2000" dirty="0">
              <a:latin typeface="+mn-lt"/>
              <a:cs typeface="Arial" panose="020B0604020202020204" pitchFamily="34" charset="0"/>
            </a:endParaRPr>
          </a:p>
          <a:p>
            <a:pPr defTabSz="228600" eaLnBrk="1" hangingPunct="1">
              <a:spcBef>
                <a:spcPct val="0"/>
              </a:spcBef>
              <a:buNone/>
            </a:pPr>
            <a:r>
              <a:rPr lang="en-US" sz="2000" dirty="0">
                <a:latin typeface="+mn-lt"/>
                <a:cs typeface="Arial" panose="020B0604020202020204" pitchFamily="34" charset="0"/>
              </a:rPr>
              <a:t>The replicability crisis is partly due to data fabrication or data falsification.</a:t>
            </a:r>
          </a:p>
          <a:p>
            <a:pPr eaLnBrk="1" hangingPunct="1">
              <a:lnSpc>
                <a:spcPct val="150000"/>
              </a:lnSpc>
              <a:spcBef>
                <a:spcPct val="0"/>
              </a:spcBef>
              <a:buNone/>
            </a:pPr>
            <a:r>
              <a:rPr lang="en-US" sz="2000" dirty="0">
                <a:latin typeface="+mn-lt"/>
                <a:cs typeface="Arial" panose="020B0604020202020204" pitchFamily="34" charset="0"/>
              </a:rPr>
              <a:t>Some prominent examples:</a:t>
            </a:r>
          </a:p>
          <a:p>
            <a:pPr algn="ctr" eaLnBrk="1" hangingPunct="1">
              <a:spcBef>
                <a:spcPct val="0"/>
              </a:spcBef>
              <a:buNone/>
            </a:pPr>
            <a:endParaRPr lang="en-US" dirty="0">
              <a:latin typeface="Arial" panose="020B0604020202020204" pitchFamily="34" charset="0"/>
              <a:cs typeface="Arial" panose="020B0604020202020204" pitchFamily="34" charset="0"/>
            </a:endParaRPr>
          </a:p>
          <a:p>
            <a:pPr algn="ctr" eaLnBrk="1" hangingPunct="1">
              <a:spcBef>
                <a:spcPct val="0"/>
              </a:spcBef>
              <a:buNone/>
            </a:pPr>
            <a:endParaRPr lang="en-US" dirty="0">
              <a:latin typeface="Arial" panose="020B0604020202020204" pitchFamily="34" charset="0"/>
              <a:cs typeface="Arial" panose="020B0604020202020204" pitchFamily="34" charset="0"/>
            </a:endParaRPr>
          </a:p>
          <a:p>
            <a:pPr algn="ctr" eaLnBrk="1" hangingPunct="1">
              <a:spcBef>
                <a:spcPct val="0"/>
              </a:spcBef>
              <a:buNone/>
            </a:pPr>
            <a:endParaRPr lang="en-US" dirty="0">
              <a:latin typeface="Arial" panose="020B0604020202020204" pitchFamily="34" charset="0"/>
              <a:cs typeface="Arial" panose="020B0604020202020204" pitchFamily="34" charset="0"/>
            </a:endParaRPr>
          </a:p>
          <a:p>
            <a:pPr algn="ctr" eaLnBrk="1" hangingPunct="1">
              <a:spcBef>
                <a:spcPct val="0"/>
              </a:spcBef>
              <a:buNone/>
            </a:pPr>
            <a:endParaRPr lang="en-US" dirty="0">
              <a:latin typeface="Arial" panose="020B0604020202020204" pitchFamily="34" charset="0"/>
              <a:cs typeface="Arial" panose="020B0604020202020204" pitchFamily="34" charset="0"/>
            </a:endParaRPr>
          </a:p>
          <a:p>
            <a:pPr algn="ctr" eaLnBrk="1" hangingPunct="1">
              <a:spcBef>
                <a:spcPct val="0"/>
              </a:spcBef>
              <a:buNone/>
            </a:pPr>
            <a:endParaRPr lang="en-US" dirty="0">
              <a:latin typeface="Arial" panose="020B0604020202020204" pitchFamily="34" charset="0"/>
              <a:cs typeface="Arial" panose="020B0604020202020204" pitchFamily="34" charset="0"/>
            </a:endParaRPr>
          </a:p>
          <a:p>
            <a:pPr eaLnBrk="1" hangingPunct="1">
              <a:spcBef>
                <a:spcPct val="0"/>
              </a:spcBef>
              <a:buNone/>
            </a:pPr>
            <a:r>
              <a:rPr lang="en-US" sz="2000" dirty="0">
                <a:latin typeface="+mn-lt"/>
              </a:rPr>
              <a:t>1. </a:t>
            </a:r>
            <a:r>
              <a:rPr lang="en-US" sz="2000" dirty="0">
                <a:hlinkClick r:id="rId2"/>
              </a:rPr>
              <a:t>Price, M. (2010). </a:t>
            </a:r>
            <a:r>
              <a:rPr lang="en-US" sz="2000" i="1" dirty="0">
                <a:hlinkClick r:id="rId2"/>
              </a:rPr>
              <a:t>APA Monitor</a:t>
            </a:r>
            <a:endParaRPr lang="en-US" sz="2000" i="1" dirty="0"/>
          </a:p>
          <a:p>
            <a:pPr eaLnBrk="1" hangingPunct="1">
              <a:spcBef>
                <a:spcPct val="0"/>
              </a:spcBef>
              <a:buNone/>
            </a:pPr>
            <a:r>
              <a:rPr lang="en-US" sz="2000" dirty="0">
                <a:latin typeface="+mn-lt"/>
                <a:cs typeface="Arial" panose="020B0604020202020204" pitchFamily="34" charset="0"/>
              </a:rPr>
              <a:t>2. </a:t>
            </a:r>
            <a:r>
              <a:rPr lang="en-US" sz="2000" dirty="0">
                <a:latin typeface="+mn-lt"/>
                <a:cs typeface="Arial" panose="020B0604020202020204" pitchFamily="34" charset="0"/>
                <a:hlinkClick r:id="rId3"/>
              </a:rPr>
              <a:t>van </a:t>
            </a:r>
            <a:r>
              <a:rPr lang="en-US" sz="2000" dirty="0" err="1">
                <a:latin typeface="+mn-lt"/>
                <a:cs typeface="Arial" panose="020B0604020202020204" pitchFamily="34" charset="0"/>
                <a:hlinkClick r:id="rId3"/>
              </a:rPr>
              <a:t>Kolfschooten</a:t>
            </a:r>
            <a:r>
              <a:rPr lang="en-US" sz="2000" dirty="0">
                <a:latin typeface="+mn-lt"/>
                <a:cs typeface="Arial" panose="020B0604020202020204" pitchFamily="34" charset="0"/>
                <a:hlinkClick r:id="rId3"/>
              </a:rPr>
              <a:t>, F. (2016). </a:t>
            </a:r>
            <a:r>
              <a:rPr lang="en-US" sz="2000" i="1" dirty="0">
                <a:latin typeface="+mn-lt"/>
                <a:cs typeface="Arial" panose="020B0604020202020204" pitchFamily="34" charset="0"/>
                <a:hlinkClick r:id="rId3"/>
              </a:rPr>
              <a:t>Science</a:t>
            </a:r>
            <a:endParaRPr lang="en-US" sz="2000" i="1" dirty="0">
              <a:latin typeface="+mn-lt"/>
              <a:cs typeface="Arial" panose="020B0604020202020204" pitchFamily="34" charset="0"/>
            </a:endParaRPr>
          </a:p>
          <a:p>
            <a:pPr eaLnBrk="1" hangingPunct="1">
              <a:spcBef>
                <a:spcPct val="0"/>
              </a:spcBef>
              <a:buNone/>
            </a:pPr>
            <a:r>
              <a:rPr lang="en-US" sz="2000" dirty="0">
                <a:latin typeface="+mn-lt"/>
                <a:cs typeface="Arial" panose="020B0604020202020204" pitchFamily="34" charset="0"/>
              </a:rPr>
              <a:t>3. </a:t>
            </a:r>
            <a:r>
              <a:rPr lang="en-US" sz="2000" dirty="0">
                <a:latin typeface="+mn-lt"/>
                <a:hlinkClick r:id="rId4"/>
              </a:rPr>
              <a:t>Yong, E. (2012). </a:t>
            </a:r>
            <a:r>
              <a:rPr lang="en-US" sz="2000" i="1" dirty="0">
                <a:latin typeface="+mn-lt"/>
                <a:hlinkClick r:id="rId4"/>
              </a:rPr>
              <a:t>Nature</a:t>
            </a:r>
            <a:endParaRPr lang="en-US" sz="2000" dirty="0">
              <a:latin typeface="+mn-lt"/>
            </a:endParaRPr>
          </a:p>
          <a:p>
            <a:pPr eaLnBrk="1" hangingPunct="1">
              <a:spcBef>
                <a:spcPct val="0"/>
              </a:spcBef>
              <a:buNone/>
            </a:pPr>
            <a:r>
              <a:rPr lang="en-US" sz="2000" dirty="0">
                <a:latin typeface="+mn-lt"/>
                <a:cs typeface="Arial" panose="020B0604020202020204" pitchFamily="34" charset="0"/>
              </a:rPr>
              <a:t>4. </a:t>
            </a:r>
            <a:r>
              <a:rPr lang="en-US" sz="2000" dirty="0" err="1">
                <a:latin typeface="+mn-lt"/>
                <a:cs typeface="Arial" panose="020B0604020202020204" pitchFamily="34" charset="0"/>
                <a:hlinkClick r:id="rId5"/>
              </a:rPr>
              <a:t>Enserink</a:t>
            </a:r>
            <a:r>
              <a:rPr lang="en-US" sz="2000" dirty="0">
                <a:latin typeface="+mn-lt"/>
                <a:cs typeface="Arial" panose="020B0604020202020204" pitchFamily="34" charset="0"/>
                <a:hlinkClick r:id="rId5"/>
              </a:rPr>
              <a:t>, M. (2012). </a:t>
            </a:r>
            <a:r>
              <a:rPr lang="en-US" sz="2000" i="1" dirty="0">
                <a:latin typeface="+mn-lt"/>
                <a:cs typeface="Arial" panose="020B0604020202020204" pitchFamily="34" charset="0"/>
                <a:hlinkClick r:id="rId5"/>
              </a:rPr>
              <a:t>Science</a:t>
            </a:r>
            <a:r>
              <a:rPr lang="en-US" sz="2000" i="1" dirty="0">
                <a:latin typeface="+mn-lt"/>
                <a:cs typeface="Arial" panose="020B0604020202020204" pitchFamily="34" charset="0"/>
              </a:rPr>
              <a:t> </a:t>
            </a:r>
            <a:endParaRPr lang="en-US" sz="2000" dirty="0">
              <a:latin typeface="+mn-lt"/>
              <a:cs typeface="Arial" panose="020B0604020202020204" pitchFamily="34" charset="0"/>
            </a:endParaRPr>
          </a:p>
          <a:p>
            <a:pPr eaLnBrk="1" hangingPunct="1">
              <a:spcBef>
                <a:spcPct val="0"/>
              </a:spcBef>
              <a:buNone/>
            </a:pPr>
            <a:r>
              <a:rPr lang="en-US" sz="2000" dirty="0">
                <a:latin typeface="+mn-lt"/>
                <a:cs typeface="Arial" panose="020B0604020202020204" pitchFamily="34" charset="0"/>
              </a:rPr>
              <a:t>5</a:t>
            </a:r>
            <a:r>
              <a:rPr lang="en-US" sz="2000" i="1" dirty="0">
                <a:latin typeface="+mn-lt"/>
                <a:cs typeface="Arial" panose="020B0604020202020204" pitchFamily="34" charset="0"/>
              </a:rPr>
              <a:t>. </a:t>
            </a:r>
            <a:r>
              <a:rPr lang="en-US" sz="2000" dirty="0" err="1">
                <a:solidFill>
                  <a:srgbClr val="0000FF"/>
                </a:solidFill>
                <a:latin typeface="+mn-lt"/>
                <a:ea typeface="Times New Roman" panose="02020603050405020304" pitchFamily="18" charset="0"/>
                <a:hlinkClick r:id="rId6"/>
              </a:rPr>
              <a:t>Bhattacharjee</a:t>
            </a:r>
            <a:r>
              <a:rPr lang="en-US" sz="2000" dirty="0">
                <a:solidFill>
                  <a:srgbClr val="0000FF"/>
                </a:solidFill>
                <a:latin typeface="+mn-lt"/>
                <a:ea typeface="Times New Roman" panose="02020603050405020304" pitchFamily="18" charset="0"/>
                <a:hlinkClick r:id="rId6"/>
              </a:rPr>
              <a:t>, Y. (2013). The mind of a con man. </a:t>
            </a:r>
            <a:r>
              <a:rPr lang="en-US" sz="2000" i="1" dirty="0">
                <a:solidFill>
                  <a:srgbClr val="0000FF"/>
                </a:solidFill>
                <a:latin typeface="+mn-lt"/>
                <a:ea typeface="Times New Roman" panose="02020603050405020304" pitchFamily="18" charset="0"/>
                <a:hlinkClick r:id="rId6"/>
              </a:rPr>
              <a:t>The New York Times</a:t>
            </a:r>
            <a:endParaRPr lang="en-US" sz="2000" i="1" dirty="0">
              <a:solidFill>
                <a:srgbClr val="0000FF"/>
              </a:solidFill>
              <a:latin typeface="+mn-lt"/>
              <a:ea typeface="Times New Roman" panose="02020603050405020304" pitchFamily="18" charset="0"/>
            </a:endParaRPr>
          </a:p>
          <a:p>
            <a:pPr eaLnBrk="1" hangingPunct="1">
              <a:spcBef>
                <a:spcPct val="0"/>
              </a:spcBef>
              <a:buNone/>
            </a:pPr>
            <a:r>
              <a:rPr lang="en-US" sz="2000" dirty="0">
                <a:latin typeface="+mn-lt"/>
                <a:cs typeface="Arial" panose="020B0604020202020204" pitchFamily="34" charset="0"/>
              </a:rPr>
              <a:t>6</a:t>
            </a:r>
            <a:r>
              <a:rPr lang="en-US" sz="2000" i="1" dirty="0">
                <a:latin typeface="+mn-lt"/>
                <a:cs typeface="Arial" panose="020B0604020202020204" pitchFamily="34" charset="0"/>
              </a:rPr>
              <a:t>. </a:t>
            </a:r>
            <a:r>
              <a:rPr lang="en-US" sz="2000" dirty="0">
                <a:latin typeface="+mn-lt"/>
                <a:cs typeface="Arial" panose="020B0604020202020204" pitchFamily="34" charset="0"/>
                <a:hlinkClick r:id="rId7"/>
              </a:rPr>
              <a:t>Carey and </a:t>
            </a:r>
            <a:r>
              <a:rPr lang="en-US" sz="2000" dirty="0" err="1">
                <a:latin typeface="+mn-lt"/>
                <a:cs typeface="Arial" panose="020B0604020202020204" pitchFamily="34" charset="0"/>
                <a:hlinkClick r:id="rId7"/>
              </a:rPr>
              <a:t>Belluck</a:t>
            </a:r>
            <a:r>
              <a:rPr lang="en-US" sz="2000" dirty="0">
                <a:latin typeface="+mn-lt"/>
                <a:cs typeface="Arial" panose="020B0604020202020204" pitchFamily="34" charset="0"/>
                <a:hlinkClick r:id="rId7"/>
              </a:rPr>
              <a:t> (2015).</a:t>
            </a:r>
            <a:r>
              <a:rPr lang="en-US" sz="2000" i="1" dirty="0">
                <a:latin typeface="+mn-lt"/>
                <a:cs typeface="Arial" panose="020B0604020202020204" pitchFamily="34" charset="0"/>
                <a:hlinkClick r:id="rId7"/>
              </a:rPr>
              <a:t> The New York Times</a:t>
            </a:r>
            <a:endParaRPr lang="en-US" sz="2000" i="1" dirty="0">
              <a:latin typeface="+mn-lt"/>
              <a:cs typeface="Arial" panose="020B0604020202020204" pitchFamily="34" charset="0"/>
            </a:endParaRPr>
          </a:p>
          <a:p>
            <a:pPr eaLnBrk="1" hangingPunct="1">
              <a:spcBef>
                <a:spcPct val="0"/>
              </a:spcBef>
              <a:buNone/>
            </a:pPr>
            <a:r>
              <a:rPr lang="en-US" sz="2000" dirty="0">
                <a:latin typeface="+mn-lt"/>
                <a:cs typeface="Arial" panose="020B0604020202020204" pitchFamily="34" charset="0"/>
              </a:rPr>
              <a:t>7.</a:t>
            </a:r>
            <a:r>
              <a:rPr lang="en-US" sz="2000" i="1" dirty="0">
                <a:latin typeface="+mn-lt"/>
                <a:cs typeface="Arial" panose="020B0604020202020204" pitchFamily="34" charset="0"/>
              </a:rPr>
              <a:t> </a:t>
            </a:r>
            <a:r>
              <a:rPr lang="en-US" sz="2000" dirty="0">
                <a:latin typeface="+mn-lt"/>
                <a:cs typeface="Arial" panose="020B0604020202020204" pitchFamily="34" charset="0"/>
                <a:hlinkClick r:id="rId8"/>
              </a:rPr>
              <a:t>Scheiber, Noam (2023). </a:t>
            </a:r>
            <a:r>
              <a:rPr lang="en-US" sz="2000" i="1" dirty="0">
                <a:latin typeface="+mn-lt"/>
                <a:cs typeface="Arial" panose="020B0604020202020204" pitchFamily="34" charset="0"/>
                <a:hlinkClick r:id="rId8"/>
              </a:rPr>
              <a:t>The New York Times</a:t>
            </a:r>
            <a:r>
              <a:rPr lang="en-US" sz="2000" i="1" dirty="0">
                <a:latin typeface="+mn-lt"/>
                <a:cs typeface="Arial" panose="020B0604020202020204" pitchFamily="34" charset="0"/>
              </a:rPr>
              <a:t>   </a:t>
            </a:r>
            <a:r>
              <a:rPr lang="en-US" sz="2000" dirty="0">
                <a:latin typeface="+mn-lt"/>
                <a:cs typeface="Arial" panose="020B0604020202020204" pitchFamily="34" charset="0"/>
              </a:rPr>
              <a:t>and</a:t>
            </a:r>
          </a:p>
          <a:p>
            <a:pPr eaLnBrk="1" hangingPunct="1">
              <a:spcBef>
                <a:spcPct val="0"/>
              </a:spcBef>
              <a:buNone/>
            </a:pPr>
            <a:r>
              <a:rPr lang="en-US" sz="2000" i="1" dirty="0">
                <a:latin typeface="+mn-lt"/>
                <a:cs typeface="Arial" panose="020B0604020202020204" pitchFamily="34" charset="0"/>
              </a:rPr>
              <a:t>     </a:t>
            </a:r>
            <a:r>
              <a:rPr lang="en-US" sz="2000" dirty="0">
                <a:latin typeface="+mn-lt"/>
                <a:cs typeface="Arial" panose="020B0604020202020204" pitchFamily="34" charset="0"/>
                <a:hlinkClick r:id="rId9"/>
              </a:rPr>
              <a:t>Mather, Victor (2025).</a:t>
            </a:r>
            <a:r>
              <a:rPr lang="en-US" sz="2000" i="1" dirty="0">
                <a:latin typeface="+mn-lt"/>
                <a:cs typeface="Arial" panose="020B0604020202020204" pitchFamily="34" charset="0"/>
                <a:hlinkClick r:id="rId9"/>
              </a:rPr>
              <a:t> The New York Times</a:t>
            </a:r>
            <a:endParaRPr lang="en-US" sz="2400" dirty="0"/>
          </a:p>
        </p:txBody>
      </p:sp>
      <p:sp>
        <p:nvSpPr>
          <p:cNvPr id="3" name="AutoShape 2" descr="He's back: Data faker Diederik Stapel will support research at vocational  university – Retraction Watch"/>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4" descr="He's back: Data faker Diederik Stapel will support research at vocational  university – Retraction Watch"/>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6" name="Group 5"/>
          <p:cNvGrpSpPr/>
          <p:nvPr/>
        </p:nvGrpSpPr>
        <p:grpSpPr>
          <a:xfrm>
            <a:off x="193831" y="1753444"/>
            <a:ext cx="1136574" cy="1859781"/>
            <a:chOff x="6612279" y="2994017"/>
            <a:chExt cx="1676822" cy="2353283"/>
          </a:xfrm>
        </p:grpSpPr>
        <p:sp>
          <p:nvSpPr>
            <p:cNvPr id="8" name="TextBox 7"/>
            <p:cNvSpPr txBox="1"/>
            <p:nvPr/>
          </p:nvSpPr>
          <p:spPr>
            <a:xfrm>
              <a:off x="6612279" y="4607352"/>
              <a:ext cx="1676822" cy="739948"/>
            </a:xfrm>
            <a:prstGeom prst="rect">
              <a:avLst/>
            </a:prstGeom>
            <a:noFill/>
          </p:spPr>
          <p:txBody>
            <a:bodyPr wrap="square" rtlCol="0">
              <a:spAutoFit/>
            </a:bodyPr>
            <a:lstStyle/>
            <a:p>
              <a:r>
                <a:rPr lang="en-US" sz="1600" dirty="0">
                  <a:solidFill>
                    <a:schemeClr val="tx1"/>
                  </a:solidFill>
                  <a:latin typeface="+mn-lt"/>
                </a:rPr>
                <a:t> 1. Karen </a:t>
              </a:r>
            </a:p>
            <a:p>
              <a:r>
                <a:rPr lang="en-US" sz="1600" dirty="0">
                  <a:solidFill>
                    <a:schemeClr val="tx1"/>
                  </a:solidFill>
                  <a:latin typeface="+mn-lt"/>
                </a:rPr>
                <a:t>    Ruggiero</a:t>
              </a:r>
            </a:p>
          </p:txBody>
        </p:sp>
        <p:pic>
          <p:nvPicPr>
            <p:cNvPr id="9" name="Picture 2" descr="ᐈ Blank profile stock images, Royalty Free default profile pictures icon |  download on Depositphotos®"/>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716575" y="2994017"/>
              <a:ext cx="1527392" cy="152739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 name="Group 9"/>
          <p:cNvGrpSpPr/>
          <p:nvPr/>
        </p:nvGrpSpPr>
        <p:grpSpPr>
          <a:xfrm>
            <a:off x="2415682" y="1693477"/>
            <a:ext cx="1256550" cy="1939328"/>
            <a:chOff x="6092222" y="2722271"/>
            <a:chExt cx="1873763" cy="2337256"/>
          </a:xfrm>
        </p:grpSpPr>
        <p:sp>
          <p:nvSpPr>
            <p:cNvPr id="11" name="TextBox 10"/>
            <p:cNvSpPr txBox="1"/>
            <p:nvPr/>
          </p:nvSpPr>
          <p:spPr>
            <a:xfrm>
              <a:off x="6092222" y="4354763"/>
              <a:ext cx="1873763" cy="704764"/>
            </a:xfrm>
            <a:prstGeom prst="rect">
              <a:avLst/>
            </a:prstGeom>
            <a:noFill/>
          </p:spPr>
          <p:txBody>
            <a:bodyPr wrap="square" rtlCol="0">
              <a:spAutoFit/>
            </a:bodyPr>
            <a:lstStyle/>
            <a:p>
              <a:r>
                <a:rPr lang="en-US" sz="1600" dirty="0">
                  <a:solidFill>
                    <a:schemeClr val="tx1"/>
                  </a:solidFill>
                  <a:latin typeface="+mn-lt"/>
                </a:rPr>
                <a:t>3.  Larry</a:t>
              </a:r>
            </a:p>
            <a:p>
              <a:r>
                <a:rPr lang="en-US" sz="1600" dirty="0">
                  <a:solidFill>
                    <a:schemeClr val="tx1"/>
                  </a:solidFill>
                  <a:latin typeface="+mn-lt"/>
                </a:rPr>
                <a:t>     </a:t>
              </a:r>
              <a:r>
                <a:rPr lang="en-US" sz="1600" dirty="0" err="1">
                  <a:solidFill>
                    <a:schemeClr val="tx1"/>
                  </a:solidFill>
                  <a:latin typeface="+mn-lt"/>
                </a:rPr>
                <a:t>Sanna</a:t>
              </a:r>
              <a:endParaRPr lang="en-US" sz="1600" dirty="0">
                <a:solidFill>
                  <a:schemeClr val="tx1"/>
                </a:solidFill>
                <a:latin typeface="+mn-lt"/>
              </a:endParaRPr>
            </a:p>
          </p:txBody>
        </p:sp>
        <p:pic>
          <p:nvPicPr>
            <p:cNvPr id="12" name="Picture 2" descr="University of Michigan professor resigns amid questions about his research"/>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184007" y="2722271"/>
              <a:ext cx="1468512" cy="155302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2">
            <a:extLst>
              <a:ext uri="{FF2B5EF4-FFF2-40B4-BE49-F238E27FC236}">
                <a16:creationId xmlns:a16="http://schemas.microsoft.com/office/drawing/2014/main" id="{86511256-70D7-482E-8337-89C54A13868D}"/>
              </a:ext>
            </a:extLst>
          </p:cNvPr>
          <p:cNvGrpSpPr/>
          <p:nvPr/>
        </p:nvGrpSpPr>
        <p:grpSpPr>
          <a:xfrm>
            <a:off x="1382451" y="1675770"/>
            <a:ext cx="1041780" cy="1942563"/>
            <a:chOff x="1535074" y="1660489"/>
            <a:chExt cx="1041780" cy="1942563"/>
          </a:xfrm>
        </p:grpSpPr>
        <p:sp>
          <p:nvSpPr>
            <p:cNvPr id="15" name="TextBox 14"/>
            <p:cNvSpPr txBox="1"/>
            <p:nvPr/>
          </p:nvSpPr>
          <p:spPr>
            <a:xfrm>
              <a:off x="1535074" y="3018277"/>
              <a:ext cx="1041780" cy="584775"/>
            </a:xfrm>
            <a:prstGeom prst="rect">
              <a:avLst/>
            </a:prstGeom>
            <a:noFill/>
          </p:spPr>
          <p:txBody>
            <a:bodyPr wrap="square" rtlCol="0">
              <a:spAutoFit/>
            </a:bodyPr>
            <a:lstStyle/>
            <a:p>
              <a:r>
                <a:rPr lang="en-US" sz="1600" dirty="0">
                  <a:solidFill>
                    <a:schemeClr val="tx1"/>
                  </a:solidFill>
                  <a:latin typeface="+mn-lt"/>
                </a:rPr>
                <a:t>2. Jens </a:t>
              </a:r>
            </a:p>
            <a:p>
              <a:r>
                <a:rPr lang="en-US" sz="1600" dirty="0">
                  <a:solidFill>
                    <a:schemeClr val="tx1"/>
                  </a:solidFill>
                  <a:latin typeface="+mn-lt"/>
                </a:rPr>
                <a:t>    </a:t>
              </a:r>
              <a:r>
                <a:rPr lang="en-US" sz="1600" dirty="0" err="1">
                  <a:solidFill>
                    <a:schemeClr val="tx1"/>
                  </a:solidFill>
                  <a:latin typeface="+mn-lt"/>
                </a:rPr>
                <a:t>Förster</a:t>
              </a:r>
              <a:endParaRPr lang="en-US" sz="1600" dirty="0">
                <a:solidFill>
                  <a:schemeClr val="tx1"/>
                </a:solidFill>
                <a:latin typeface="+mn-lt"/>
              </a:endParaRPr>
            </a:p>
          </p:txBody>
        </p:sp>
        <p:pic>
          <p:nvPicPr>
            <p:cNvPr id="16" name="Picture 2" descr="https://i0.wp.com/retractionwatch.com/wp-content/uploads/2017/12/forster-j-a.jpg"/>
            <p:cNvPicPr>
              <a:picLocks noChangeAspect="1" noChangeArrowheads="1"/>
            </p:cNvPicPr>
            <p:nvPr/>
          </p:nvPicPr>
          <p:blipFill rotWithShape="1">
            <a:blip r:embed="rId12">
              <a:extLst>
                <a:ext uri="{28A0092B-C50C-407E-A947-70E740481C1C}">
                  <a14:useLocalDpi xmlns:a14="http://schemas.microsoft.com/office/drawing/2010/main" val="0"/>
                </a:ext>
              </a:extLst>
            </a:blip>
            <a:srcRect l="15895" t="16742" r="15356" b="17686"/>
            <a:stretch/>
          </p:blipFill>
          <p:spPr bwMode="auto">
            <a:xfrm>
              <a:off x="1535074" y="1660489"/>
              <a:ext cx="1041780" cy="130004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7" name="Group 16"/>
          <p:cNvGrpSpPr/>
          <p:nvPr/>
        </p:nvGrpSpPr>
        <p:grpSpPr>
          <a:xfrm>
            <a:off x="3683832" y="1700892"/>
            <a:ext cx="1189334" cy="1940174"/>
            <a:chOff x="5631539" y="3294933"/>
            <a:chExt cx="2448105" cy="2268509"/>
          </a:xfrm>
        </p:grpSpPr>
        <p:sp>
          <p:nvSpPr>
            <p:cNvPr id="18" name="TextBox 17"/>
            <p:cNvSpPr txBox="1"/>
            <p:nvPr/>
          </p:nvSpPr>
          <p:spPr>
            <a:xfrm>
              <a:off x="5631539" y="4879706"/>
              <a:ext cx="2448105" cy="683736"/>
            </a:xfrm>
            <a:prstGeom prst="rect">
              <a:avLst/>
            </a:prstGeom>
            <a:noFill/>
          </p:spPr>
          <p:txBody>
            <a:bodyPr wrap="square" rtlCol="0">
              <a:spAutoFit/>
            </a:bodyPr>
            <a:lstStyle/>
            <a:p>
              <a:r>
                <a:rPr lang="en-US" sz="1600" dirty="0">
                  <a:solidFill>
                    <a:schemeClr val="tx1"/>
                  </a:solidFill>
                  <a:latin typeface="+mn-lt"/>
                </a:rPr>
                <a:t>4. Dirk</a:t>
              </a:r>
            </a:p>
            <a:p>
              <a:r>
                <a:rPr lang="en-US" sz="1600" dirty="0">
                  <a:solidFill>
                    <a:schemeClr val="tx1"/>
                  </a:solidFill>
                  <a:latin typeface="+mn-lt"/>
                </a:rPr>
                <a:t>   </a:t>
              </a:r>
              <a:r>
                <a:rPr lang="en-US" sz="1600" dirty="0" err="1">
                  <a:solidFill>
                    <a:schemeClr val="tx1"/>
                  </a:solidFill>
                  <a:latin typeface="+mn-lt"/>
                </a:rPr>
                <a:t>Smeesters</a:t>
              </a:r>
              <a:endParaRPr lang="en-US" sz="1600" dirty="0">
                <a:solidFill>
                  <a:schemeClr val="tx1"/>
                </a:solidFill>
                <a:latin typeface="+mn-lt"/>
              </a:endParaRPr>
            </a:p>
          </p:txBody>
        </p:sp>
        <p:pic>
          <p:nvPicPr>
            <p:cNvPr id="19" name="Picture 2" descr="dirk smeesters – Retraction Watch"/>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667762" y="3294933"/>
              <a:ext cx="2346586" cy="150178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 name="Group 19"/>
          <p:cNvGrpSpPr/>
          <p:nvPr/>
        </p:nvGrpSpPr>
        <p:grpSpPr>
          <a:xfrm>
            <a:off x="4967652" y="1697155"/>
            <a:ext cx="1393426" cy="1980577"/>
            <a:chOff x="4726146" y="2777757"/>
            <a:chExt cx="1879888" cy="2476099"/>
          </a:xfrm>
        </p:grpSpPr>
        <p:sp>
          <p:nvSpPr>
            <p:cNvPr id="21" name="TextBox 20"/>
            <p:cNvSpPr txBox="1"/>
            <p:nvPr/>
          </p:nvSpPr>
          <p:spPr>
            <a:xfrm>
              <a:off x="4726146" y="4522776"/>
              <a:ext cx="1879888" cy="731080"/>
            </a:xfrm>
            <a:prstGeom prst="rect">
              <a:avLst/>
            </a:prstGeom>
            <a:noFill/>
          </p:spPr>
          <p:txBody>
            <a:bodyPr wrap="square" rtlCol="0">
              <a:spAutoFit/>
            </a:bodyPr>
            <a:lstStyle/>
            <a:p>
              <a:r>
                <a:rPr lang="en-US" sz="1600" dirty="0">
                  <a:solidFill>
                    <a:schemeClr val="tx1"/>
                  </a:solidFill>
                  <a:latin typeface="+mn-lt"/>
                </a:rPr>
                <a:t>5. </a:t>
              </a:r>
              <a:r>
                <a:rPr lang="en-US" sz="1600" dirty="0" err="1">
                  <a:solidFill>
                    <a:schemeClr val="tx1"/>
                  </a:solidFill>
                  <a:latin typeface="+mn-lt"/>
                </a:rPr>
                <a:t>Diederik</a:t>
              </a:r>
              <a:r>
                <a:rPr lang="en-US" sz="1600" dirty="0">
                  <a:solidFill>
                    <a:schemeClr val="tx1"/>
                  </a:solidFill>
                  <a:latin typeface="+mn-lt"/>
                </a:rPr>
                <a:t> </a:t>
              </a:r>
            </a:p>
            <a:p>
              <a:r>
                <a:rPr lang="en-US" sz="1600" dirty="0">
                  <a:solidFill>
                    <a:schemeClr val="tx1"/>
                  </a:solidFill>
                  <a:latin typeface="+mn-lt"/>
                </a:rPr>
                <a:t>    </a:t>
              </a:r>
              <a:r>
                <a:rPr lang="en-US" sz="1600" dirty="0" err="1">
                  <a:solidFill>
                    <a:schemeClr val="tx1"/>
                  </a:solidFill>
                  <a:latin typeface="+mn-lt"/>
                </a:rPr>
                <a:t>Stapel</a:t>
              </a:r>
              <a:endParaRPr lang="en-US" sz="1600" dirty="0">
                <a:solidFill>
                  <a:schemeClr val="tx1"/>
                </a:solidFill>
                <a:latin typeface="+mn-lt"/>
              </a:endParaRPr>
            </a:p>
          </p:txBody>
        </p:sp>
        <p:pic>
          <p:nvPicPr>
            <p:cNvPr id="22" name="Picture 6" descr="Diederik Stapel"/>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839956" y="2777757"/>
              <a:ext cx="1516909" cy="159275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3">
            <a:extLst>
              <a:ext uri="{FF2B5EF4-FFF2-40B4-BE49-F238E27FC236}">
                <a16:creationId xmlns:a16="http://schemas.microsoft.com/office/drawing/2014/main" id="{C54423F9-DC1A-4B85-9539-0A122D8305D9}"/>
              </a:ext>
            </a:extLst>
          </p:cNvPr>
          <p:cNvGrpSpPr/>
          <p:nvPr/>
        </p:nvGrpSpPr>
        <p:grpSpPr>
          <a:xfrm>
            <a:off x="6332250" y="1680409"/>
            <a:ext cx="1060999" cy="2006442"/>
            <a:chOff x="6786915" y="1668864"/>
            <a:chExt cx="1060999" cy="2006442"/>
          </a:xfrm>
        </p:grpSpPr>
        <p:pic>
          <p:nvPicPr>
            <p:cNvPr id="1028" name="Picture 4" descr="The Unraveling of Michael LaCour">
              <a:extLst>
                <a:ext uri="{FF2B5EF4-FFF2-40B4-BE49-F238E27FC236}">
                  <a16:creationId xmlns:a16="http://schemas.microsoft.com/office/drawing/2014/main" id="{45FD12F3-8E0E-442C-A862-CD968DB4D48A}"/>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l="18265" r="46997" b="36256"/>
            <a:stretch/>
          </p:blipFill>
          <p:spPr bwMode="auto">
            <a:xfrm>
              <a:off x="6788784" y="1668864"/>
              <a:ext cx="1059130" cy="1288613"/>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8A9F4E43-BE9C-4E08-A993-B13273179F9D}"/>
                </a:ext>
              </a:extLst>
            </p:cNvPr>
            <p:cNvSpPr txBox="1"/>
            <p:nvPr/>
          </p:nvSpPr>
          <p:spPr>
            <a:xfrm>
              <a:off x="6786915" y="3090531"/>
              <a:ext cx="1059130" cy="584775"/>
            </a:xfrm>
            <a:prstGeom prst="rect">
              <a:avLst/>
            </a:prstGeom>
            <a:noFill/>
          </p:spPr>
          <p:txBody>
            <a:bodyPr wrap="square" rtlCol="0">
              <a:spAutoFit/>
            </a:bodyPr>
            <a:lstStyle/>
            <a:p>
              <a:r>
                <a:rPr lang="en-US" sz="1600" dirty="0">
                  <a:solidFill>
                    <a:schemeClr val="tx1"/>
                  </a:solidFill>
                  <a:latin typeface="+mn-lt"/>
                </a:rPr>
                <a:t>6. Michael</a:t>
              </a:r>
            </a:p>
            <a:p>
              <a:r>
                <a:rPr lang="en-US" sz="1600" dirty="0">
                  <a:solidFill>
                    <a:schemeClr val="tx1"/>
                  </a:solidFill>
                  <a:latin typeface="+mn-lt"/>
                </a:rPr>
                <a:t>    LaCour</a:t>
              </a:r>
            </a:p>
          </p:txBody>
        </p:sp>
      </p:grpSp>
      <p:grpSp>
        <p:nvGrpSpPr>
          <p:cNvPr id="26" name="Group 25">
            <a:extLst>
              <a:ext uri="{FF2B5EF4-FFF2-40B4-BE49-F238E27FC236}">
                <a16:creationId xmlns:a16="http://schemas.microsoft.com/office/drawing/2014/main" id="{FE9F9157-E931-866F-C369-CAD0C5FF3549}"/>
              </a:ext>
            </a:extLst>
          </p:cNvPr>
          <p:cNvGrpSpPr/>
          <p:nvPr/>
        </p:nvGrpSpPr>
        <p:grpSpPr>
          <a:xfrm>
            <a:off x="7592222" y="1693477"/>
            <a:ext cx="1262887" cy="1996375"/>
            <a:chOff x="7592222" y="1693477"/>
            <a:chExt cx="1262887" cy="1996375"/>
          </a:xfrm>
        </p:grpSpPr>
        <p:sp>
          <p:nvSpPr>
            <p:cNvPr id="25" name="TextBox 24">
              <a:extLst>
                <a:ext uri="{FF2B5EF4-FFF2-40B4-BE49-F238E27FC236}">
                  <a16:creationId xmlns:a16="http://schemas.microsoft.com/office/drawing/2014/main" id="{E954A5DB-0758-7A40-0B27-E0D46560451B}"/>
                </a:ext>
              </a:extLst>
            </p:cNvPr>
            <p:cNvSpPr txBox="1"/>
            <p:nvPr/>
          </p:nvSpPr>
          <p:spPr>
            <a:xfrm>
              <a:off x="7600772" y="3105077"/>
              <a:ext cx="1254337" cy="584775"/>
            </a:xfrm>
            <a:prstGeom prst="rect">
              <a:avLst/>
            </a:prstGeom>
            <a:noFill/>
          </p:spPr>
          <p:txBody>
            <a:bodyPr wrap="square" rtlCol="0">
              <a:spAutoFit/>
            </a:bodyPr>
            <a:lstStyle/>
            <a:p>
              <a:r>
                <a:rPr lang="en-US" sz="1600" dirty="0">
                  <a:solidFill>
                    <a:schemeClr val="tx1"/>
                  </a:solidFill>
                  <a:latin typeface="+mn-lt"/>
                </a:rPr>
                <a:t>7. Francesca</a:t>
              </a:r>
            </a:p>
            <a:p>
              <a:r>
                <a:rPr lang="en-US" sz="1600" dirty="0">
                  <a:solidFill>
                    <a:schemeClr val="tx1"/>
                  </a:solidFill>
                  <a:latin typeface="+mn-lt"/>
                </a:rPr>
                <a:t>     Gino</a:t>
              </a:r>
            </a:p>
          </p:txBody>
        </p:sp>
        <p:pic>
          <p:nvPicPr>
            <p:cNvPr id="1026" name="Picture 2" descr="Francesca Gino | Mind Brain Behavior">
              <a:extLst>
                <a:ext uri="{FF2B5EF4-FFF2-40B4-BE49-F238E27FC236}">
                  <a16:creationId xmlns:a16="http://schemas.microsoft.com/office/drawing/2014/main" id="{1BBFD305-00AC-544F-12EA-AD0CB394F936}"/>
                </a:ext>
              </a:extLst>
            </p:cNvPr>
            <p:cNvPicPr>
              <a:picLocks noChangeAspect="1" noChangeArrowheads="1"/>
            </p:cNvPicPr>
            <p:nvPr/>
          </p:nvPicPr>
          <p:blipFill rotWithShape="1">
            <a:blip r:embed="rId16">
              <a:extLst>
                <a:ext uri="{28A0092B-C50C-407E-A947-70E740481C1C}">
                  <a14:useLocalDpi xmlns:a14="http://schemas.microsoft.com/office/drawing/2010/main" val="0"/>
                </a:ext>
              </a:extLst>
            </a:blip>
            <a:srcRect l="12709" t="5030" r="16095" b="32942"/>
            <a:stretch/>
          </p:blipFill>
          <p:spPr bwMode="auto">
            <a:xfrm>
              <a:off x="7592222" y="1693477"/>
              <a:ext cx="1059131" cy="1291840"/>
            </a:xfrm>
            <a:prstGeom prst="rect">
              <a:avLst/>
            </a:prstGeom>
            <a:noFill/>
            <a:extLst>
              <a:ext uri="{909E8E84-426E-40DD-AFC4-6F175D3DCCD1}">
                <a14:hiddenFill xmlns:a14="http://schemas.microsoft.com/office/drawing/2010/main">
                  <a:solidFill>
                    <a:srgbClr val="FFFFFF"/>
                  </a:solidFill>
                </a14:hiddenFill>
              </a:ext>
            </a:extLst>
          </p:spPr>
        </p:pic>
      </p:grpSp>
      <p:sp>
        <p:nvSpPr>
          <p:cNvPr id="5" name="Rectangle 4">
            <a:extLst>
              <a:ext uri="{FF2B5EF4-FFF2-40B4-BE49-F238E27FC236}">
                <a16:creationId xmlns:a16="http://schemas.microsoft.com/office/drawing/2014/main" id="{98C9CF87-2985-0E48-7273-DEFF099F9ED6}"/>
              </a:ext>
            </a:extLst>
          </p:cNvPr>
          <p:cNvSpPr/>
          <p:nvPr/>
        </p:nvSpPr>
        <p:spPr>
          <a:xfrm>
            <a:off x="0" y="0"/>
            <a:ext cx="9144000" cy="6858000"/>
          </a:xfrm>
          <a:prstGeom prst="rect">
            <a:avLst/>
          </a:prstGeom>
          <a:noFill/>
          <a:ln w="19367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1801855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CC6F58-DE02-309A-22CD-9C614832CEE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59D1B9C-AC85-3571-F88E-D89EB4547C41}"/>
              </a:ext>
            </a:extLst>
          </p:cNvPr>
          <p:cNvSpPr>
            <a:spLocks noGrp="1"/>
          </p:cNvSpPr>
          <p:nvPr>
            <p:ph type="sldNum" sz="quarter" idx="12"/>
          </p:nvPr>
        </p:nvSpPr>
        <p:spPr>
          <a:xfrm>
            <a:off x="6625094" y="6107288"/>
            <a:ext cx="2133600" cy="365125"/>
          </a:xfrm>
        </p:spPr>
        <p:txBody>
          <a:bodyPr/>
          <a:lstStyle/>
          <a:p>
            <a:pPr>
              <a:defRPr/>
            </a:pPr>
            <a:fld id="{81F86543-96CD-44A8-822E-33658BF70639}" type="slidenum">
              <a:rPr lang="en-US" smtClean="0"/>
              <a:pPr>
                <a:defRPr/>
              </a:pPr>
              <a:t>24</a:t>
            </a:fld>
            <a:endParaRPr lang="en-US" dirty="0"/>
          </a:p>
        </p:txBody>
      </p:sp>
      <p:sp>
        <p:nvSpPr>
          <p:cNvPr id="7" name="Rectangle 5">
            <a:extLst>
              <a:ext uri="{FF2B5EF4-FFF2-40B4-BE49-F238E27FC236}">
                <a16:creationId xmlns:a16="http://schemas.microsoft.com/office/drawing/2014/main" id="{00CD04C7-7A02-F57D-736E-FBBB18C83C28}"/>
              </a:ext>
            </a:extLst>
          </p:cNvPr>
          <p:cNvSpPr>
            <a:spLocks noChangeArrowheads="1"/>
          </p:cNvSpPr>
          <p:nvPr/>
        </p:nvSpPr>
        <p:spPr bwMode="auto">
          <a:xfrm>
            <a:off x="228906" y="140990"/>
            <a:ext cx="8736150" cy="6309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None/>
            </a:pPr>
            <a:r>
              <a:rPr lang="en-US" sz="2400" dirty="0">
                <a:solidFill>
                  <a:schemeClr val="accent6">
                    <a:lumMod val="50000"/>
                  </a:schemeClr>
                </a:solidFill>
                <a:latin typeface="+mn-lt"/>
              </a:rPr>
              <a:t>Diederik Stapel - Fraudster</a:t>
            </a:r>
            <a:endParaRPr lang="en-US" sz="2000" dirty="0">
              <a:latin typeface="+mn-lt"/>
              <a:cs typeface="Arial" panose="020B0604020202020204" pitchFamily="34" charset="0"/>
            </a:endParaRPr>
          </a:p>
          <a:p>
            <a:pPr defTabSz="228600" eaLnBrk="1" hangingPunct="1">
              <a:spcBef>
                <a:spcPct val="0"/>
              </a:spcBef>
              <a:buNone/>
            </a:pPr>
            <a:endParaRPr lang="en-US" sz="2000" dirty="0">
              <a:latin typeface="+mn-lt"/>
              <a:cs typeface="Arial" panose="020B0604020202020204" pitchFamily="34" charset="0"/>
            </a:endParaRPr>
          </a:p>
          <a:p>
            <a:pPr marL="342900" indent="-342900" defTabSz="228600" eaLnBrk="1" hangingPunct="1">
              <a:spcBef>
                <a:spcPct val="0"/>
              </a:spcBef>
            </a:pPr>
            <a:r>
              <a:rPr lang="en-US" sz="2000" dirty="0">
                <a:cs typeface="Arial" panose="020B0604020202020204" pitchFamily="34" charset="0"/>
              </a:rPr>
              <a:t>Professor at Tilburg University (Netherlands)</a:t>
            </a:r>
          </a:p>
          <a:p>
            <a:pPr marL="342900" indent="-342900" defTabSz="228600" eaLnBrk="1" hangingPunct="1">
              <a:spcBef>
                <a:spcPct val="0"/>
              </a:spcBef>
            </a:pPr>
            <a:endParaRPr lang="en-US" sz="2000" dirty="0">
              <a:cs typeface="Arial" panose="020B0604020202020204" pitchFamily="34" charset="0"/>
            </a:endParaRPr>
          </a:p>
          <a:p>
            <a:pPr marL="342900" indent="-342900" defTabSz="228600" eaLnBrk="1" hangingPunct="1">
              <a:spcBef>
                <a:spcPct val="0"/>
              </a:spcBef>
            </a:pPr>
            <a:r>
              <a:rPr lang="en-US" sz="2000" dirty="0">
                <a:cs typeface="Arial" panose="020B0604020202020204" pitchFamily="34" charset="0"/>
              </a:rPr>
              <a:t>Lost job in 2011 for fabricating and manipulating data</a:t>
            </a:r>
          </a:p>
          <a:p>
            <a:pPr marL="342900" indent="-342900" defTabSz="228600" eaLnBrk="1" hangingPunct="1">
              <a:spcBef>
                <a:spcPct val="0"/>
              </a:spcBef>
            </a:pPr>
            <a:endParaRPr lang="en-US" sz="2000" dirty="0">
              <a:cs typeface="Arial" panose="020B0604020202020204" pitchFamily="34" charset="0"/>
            </a:endParaRPr>
          </a:p>
          <a:p>
            <a:pPr marL="342900" indent="-342900" defTabSz="228600" eaLnBrk="1" hangingPunct="1">
              <a:spcBef>
                <a:spcPct val="0"/>
              </a:spcBef>
            </a:pPr>
            <a:r>
              <a:rPr lang="en-US" sz="2000" dirty="0">
                <a:cs typeface="Arial" panose="020B0604020202020204" pitchFamily="34" charset="0"/>
              </a:rPr>
              <a:t>Fabricated data for many of his grad students’ theses.</a:t>
            </a:r>
          </a:p>
          <a:p>
            <a:pPr marL="342900" indent="-342900" defTabSz="228600" eaLnBrk="1" hangingPunct="1">
              <a:spcBef>
                <a:spcPct val="0"/>
              </a:spcBef>
            </a:pPr>
            <a:endParaRPr lang="en-US" sz="2000" dirty="0">
              <a:cs typeface="Arial" panose="020B0604020202020204" pitchFamily="34" charset="0"/>
            </a:endParaRPr>
          </a:p>
          <a:p>
            <a:pPr marL="342900" indent="-342900" defTabSz="228600" eaLnBrk="1" hangingPunct="1">
              <a:spcBef>
                <a:spcPct val="0"/>
              </a:spcBef>
            </a:pPr>
            <a:r>
              <a:rPr lang="en-US" sz="2000" dirty="0">
                <a:cs typeface="Arial" panose="020B0604020202020204" pitchFamily="34" charset="0"/>
              </a:rPr>
              <a:t>58 publications retracted</a:t>
            </a:r>
          </a:p>
          <a:p>
            <a:pPr marL="342900" indent="-342900" defTabSz="228600" eaLnBrk="1" hangingPunct="1">
              <a:spcBef>
                <a:spcPct val="0"/>
              </a:spcBef>
            </a:pPr>
            <a:endParaRPr lang="en-US" sz="2000" dirty="0">
              <a:latin typeface="+mn-lt"/>
              <a:cs typeface="Arial" panose="020B0604020202020204" pitchFamily="34" charset="0"/>
            </a:endParaRPr>
          </a:p>
          <a:p>
            <a:pPr marL="342900" indent="-342900" defTabSz="228600" eaLnBrk="1" hangingPunct="1">
              <a:spcBef>
                <a:spcPct val="0"/>
              </a:spcBef>
            </a:pPr>
            <a:r>
              <a:rPr lang="en-US" sz="2000" dirty="0">
                <a:latin typeface="+mn-lt"/>
                <a:cs typeface="Arial" panose="020B0604020202020204" pitchFamily="34" charset="0"/>
              </a:rPr>
              <a:t>Described his fraud in his 2012 book </a:t>
            </a:r>
            <a:r>
              <a:rPr lang="en-US" sz="2000" i="1" dirty="0">
                <a:latin typeface="+mn-lt"/>
                <a:cs typeface="Arial" panose="020B0604020202020204" pitchFamily="34" charset="0"/>
              </a:rPr>
              <a:t>Derailment</a:t>
            </a:r>
          </a:p>
          <a:p>
            <a:pPr defTabSz="228600" eaLnBrk="1" hangingPunct="1">
              <a:spcBef>
                <a:spcPct val="0"/>
              </a:spcBef>
              <a:buNone/>
            </a:pPr>
            <a:endParaRPr lang="en-US" sz="2000" dirty="0">
              <a:latin typeface="+mn-lt"/>
              <a:cs typeface="Arial" panose="020B0604020202020204" pitchFamily="34" charset="0"/>
            </a:endParaRPr>
          </a:p>
          <a:p>
            <a:pPr defTabSz="228600" eaLnBrk="1" hangingPunct="1">
              <a:spcBef>
                <a:spcPct val="0"/>
              </a:spcBef>
              <a:buNone/>
            </a:pPr>
            <a:endParaRPr lang="en-US" sz="2000" dirty="0">
              <a:latin typeface="+mn-lt"/>
              <a:cs typeface="Arial" panose="020B0604020202020204" pitchFamily="34" charset="0"/>
            </a:endParaRPr>
          </a:p>
          <a:p>
            <a:pPr defTabSz="228600" eaLnBrk="1" hangingPunct="1">
              <a:spcBef>
                <a:spcPct val="0"/>
              </a:spcBef>
              <a:buNone/>
            </a:pPr>
            <a:endParaRPr lang="en-US" sz="2000" dirty="0">
              <a:latin typeface="+mn-lt"/>
              <a:cs typeface="Arial" panose="020B0604020202020204" pitchFamily="34" charset="0"/>
            </a:endParaRPr>
          </a:p>
          <a:p>
            <a:pPr defTabSz="228600" eaLnBrk="1" hangingPunct="1">
              <a:spcBef>
                <a:spcPct val="0"/>
              </a:spcBef>
              <a:buNone/>
            </a:pPr>
            <a:endParaRPr lang="en-US" sz="2000" dirty="0">
              <a:latin typeface="+mn-lt"/>
              <a:cs typeface="Arial" panose="020B0604020202020204" pitchFamily="34" charset="0"/>
            </a:endParaRPr>
          </a:p>
          <a:p>
            <a:pPr defTabSz="228600" eaLnBrk="1" hangingPunct="1">
              <a:spcBef>
                <a:spcPct val="0"/>
              </a:spcBef>
              <a:buNone/>
            </a:pPr>
            <a:endParaRPr lang="en-US" sz="2000" dirty="0">
              <a:latin typeface="+mn-lt"/>
              <a:cs typeface="Arial" panose="020B0604020202020204" pitchFamily="34" charset="0"/>
              <a:hlinkClick r:id="rId2"/>
            </a:endParaRPr>
          </a:p>
          <a:p>
            <a:pPr defTabSz="228600" eaLnBrk="1" hangingPunct="1">
              <a:spcBef>
                <a:spcPct val="0"/>
              </a:spcBef>
              <a:buNone/>
            </a:pPr>
            <a:endParaRPr lang="en-US" sz="2000" dirty="0">
              <a:latin typeface="+mn-lt"/>
              <a:cs typeface="Arial" panose="020B0604020202020204" pitchFamily="34" charset="0"/>
              <a:hlinkClick r:id="rId2"/>
            </a:endParaRPr>
          </a:p>
          <a:p>
            <a:pPr defTabSz="228600" eaLnBrk="1" hangingPunct="1">
              <a:spcBef>
                <a:spcPct val="0"/>
              </a:spcBef>
              <a:buNone/>
            </a:pPr>
            <a:r>
              <a:rPr lang="en-US" sz="2000" dirty="0">
                <a:latin typeface="+mn-lt"/>
                <a:cs typeface="Arial" panose="020B0604020202020204" pitchFamily="34" charset="0"/>
                <a:hlinkClick r:id="rId2"/>
              </a:rPr>
              <a:t>https://en.wikipedia.org/wiki/Diederik_Stapel</a:t>
            </a:r>
            <a:endParaRPr lang="en-US" sz="2000" dirty="0">
              <a:latin typeface="+mn-lt"/>
              <a:cs typeface="Arial" panose="020B0604020202020204" pitchFamily="34" charset="0"/>
            </a:endParaRPr>
          </a:p>
          <a:p>
            <a:pPr eaLnBrk="1" hangingPunct="1">
              <a:spcBef>
                <a:spcPct val="0"/>
              </a:spcBef>
              <a:buNone/>
            </a:pPr>
            <a:endParaRPr lang="en-US" sz="2000" dirty="0">
              <a:solidFill>
                <a:srgbClr val="0000FF"/>
              </a:solidFill>
              <a:latin typeface="+mn-lt"/>
              <a:ea typeface="Times New Roman" panose="02020603050405020304" pitchFamily="18" charset="0"/>
              <a:hlinkClick r:id="rId3"/>
            </a:endParaRPr>
          </a:p>
          <a:p>
            <a:pPr eaLnBrk="1" hangingPunct="1">
              <a:spcBef>
                <a:spcPct val="0"/>
              </a:spcBef>
              <a:buNone/>
            </a:pPr>
            <a:r>
              <a:rPr lang="en-US" sz="2000" dirty="0">
                <a:solidFill>
                  <a:srgbClr val="0000FF"/>
                </a:solidFill>
                <a:latin typeface="+mn-lt"/>
                <a:ea typeface="Times New Roman" panose="02020603050405020304" pitchFamily="18" charset="0"/>
                <a:hlinkClick r:id="rId3"/>
              </a:rPr>
              <a:t>Bhattacharjee, Y. (2013). The mind of a con man. </a:t>
            </a:r>
            <a:r>
              <a:rPr lang="en-US" sz="2000" i="1" dirty="0">
                <a:solidFill>
                  <a:srgbClr val="0000FF"/>
                </a:solidFill>
                <a:latin typeface="+mn-lt"/>
                <a:ea typeface="Times New Roman" panose="02020603050405020304" pitchFamily="18" charset="0"/>
                <a:hlinkClick r:id="rId3"/>
              </a:rPr>
              <a:t>The New York Times</a:t>
            </a:r>
            <a:endParaRPr lang="en-US" sz="2000" i="1" dirty="0">
              <a:solidFill>
                <a:srgbClr val="0000FF"/>
              </a:solidFill>
              <a:latin typeface="+mn-lt"/>
              <a:ea typeface="Times New Roman" panose="02020603050405020304" pitchFamily="18" charset="0"/>
            </a:endParaRPr>
          </a:p>
        </p:txBody>
      </p:sp>
      <p:sp>
        <p:nvSpPr>
          <p:cNvPr id="3" name="AutoShape 2" descr="He's back: Data faker Diederik Stapel will support research at vocational  university – Retraction Watch">
            <a:extLst>
              <a:ext uri="{FF2B5EF4-FFF2-40B4-BE49-F238E27FC236}">
                <a16:creationId xmlns:a16="http://schemas.microsoft.com/office/drawing/2014/main" id="{AA3547A5-40CF-9F5B-BBAE-628555A1A943}"/>
              </a:ext>
            </a:extLst>
          </p:cNvP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4" descr="He's back: Data faker Diederik Stapel will support research at vocational  university – Retraction Watch">
            <a:extLst>
              <a:ext uri="{FF2B5EF4-FFF2-40B4-BE49-F238E27FC236}">
                <a16:creationId xmlns:a16="http://schemas.microsoft.com/office/drawing/2014/main" id="{3BE97850-9DA3-412C-D597-8F23343F498A}"/>
              </a:ext>
            </a:extLst>
          </p:cNvP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20" name="Group 19">
            <a:extLst>
              <a:ext uri="{FF2B5EF4-FFF2-40B4-BE49-F238E27FC236}">
                <a16:creationId xmlns:a16="http://schemas.microsoft.com/office/drawing/2014/main" id="{CDF3D943-976E-955A-1CF5-B0BAE03BEF37}"/>
              </a:ext>
            </a:extLst>
          </p:cNvPr>
          <p:cNvGrpSpPr/>
          <p:nvPr/>
        </p:nvGrpSpPr>
        <p:grpSpPr>
          <a:xfrm>
            <a:off x="6953109" y="312738"/>
            <a:ext cx="1662261" cy="1734356"/>
            <a:chOff x="4363457" y="2777757"/>
            <a:chExt cx="2242577" cy="2168276"/>
          </a:xfrm>
        </p:grpSpPr>
        <p:sp>
          <p:nvSpPr>
            <p:cNvPr id="21" name="TextBox 20">
              <a:extLst>
                <a:ext uri="{FF2B5EF4-FFF2-40B4-BE49-F238E27FC236}">
                  <a16:creationId xmlns:a16="http://schemas.microsoft.com/office/drawing/2014/main" id="{D5387C17-B46F-1ACE-3F90-3B66148EABA1}"/>
                </a:ext>
              </a:extLst>
            </p:cNvPr>
            <p:cNvSpPr txBox="1"/>
            <p:nvPr/>
          </p:nvSpPr>
          <p:spPr>
            <a:xfrm>
              <a:off x="4726146" y="4522776"/>
              <a:ext cx="1879888" cy="423257"/>
            </a:xfrm>
            <a:prstGeom prst="rect">
              <a:avLst/>
            </a:prstGeom>
            <a:noFill/>
          </p:spPr>
          <p:txBody>
            <a:bodyPr wrap="square" rtlCol="0">
              <a:spAutoFit/>
            </a:bodyPr>
            <a:lstStyle/>
            <a:p>
              <a:endParaRPr lang="en-US" sz="1600" dirty="0">
                <a:solidFill>
                  <a:schemeClr val="tx1"/>
                </a:solidFill>
                <a:latin typeface="+mn-lt"/>
              </a:endParaRPr>
            </a:p>
          </p:txBody>
        </p:sp>
        <p:pic>
          <p:nvPicPr>
            <p:cNvPr id="22" name="Picture 6" descr="Diederik Stapel">
              <a:extLst>
                <a:ext uri="{FF2B5EF4-FFF2-40B4-BE49-F238E27FC236}">
                  <a16:creationId xmlns:a16="http://schemas.microsoft.com/office/drawing/2014/main" id="{874DE317-7578-3A8C-08E8-B9CAF8B046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63457" y="2777757"/>
              <a:ext cx="1993408" cy="2093077"/>
            </a:xfrm>
            <a:prstGeom prst="rect">
              <a:avLst/>
            </a:prstGeom>
            <a:noFill/>
            <a:extLst>
              <a:ext uri="{909E8E84-426E-40DD-AFC4-6F175D3DCCD1}">
                <a14:hiddenFill xmlns:a14="http://schemas.microsoft.com/office/drawing/2010/main">
                  <a:solidFill>
                    <a:srgbClr val="FFFFFF"/>
                  </a:solidFill>
                </a14:hiddenFill>
              </a:ext>
            </a:extLst>
          </p:spPr>
        </p:pic>
      </p:grpSp>
      <p:sp>
        <p:nvSpPr>
          <p:cNvPr id="5" name="Rectangle 4">
            <a:extLst>
              <a:ext uri="{FF2B5EF4-FFF2-40B4-BE49-F238E27FC236}">
                <a16:creationId xmlns:a16="http://schemas.microsoft.com/office/drawing/2014/main" id="{EB96C246-5A5F-43CE-10F3-2C4750E00DDD}"/>
              </a:ext>
            </a:extLst>
          </p:cNvPr>
          <p:cNvSpPr/>
          <p:nvPr/>
        </p:nvSpPr>
        <p:spPr>
          <a:xfrm>
            <a:off x="0" y="7937"/>
            <a:ext cx="9144000" cy="6858000"/>
          </a:xfrm>
          <a:prstGeom prst="rect">
            <a:avLst/>
          </a:prstGeom>
          <a:noFill/>
          <a:ln w="107950">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23" name="Picture 2" descr="Derailed: The Rise and Fall of Diederik ...">
            <a:extLst>
              <a:ext uri="{FF2B5EF4-FFF2-40B4-BE49-F238E27FC236}">
                <a16:creationId xmlns:a16="http://schemas.microsoft.com/office/drawing/2014/main" id="{A73A92B5-FF92-ADF5-A919-2502FB43528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62313" y="2050816"/>
            <a:ext cx="2802743" cy="39899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95032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7B2002-99D9-BCB8-E716-75ACE50313D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E315E79-4F90-4E7A-D165-19233C7E5096}"/>
              </a:ext>
            </a:extLst>
          </p:cNvPr>
          <p:cNvSpPr>
            <a:spLocks noGrp="1"/>
          </p:cNvSpPr>
          <p:nvPr>
            <p:ph type="sldNum" sz="quarter" idx="12"/>
          </p:nvPr>
        </p:nvSpPr>
        <p:spPr/>
        <p:txBody>
          <a:bodyPr/>
          <a:lstStyle/>
          <a:p>
            <a:pPr>
              <a:defRPr/>
            </a:pPr>
            <a:fld id="{81F86543-96CD-44A8-822E-33658BF70639}" type="slidenum">
              <a:rPr lang="en-US" smtClean="0"/>
              <a:pPr>
                <a:defRPr/>
              </a:pPr>
              <a:t>25</a:t>
            </a:fld>
            <a:endParaRPr lang="en-US"/>
          </a:p>
        </p:txBody>
      </p:sp>
      <p:sp>
        <p:nvSpPr>
          <p:cNvPr id="7" name="Rectangle 5">
            <a:extLst>
              <a:ext uri="{FF2B5EF4-FFF2-40B4-BE49-F238E27FC236}">
                <a16:creationId xmlns:a16="http://schemas.microsoft.com/office/drawing/2014/main" id="{A3D87610-862D-B77C-3939-C3392021FBA4}"/>
              </a:ext>
            </a:extLst>
          </p:cNvPr>
          <p:cNvSpPr>
            <a:spLocks noChangeArrowheads="1"/>
          </p:cNvSpPr>
          <p:nvPr/>
        </p:nvSpPr>
        <p:spPr bwMode="auto">
          <a:xfrm>
            <a:off x="228906" y="140990"/>
            <a:ext cx="8736150" cy="6617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None/>
            </a:pPr>
            <a:r>
              <a:rPr lang="en-US" sz="2400" dirty="0">
                <a:solidFill>
                  <a:schemeClr val="accent6">
                    <a:lumMod val="50000"/>
                  </a:schemeClr>
                </a:solidFill>
              </a:rPr>
              <a:t>Francesca Gino - Fraudster</a:t>
            </a:r>
            <a:endParaRPr lang="en-US" sz="2000" dirty="0">
              <a:cs typeface="Arial" panose="020B0604020202020204" pitchFamily="34" charset="0"/>
            </a:endParaRPr>
          </a:p>
          <a:p>
            <a:pPr defTabSz="228600" eaLnBrk="1" hangingPunct="1">
              <a:spcBef>
                <a:spcPct val="0"/>
              </a:spcBef>
              <a:buNone/>
            </a:pPr>
            <a:endParaRPr lang="en-US" sz="2000" dirty="0">
              <a:latin typeface="+mn-lt"/>
              <a:cs typeface="Arial" panose="020B0604020202020204" pitchFamily="34" charset="0"/>
            </a:endParaRPr>
          </a:p>
          <a:p>
            <a:pPr marL="342900" indent="-342900" defTabSz="228600" eaLnBrk="1" hangingPunct="1">
              <a:spcBef>
                <a:spcPct val="0"/>
              </a:spcBef>
            </a:pPr>
            <a:r>
              <a:rPr lang="en-US" sz="2000" dirty="0">
                <a:latin typeface="+mn-lt"/>
                <a:cs typeface="Arial" panose="020B0604020202020204" pitchFamily="34" charset="0"/>
              </a:rPr>
              <a:t>Professor at Harvard University</a:t>
            </a:r>
          </a:p>
          <a:p>
            <a:pPr marL="342900" indent="-342900" defTabSz="228600" eaLnBrk="1" hangingPunct="1">
              <a:spcBef>
                <a:spcPct val="0"/>
              </a:spcBef>
            </a:pPr>
            <a:endParaRPr lang="en-US" sz="2000" dirty="0">
              <a:latin typeface="+mn-lt"/>
              <a:cs typeface="Arial" panose="020B0604020202020204" pitchFamily="34" charset="0"/>
            </a:endParaRPr>
          </a:p>
          <a:p>
            <a:pPr marL="342900" indent="-342900" defTabSz="228600" eaLnBrk="1" hangingPunct="1">
              <a:spcBef>
                <a:spcPct val="0"/>
              </a:spcBef>
            </a:pPr>
            <a:r>
              <a:rPr lang="en-US" sz="2000" dirty="0">
                <a:latin typeface="+mn-lt"/>
                <a:cs typeface="Arial" panose="020B0604020202020204" pitchFamily="34" charset="0"/>
              </a:rPr>
              <a:t>Much of her research focused on ethics and dishonesty</a:t>
            </a:r>
          </a:p>
          <a:p>
            <a:pPr marL="342900" indent="-342900" defTabSz="228600" eaLnBrk="1" hangingPunct="1">
              <a:spcBef>
                <a:spcPct val="0"/>
              </a:spcBef>
            </a:pPr>
            <a:endParaRPr lang="en-US" sz="2000" dirty="0">
              <a:latin typeface="+mn-lt"/>
              <a:cs typeface="Arial" panose="020B0604020202020204" pitchFamily="34" charset="0"/>
            </a:endParaRPr>
          </a:p>
          <a:p>
            <a:pPr marL="342900" indent="-342900" defTabSz="228600" eaLnBrk="1" hangingPunct="1">
              <a:spcBef>
                <a:spcPct val="0"/>
              </a:spcBef>
            </a:pPr>
            <a:r>
              <a:rPr lang="en-US" sz="2000" dirty="0">
                <a:latin typeface="+mn-lt"/>
                <a:cs typeface="Arial" panose="020B0604020202020204" pitchFamily="34" charset="0"/>
              </a:rPr>
              <a:t>A trio of researchers found evidence of massive fraud</a:t>
            </a:r>
          </a:p>
          <a:p>
            <a:pPr marL="342900" indent="-342900" defTabSz="228600" eaLnBrk="1" hangingPunct="1">
              <a:spcBef>
                <a:spcPct val="0"/>
              </a:spcBef>
            </a:pPr>
            <a:endParaRPr lang="en-US" sz="2000" dirty="0">
              <a:latin typeface="+mn-lt"/>
              <a:cs typeface="Arial" panose="020B0604020202020204" pitchFamily="34" charset="0"/>
            </a:endParaRPr>
          </a:p>
          <a:p>
            <a:pPr marL="342900" indent="-342900" defTabSz="228600" eaLnBrk="1" hangingPunct="1">
              <a:spcBef>
                <a:spcPct val="0"/>
              </a:spcBef>
            </a:pPr>
            <a:r>
              <a:rPr lang="en-US" sz="2000" dirty="0">
                <a:latin typeface="+mn-lt"/>
                <a:cs typeface="Arial" panose="020B0604020202020204" pitchFamily="34" charset="0"/>
              </a:rPr>
              <a:t>Harvard suspended Gino in 2023</a:t>
            </a:r>
          </a:p>
          <a:p>
            <a:pPr marL="342900" indent="-342900" defTabSz="228600" eaLnBrk="1" hangingPunct="1">
              <a:spcBef>
                <a:spcPct val="0"/>
              </a:spcBef>
            </a:pPr>
            <a:endParaRPr lang="en-US" sz="2000" dirty="0">
              <a:latin typeface="+mn-lt"/>
              <a:cs typeface="Arial" panose="020B0604020202020204" pitchFamily="34" charset="0"/>
            </a:endParaRPr>
          </a:p>
          <a:p>
            <a:pPr marL="342900" indent="-342900" defTabSz="228600" eaLnBrk="1" hangingPunct="1">
              <a:spcBef>
                <a:spcPct val="0"/>
              </a:spcBef>
            </a:pPr>
            <a:r>
              <a:rPr lang="en-US" sz="2000" dirty="0">
                <a:latin typeface="+mn-lt"/>
                <a:cs typeface="Arial" panose="020B0604020202020204" pitchFamily="34" charset="0"/>
              </a:rPr>
              <a:t>Then Gino sued Harvard and 3 researchers for defamation</a:t>
            </a:r>
          </a:p>
          <a:p>
            <a:pPr marL="342900" indent="-342900" defTabSz="228600" eaLnBrk="1" hangingPunct="1">
              <a:spcBef>
                <a:spcPct val="0"/>
              </a:spcBef>
            </a:pPr>
            <a:endParaRPr lang="en-US" sz="2000" dirty="0">
              <a:latin typeface="+mn-lt"/>
              <a:cs typeface="Arial" panose="020B0604020202020204" pitchFamily="34" charset="0"/>
            </a:endParaRPr>
          </a:p>
          <a:p>
            <a:pPr marL="342900" indent="-342900" defTabSz="228600" eaLnBrk="1" hangingPunct="1">
              <a:spcBef>
                <a:spcPct val="0"/>
              </a:spcBef>
            </a:pPr>
            <a:r>
              <a:rPr lang="en-US" sz="2000" dirty="0">
                <a:latin typeface="+mn-lt"/>
                <a:cs typeface="Arial" panose="020B0604020202020204" pitchFamily="34" charset="0"/>
              </a:rPr>
              <a:t>Judge dismissed lawsuit in 2024</a:t>
            </a:r>
          </a:p>
          <a:p>
            <a:pPr marL="342900" indent="-342900" defTabSz="228600" eaLnBrk="1" hangingPunct="1">
              <a:spcBef>
                <a:spcPct val="0"/>
              </a:spcBef>
            </a:pPr>
            <a:endParaRPr lang="en-US" sz="2000" dirty="0">
              <a:latin typeface="+mn-lt"/>
              <a:cs typeface="Arial" panose="020B0604020202020204" pitchFamily="34" charset="0"/>
            </a:endParaRPr>
          </a:p>
          <a:p>
            <a:pPr marL="342900" indent="-342900" defTabSz="228600" eaLnBrk="1" hangingPunct="1">
              <a:spcBef>
                <a:spcPct val="0"/>
              </a:spcBef>
            </a:pPr>
            <a:r>
              <a:rPr lang="en-US" sz="2000" dirty="0">
                <a:latin typeface="+mn-lt"/>
                <a:cs typeface="Arial" panose="020B0604020202020204" pitchFamily="34" charset="0"/>
              </a:rPr>
              <a:t>Harvard fired Gino in 2025</a:t>
            </a:r>
          </a:p>
          <a:p>
            <a:pPr marL="342900" indent="-342900" defTabSz="228600" eaLnBrk="1" hangingPunct="1">
              <a:spcBef>
                <a:spcPct val="0"/>
              </a:spcBef>
            </a:pPr>
            <a:endParaRPr lang="en-US" sz="2000" dirty="0">
              <a:latin typeface="+mn-lt"/>
              <a:cs typeface="Arial" panose="020B0604020202020204" pitchFamily="34" charset="0"/>
            </a:endParaRPr>
          </a:p>
          <a:p>
            <a:pPr marL="342900" indent="-342900" defTabSz="228600" eaLnBrk="1" hangingPunct="1">
              <a:spcBef>
                <a:spcPct val="0"/>
              </a:spcBef>
            </a:pPr>
            <a:r>
              <a:rPr lang="en-US" sz="2000" dirty="0">
                <a:latin typeface="+mn-lt"/>
                <a:cs typeface="Arial" panose="020B0604020202020204" pitchFamily="34" charset="0"/>
              </a:rPr>
              <a:t>Wrote 2019 book subtitled </a:t>
            </a:r>
            <a:r>
              <a:rPr lang="en-US" sz="2000" i="1" dirty="0">
                <a:latin typeface="+mn-lt"/>
                <a:cs typeface="Arial" panose="020B0604020202020204" pitchFamily="34" charset="0"/>
              </a:rPr>
              <a:t>Why It Pays to Break the Rules …</a:t>
            </a:r>
          </a:p>
          <a:p>
            <a:pPr defTabSz="228600" eaLnBrk="1" hangingPunct="1">
              <a:spcBef>
                <a:spcPct val="0"/>
              </a:spcBef>
              <a:buNone/>
            </a:pPr>
            <a:endParaRPr lang="en-US" sz="2000" i="1" dirty="0">
              <a:latin typeface="+mn-lt"/>
              <a:cs typeface="Arial" panose="020B0604020202020204" pitchFamily="34" charset="0"/>
            </a:endParaRPr>
          </a:p>
          <a:p>
            <a:pPr defTabSz="228600" eaLnBrk="1" hangingPunct="1">
              <a:spcBef>
                <a:spcPct val="0"/>
              </a:spcBef>
              <a:buNone/>
            </a:pPr>
            <a:r>
              <a:rPr lang="en-US" sz="2000" i="1" dirty="0">
                <a:latin typeface="+mn-lt"/>
                <a:cs typeface="Arial" panose="020B0604020202020204" pitchFamily="34" charset="0"/>
              </a:rPr>
              <a:t>	</a:t>
            </a:r>
            <a:r>
              <a:rPr lang="en-US" sz="2000" dirty="0">
                <a:latin typeface="+mn-lt"/>
                <a:cs typeface="Arial" panose="020B0604020202020204" pitchFamily="34" charset="0"/>
                <a:hlinkClick r:id="rId2"/>
              </a:rPr>
              <a:t>https://en.wikipedia.org/wiki/Francesca_Gino</a:t>
            </a:r>
            <a:endParaRPr lang="en-US" sz="2000" dirty="0">
              <a:latin typeface="+mn-lt"/>
              <a:cs typeface="Arial" panose="020B0604020202020204" pitchFamily="34" charset="0"/>
            </a:endParaRPr>
          </a:p>
          <a:p>
            <a:pPr defTabSz="228600" eaLnBrk="1" hangingPunct="1">
              <a:spcBef>
                <a:spcPct val="0"/>
              </a:spcBef>
              <a:buNone/>
            </a:pPr>
            <a:endParaRPr lang="en-US" sz="2000" i="1" dirty="0">
              <a:latin typeface="+mn-lt"/>
              <a:cs typeface="Arial" panose="020B0604020202020204" pitchFamily="34" charset="0"/>
            </a:endParaRPr>
          </a:p>
          <a:p>
            <a:pPr eaLnBrk="1" hangingPunct="1">
              <a:spcBef>
                <a:spcPct val="0"/>
              </a:spcBef>
              <a:buNone/>
            </a:pPr>
            <a:r>
              <a:rPr lang="en-US" sz="2000" dirty="0">
                <a:cs typeface="Arial" panose="020B0604020202020204" pitchFamily="34" charset="0"/>
                <a:hlinkClick r:id="rId3"/>
              </a:rPr>
              <a:t>Scheiber, Noam (2023). </a:t>
            </a:r>
            <a:r>
              <a:rPr lang="en-US" sz="2000" i="1" dirty="0">
                <a:cs typeface="Arial" panose="020B0604020202020204" pitchFamily="34" charset="0"/>
                <a:hlinkClick r:id="rId3"/>
              </a:rPr>
              <a:t>NYT</a:t>
            </a:r>
            <a:r>
              <a:rPr lang="en-US" sz="2000" i="1" dirty="0">
                <a:cs typeface="Arial" panose="020B0604020202020204" pitchFamily="34" charset="0"/>
              </a:rPr>
              <a:t>   </a:t>
            </a:r>
            <a:r>
              <a:rPr lang="en-US" sz="2000" dirty="0">
                <a:cs typeface="Arial" panose="020B0604020202020204" pitchFamily="34" charset="0"/>
              </a:rPr>
              <a:t>and </a:t>
            </a:r>
            <a:r>
              <a:rPr lang="en-US" sz="2000" i="1" dirty="0">
                <a:cs typeface="Arial" panose="020B0604020202020204" pitchFamily="34" charset="0"/>
              </a:rPr>
              <a:t> </a:t>
            </a:r>
            <a:r>
              <a:rPr lang="en-US" sz="2000" dirty="0">
                <a:cs typeface="Arial" panose="020B0604020202020204" pitchFamily="34" charset="0"/>
                <a:hlinkClick r:id="rId4"/>
              </a:rPr>
              <a:t>Mather, Victor (2025).</a:t>
            </a:r>
            <a:r>
              <a:rPr lang="en-US" sz="2000" i="1" dirty="0">
                <a:cs typeface="Arial" panose="020B0604020202020204" pitchFamily="34" charset="0"/>
                <a:hlinkClick r:id="rId4"/>
              </a:rPr>
              <a:t> NYT</a:t>
            </a:r>
            <a:endParaRPr lang="en-US" sz="2400" dirty="0"/>
          </a:p>
        </p:txBody>
      </p:sp>
      <p:sp>
        <p:nvSpPr>
          <p:cNvPr id="3" name="AutoShape 2" descr="He's back: Data faker Diederik Stapel will support research at vocational  university – Retraction Watch">
            <a:extLst>
              <a:ext uri="{FF2B5EF4-FFF2-40B4-BE49-F238E27FC236}">
                <a16:creationId xmlns:a16="http://schemas.microsoft.com/office/drawing/2014/main" id="{ABDADB0E-F5AD-8D4C-BDDA-3B2B243C6490}"/>
              </a:ext>
            </a:extLst>
          </p:cNvP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4" descr="He's back: Data faker Diederik Stapel will support research at vocational  university – Retraction Watch">
            <a:extLst>
              <a:ext uri="{FF2B5EF4-FFF2-40B4-BE49-F238E27FC236}">
                <a16:creationId xmlns:a16="http://schemas.microsoft.com/office/drawing/2014/main" id="{140C433A-CEF0-2B4E-CE2D-88874E3E88CE}"/>
              </a:ext>
            </a:extLst>
          </p:cNvP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Rectangle 4">
            <a:extLst>
              <a:ext uri="{FF2B5EF4-FFF2-40B4-BE49-F238E27FC236}">
                <a16:creationId xmlns:a16="http://schemas.microsoft.com/office/drawing/2014/main" id="{B0DE8B5E-C9EE-8B5B-F435-DFA15A7C737F}"/>
              </a:ext>
            </a:extLst>
          </p:cNvPr>
          <p:cNvSpPr/>
          <p:nvPr/>
        </p:nvSpPr>
        <p:spPr>
          <a:xfrm>
            <a:off x="0" y="7937"/>
            <a:ext cx="9144000" cy="6858000"/>
          </a:xfrm>
          <a:prstGeom prst="rect">
            <a:avLst/>
          </a:prstGeom>
          <a:noFill/>
          <a:ln w="114300">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2" descr="Francesca Gino | Mind Brain Behavior">
            <a:extLst>
              <a:ext uri="{FF2B5EF4-FFF2-40B4-BE49-F238E27FC236}">
                <a16:creationId xmlns:a16="http://schemas.microsoft.com/office/drawing/2014/main" id="{ED2BBF71-7939-F10E-919E-DBE48713D45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2709" t="5030" r="16095" b="32942"/>
          <a:stretch/>
        </p:blipFill>
        <p:spPr bwMode="auto">
          <a:xfrm>
            <a:off x="6905528" y="55323"/>
            <a:ext cx="1358407" cy="165687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5185A7F9-811D-E0E9-120A-1D6DEB71EDB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74059" y="1661441"/>
            <a:ext cx="2364328" cy="35762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5832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0DAD1D-5F72-A15E-1705-C1C4AF35D6A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9EB8441-DC0F-0C99-D127-8E78383F09E2}"/>
              </a:ext>
            </a:extLst>
          </p:cNvPr>
          <p:cNvSpPr>
            <a:spLocks noGrp="1"/>
          </p:cNvSpPr>
          <p:nvPr>
            <p:ph type="sldNum" sz="quarter" idx="12"/>
          </p:nvPr>
        </p:nvSpPr>
        <p:spPr/>
        <p:txBody>
          <a:bodyPr/>
          <a:lstStyle/>
          <a:p>
            <a:pPr>
              <a:defRPr/>
            </a:pPr>
            <a:fld id="{81F86543-96CD-44A8-822E-33658BF70639}" type="slidenum">
              <a:rPr lang="en-US" smtClean="0"/>
              <a:pPr>
                <a:defRPr/>
              </a:pPr>
              <a:t>26</a:t>
            </a:fld>
            <a:endParaRPr lang="en-US"/>
          </a:p>
        </p:txBody>
      </p:sp>
      <p:sp>
        <p:nvSpPr>
          <p:cNvPr id="7" name="Rectangle 5">
            <a:extLst>
              <a:ext uri="{FF2B5EF4-FFF2-40B4-BE49-F238E27FC236}">
                <a16:creationId xmlns:a16="http://schemas.microsoft.com/office/drawing/2014/main" id="{D30FD934-A0BB-36AF-9831-105016ECCA7B}"/>
              </a:ext>
            </a:extLst>
          </p:cNvPr>
          <p:cNvSpPr>
            <a:spLocks noChangeArrowheads="1"/>
          </p:cNvSpPr>
          <p:nvPr/>
        </p:nvSpPr>
        <p:spPr bwMode="auto">
          <a:xfrm>
            <a:off x="228906" y="140990"/>
            <a:ext cx="87361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None/>
            </a:pPr>
            <a:r>
              <a:rPr lang="en-US" sz="2400" dirty="0"/>
              <a:t>Gino book reminds me of OJ Simpson book</a:t>
            </a:r>
          </a:p>
        </p:txBody>
      </p:sp>
      <p:sp>
        <p:nvSpPr>
          <p:cNvPr id="3" name="AutoShape 2" descr="He's back: Data faker Diederik Stapel will support research at vocational  university – Retraction Watch">
            <a:extLst>
              <a:ext uri="{FF2B5EF4-FFF2-40B4-BE49-F238E27FC236}">
                <a16:creationId xmlns:a16="http://schemas.microsoft.com/office/drawing/2014/main" id="{06DB758B-4E88-9BE4-66F0-69568CDA3559}"/>
              </a:ext>
            </a:extLst>
          </p:cNvP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4" descr="He's back: Data faker Diederik Stapel will support research at vocational  university – Retraction Watch">
            <a:extLst>
              <a:ext uri="{FF2B5EF4-FFF2-40B4-BE49-F238E27FC236}">
                <a16:creationId xmlns:a16="http://schemas.microsoft.com/office/drawing/2014/main" id="{A6840F4C-8F8B-1E53-1F85-351D91433B6F}"/>
              </a:ext>
            </a:extLst>
          </p:cNvPr>
          <p:cNvSpPr>
            <a:spLocks noChangeAspect="1" noChangeArrowheads="1"/>
          </p:cNvSpPr>
          <p:nvPr/>
        </p:nvSpPr>
        <p:spPr bwMode="auto">
          <a:xfrm>
            <a:off x="400622" y="140990"/>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Rectangle 4">
            <a:extLst>
              <a:ext uri="{FF2B5EF4-FFF2-40B4-BE49-F238E27FC236}">
                <a16:creationId xmlns:a16="http://schemas.microsoft.com/office/drawing/2014/main" id="{4204E10B-F4D6-3F02-DE7D-BDA0CDB3DBDE}"/>
              </a:ext>
            </a:extLst>
          </p:cNvPr>
          <p:cNvSpPr/>
          <p:nvPr/>
        </p:nvSpPr>
        <p:spPr>
          <a:xfrm>
            <a:off x="0" y="7937"/>
            <a:ext cx="9144000" cy="6858000"/>
          </a:xfrm>
          <a:prstGeom prst="rect">
            <a:avLst/>
          </a:prstGeom>
          <a:noFill/>
          <a:ln w="19367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3076" name="Picture 4" descr="RARE First Edition If I Did It by O. J. Simpson">
            <a:extLst>
              <a:ext uri="{FF2B5EF4-FFF2-40B4-BE49-F238E27FC236}">
                <a16:creationId xmlns:a16="http://schemas.microsoft.com/office/drawing/2014/main" id="{A5950298-4C10-DC08-48B1-53722C02D8B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6105" y="855865"/>
            <a:ext cx="3504416" cy="46725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22195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ChangeArrowheads="1"/>
          </p:cNvSpPr>
          <p:nvPr/>
        </p:nvSpPr>
        <p:spPr bwMode="auto">
          <a:xfrm>
            <a:off x="0" y="0"/>
            <a:ext cx="9144000" cy="576263"/>
          </a:xfrm>
          <a:prstGeom prst="rect">
            <a:avLst/>
          </a:prstGeom>
          <a:noFill/>
          <a:ln w="9525">
            <a:noFill/>
            <a:miter lim="800000"/>
            <a:headEnd/>
            <a:tailEnd/>
          </a:ln>
        </p:spPr>
        <p:txBody>
          <a:bodyPr lIns="91432" tIns="45716" rIns="91432" bIns="45716"/>
          <a:lstStyle/>
          <a:p>
            <a:pPr algn="ctr">
              <a:lnSpc>
                <a:spcPct val="150000"/>
              </a:lnSpc>
            </a:pPr>
            <a:r>
              <a:rPr lang="en-US" dirty="0">
                <a:solidFill>
                  <a:schemeClr val="accent6">
                    <a:lumMod val="50000"/>
                  </a:schemeClr>
                </a:solidFill>
                <a:latin typeface="+mn-lt"/>
              </a:rPr>
              <a:t>What happens when fraud is proven?</a:t>
            </a:r>
          </a:p>
          <a:p>
            <a:endParaRPr lang="en-US" sz="2000" dirty="0">
              <a:solidFill>
                <a:schemeClr val="tx1"/>
              </a:solidFill>
              <a:latin typeface="+mn-lt"/>
            </a:endParaRPr>
          </a:p>
          <a:p>
            <a:pPr marL="457200" indent="-457200" defTabSz="457200">
              <a:lnSpc>
                <a:spcPct val="150000"/>
              </a:lnSpc>
              <a:buFont typeface="Arial" panose="020B0604020202020204" pitchFamily="34" charset="0"/>
              <a:buChar char="•"/>
            </a:pPr>
            <a:r>
              <a:rPr lang="en-US" sz="2000" dirty="0">
                <a:solidFill>
                  <a:schemeClr val="tx1"/>
                </a:solidFill>
                <a:latin typeface="+mn-lt"/>
              </a:rPr>
              <a:t>The research article is retracted. 	</a:t>
            </a:r>
            <a:r>
              <a:rPr lang="en-US" sz="2000" dirty="0" err="1">
                <a:solidFill>
                  <a:schemeClr val="tx1"/>
                </a:solidFill>
                <a:latin typeface="+mn-lt"/>
                <a:hlinkClick r:id="rId3"/>
              </a:rPr>
              <a:t>RetractionWatch</a:t>
            </a:r>
            <a:endParaRPr lang="en-US" sz="2000" dirty="0">
              <a:solidFill>
                <a:schemeClr val="tx1"/>
              </a:solidFill>
              <a:latin typeface="+mn-lt"/>
            </a:endParaRPr>
          </a:p>
          <a:p>
            <a:pPr marL="457200" indent="-457200" defTabSz="457200">
              <a:lnSpc>
                <a:spcPct val="150000"/>
              </a:lnSpc>
              <a:buFont typeface="Arial" panose="020B0604020202020204" pitchFamily="34" charset="0"/>
              <a:buChar char="•"/>
            </a:pPr>
            <a:r>
              <a:rPr lang="en-US" sz="2000" dirty="0">
                <a:solidFill>
                  <a:schemeClr val="tx1"/>
                </a:solidFill>
                <a:latin typeface="+mn-lt"/>
              </a:rPr>
              <a:t>The fraudster is often told “Resign or you will be fired.”  </a:t>
            </a:r>
          </a:p>
          <a:p>
            <a:pPr defTabSz="457200"/>
            <a:endParaRPr lang="en-US" sz="2000" dirty="0">
              <a:solidFill>
                <a:schemeClr val="tx1"/>
              </a:solidFill>
              <a:latin typeface="+mn-lt"/>
            </a:endParaRPr>
          </a:p>
          <a:p>
            <a:pPr defTabSz="457200"/>
            <a:endParaRPr lang="en-US" sz="2000" dirty="0">
              <a:solidFill>
                <a:schemeClr val="tx1"/>
              </a:solidFill>
              <a:latin typeface="+mn-lt"/>
            </a:endParaRPr>
          </a:p>
          <a:p>
            <a:pPr defTabSz="457200"/>
            <a:r>
              <a:rPr lang="en-US" sz="2000" dirty="0">
                <a:solidFill>
                  <a:schemeClr val="tx1"/>
                </a:solidFill>
                <a:latin typeface="+mn-lt"/>
              </a:rPr>
              <a:t>Unfortunately, </a:t>
            </a:r>
          </a:p>
          <a:p>
            <a:pPr marL="457200" indent="-457200" defTabSz="457200">
              <a:lnSpc>
                <a:spcPct val="150000"/>
              </a:lnSpc>
              <a:buFont typeface="Arial" panose="020B0604020202020204" pitchFamily="34" charset="0"/>
              <a:buChar char="•"/>
            </a:pPr>
            <a:r>
              <a:rPr lang="en-US" sz="2000" dirty="0">
                <a:solidFill>
                  <a:schemeClr val="tx1"/>
                </a:solidFill>
                <a:latin typeface="+mn-lt"/>
              </a:rPr>
              <a:t>Fraudsters usually receive no criminal punishment.</a:t>
            </a:r>
          </a:p>
          <a:p>
            <a:pPr marL="457200" indent="-457200" defTabSz="457200">
              <a:lnSpc>
                <a:spcPct val="150000"/>
              </a:lnSpc>
              <a:buFont typeface="Arial" panose="020B0604020202020204" pitchFamily="34" charset="0"/>
              <a:buChar char="•"/>
            </a:pPr>
            <a:r>
              <a:rPr lang="en-US" sz="2000" dirty="0">
                <a:solidFill>
                  <a:schemeClr val="tx1"/>
                </a:solidFill>
                <a:latin typeface="+mn-lt"/>
              </a:rPr>
              <a:t>Their research funding is not returned to the university or government. </a:t>
            </a:r>
          </a:p>
          <a:p>
            <a:pPr marL="457200" indent="-457200" defTabSz="457200">
              <a:lnSpc>
                <a:spcPct val="150000"/>
              </a:lnSpc>
              <a:buFont typeface="Arial" panose="020B0604020202020204" pitchFamily="34" charset="0"/>
              <a:buChar char="•"/>
            </a:pPr>
            <a:r>
              <a:rPr lang="en-US" sz="2000" dirty="0">
                <a:solidFill>
                  <a:schemeClr val="tx1"/>
                </a:solidFill>
                <a:latin typeface="+mn-lt"/>
              </a:rPr>
              <a:t>The fraudster’s university often covers up the incident.</a:t>
            </a:r>
          </a:p>
          <a:p>
            <a:pPr marL="457200" indent="-457200" defTabSz="457200">
              <a:lnSpc>
                <a:spcPct val="150000"/>
              </a:lnSpc>
              <a:buFont typeface="Arial" panose="020B0604020202020204" pitchFamily="34" charset="0"/>
              <a:buChar char="•"/>
            </a:pPr>
            <a:r>
              <a:rPr lang="en-US" sz="2000" dirty="0">
                <a:solidFill>
                  <a:schemeClr val="tx1"/>
                </a:solidFill>
                <a:latin typeface="+mn-lt"/>
              </a:rPr>
              <a:t>If paper has multiple authors and the specific culprit(s) cannot be identified,</a:t>
            </a:r>
          </a:p>
          <a:p>
            <a:pPr defTabSz="457200"/>
            <a:r>
              <a:rPr lang="en-US" sz="2000" dirty="0">
                <a:solidFill>
                  <a:schemeClr val="tx1"/>
                </a:solidFill>
                <a:latin typeface="+mn-lt"/>
              </a:rPr>
              <a:t>	no authors are punished (e.g., Chatterjee, Rose, &amp; Sinha, 2013).</a:t>
            </a:r>
          </a:p>
          <a:p>
            <a:pPr defTabSz="457200"/>
            <a:endParaRPr lang="en-US" sz="2000" dirty="0">
              <a:solidFill>
                <a:schemeClr val="tx1"/>
              </a:solidFill>
              <a:latin typeface="+mn-lt"/>
            </a:endParaRPr>
          </a:p>
          <a:p>
            <a:pPr defTabSz="457200">
              <a:lnSpc>
                <a:spcPct val="150000"/>
              </a:lnSpc>
            </a:pPr>
            <a:endParaRPr lang="en-US" sz="2000" dirty="0">
              <a:solidFill>
                <a:schemeClr val="tx1"/>
              </a:solidFill>
              <a:latin typeface="+mn-lt"/>
            </a:endParaRPr>
          </a:p>
          <a:p>
            <a:pPr marL="342900" indent="-342900" defTabSz="457200">
              <a:buFont typeface="Arial" panose="020B0604020202020204" pitchFamily="34" charset="0"/>
              <a:buChar char="•"/>
            </a:pPr>
            <a:endParaRPr lang="en-US" sz="2000" dirty="0">
              <a:solidFill>
                <a:schemeClr val="tx1"/>
              </a:solidFill>
              <a:latin typeface="+mn-lt"/>
            </a:endParaRPr>
          </a:p>
          <a:p>
            <a:pPr defTabSz="457200"/>
            <a:endParaRPr lang="en-US" sz="2000" dirty="0">
              <a:solidFill>
                <a:schemeClr val="tx1"/>
              </a:solidFill>
              <a:latin typeface="+mn-lt"/>
            </a:endParaRPr>
          </a:p>
        </p:txBody>
      </p:sp>
      <p:sp>
        <p:nvSpPr>
          <p:cNvPr id="16" name="Slide Number Placeholder 15"/>
          <p:cNvSpPr>
            <a:spLocks noGrp="1"/>
          </p:cNvSpPr>
          <p:nvPr>
            <p:ph type="sldNum" sz="quarter" idx="12"/>
          </p:nvPr>
        </p:nvSpPr>
        <p:spPr/>
        <p:txBody>
          <a:bodyPr/>
          <a:lstStyle/>
          <a:p>
            <a:pPr>
              <a:defRPr/>
            </a:pPr>
            <a:fld id="{81F86543-96CD-44A8-822E-33658BF70639}" type="slidenum">
              <a:rPr lang="en-US" smtClean="0"/>
              <a:pPr>
                <a:defRPr/>
              </a:pPr>
              <a:t>27</a:t>
            </a:fld>
            <a:endParaRPr lang="en-US" dirty="0"/>
          </a:p>
        </p:txBody>
      </p:sp>
    </p:spTree>
    <p:extLst>
      <p:ext uri="{BB962C8B-B14F-4D97-AF65-F5344CB8AC3E}">
        <p14:creationId xmlns:p14="http://schemas.microsoft.com/office/powerpoint/2010/main" val="6674817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ChangeArrowheads="1"/>
          </p:cNvSpPr>
          <p:nvPr/>
        </p:nvSpPr>
        <p:spPr bwMode="auto">
          <a:xfrm>
            <a:off x="0" y="0"/>
            <a:ext cx="9144000" cy="576263"/>
          </a:xfrm>
          <a:prstGeom prst="rect">
            <a:avLst/>
          </a:prstGeom>
          <a:noFill/>
          <a:ln w="9525">
            <a:noFill/>
            <a:miter lim="800000"/>
            <a:headEnd/>
            <a:tailEnd/>
          </a:ln>
        </p:spPr>
        <p:txBody>
          <a:bodyPr lIns="91432" tIns="45716" rIns="91432" bIns="45716"/>
          <a:lstStyle/>
          <a:p>
            <a:pPr algn="ctr">
              <a:lnSpc>
                <a:spcPct val="150000"/>
              </a:lnSpc>
            </a:pPr>
            <a:r>
              <a:rPr lang="en-US" dirty="0">
                <a:solidFill>
                  <a:schemeClr val="accent6">
                    <a:lumMod val="50000"/>
                  </a:schemeClr>
                </a:solidFill>
                <a:latin typeface="+mn-lt"/>
              </a:rPr>
              <a:t>Some Remedies for Replication Crisis</a:t>
            </a:r>
          </a:p>
          <a:p>
            <a:endParaRPr lang="en-US" sz="2000" dirty="0">
              <a:solidFill>
                <a:schemeClr val="tx1"/>
              </a:solidFill>
              <a:latin typeface="+mn-lt"/>
            </a:endParaRPr>
          </a:p>
          <a:p>
            <a:r>
              <a:rPr lang="en-US" sz="2000" u="sng" dirty="0">
                <a:solidFill>
                  <a:schemeClr val="tx1"/>
                </a:solidFill>
                <a:latin typeface="+mn-lt"/>
              </a:rPr>
              <a:t>replication</a:t>
            </a:r>
            <a:r>
              <a:rPr lang="en-US" sz="2000" dirty="0">
                <a:solidFill>
                  <a:schemeClr val="tx1"/>
                </a:solidFill>
                <a:latin typeface="+mn-lt"/>
              </a:rPr>
              <a:t>	Replication studies are increasingly common. </a:t>
            </a:r>
            <a:endParaRPr lang="en-US" sz="2000" u="sng" dirty="0">
              <a:solidFill>
                <a:schemeClr val="tx1"/>
              </a:solidFill>
              <a:latin typeface="+mn-lt"/>
            </a:endParaRPr>
          </a:p>
          <a:p>
            <a:endParaRPr lang="en-US" sz="2000" dirty="0">
              <a:solidFill>
                <a:schemeClr val="tx1"/>
              </a:solidFill>
              <a:latin typeface="+mn-lt"/>
            </a:endParaRPr>
          </a:p>
          <a:p>
            <a:endParaRPr lang="en-US" sz="2000" u="sng" dirty="0">
              <a:solidFill>
                <a:schemeClr val="tx1"/>
              </a:solidFill>
              <a:latin typeface="+mn-lt"/>
            </a:endParaRPr>
          </a:p>
          <a:p>
            <a:r>
              <a:rPr lang="en-US" sz="2000" u="sng" dirty="0">
                <a:solidFill>
                  <a:schemeClr val="tx1"/>
                </a:solidFill>
                <a:latin typeface="+mn-lt"/>
              </a:rPr>
              <a:t>preregistration</a:t>
            </a:r>
            <a:r>
              <a:rPr lang="en-US" sz="2000" dirty="0">
                <a:solidFill>
                  <a:schemeClr val="tx1"/>
                </a:solidFill>
                <a:latin typeface="+mn-lt"/>
              </a:rPr>
              <a:t>   	Many journals require authors to preregister research plan. </a:t>
            </a:r>
          </a:p>
          <a:p>
            <a:r>
              <a:rPr lang="en-US" sz="2000" dirty="0">
                <a:solidFill>
                  <a:schemeClr val="tx1"/>
                </a:solidFill>
                <a:latin typeface="+mn-lt"/>
              </a:rPr>
              <a:t>		Plan includes method, all measures, all planned data analyses.</a:t>
            </a:r>
          </a:p>
          <a:p>
            <a:r>
              <a:rPr lang="en-US" sz="2000" dirty="0">
                <a:solidFill>
                  <a:schemeClr val="tx1"/>
                </a:solidFill>
                <a:latin typeface="+mn-lt"/>
              </a:rPr>
              <a:t>		</a:t>
            </a:r>
          </a:p>
          <a:p>
            <a:r>
              <a:rPr lang="en-US" sz="2000" u="sng" dirty="0">
                <a:solidFill>
                  <a:schemeClr val="tx1"/>
                </a:solidFill>
                <a:latin typeface="+mn-lt"/>
              </a:rPr>
              <a:t>open data</a:t>
            </a:r>
            <a:r>
              <a:rPr lang="en-US" sz="2000" dirty="0">
                <a:solidFill>
                  <a:schemeClr val="tx1"/>
                </a:solidFill>
                <a:latin typeface="+mn-lt"/>
              </a:rPr>
              <a:t>   	Many journals require authors to publicly post their data before 		submitting their manuscript</a:t>
            </a:r>
          </a:p>
          <a:p>
            <a:endParaRPr lang="en-US" sz="2000" dirty="0">
              <a:solidFill>
                <a:schemeClr val="tx1"/>
              </a:solidFill>
              <a:latin typeface="+mn-lt"/>
            </a:endParaRPr>
          </a:p>
          <a:p>
            <a:endParaRPr lang="en-US" sz="2000" dirty="0">
              <a:solidFill>
                <a:schemeClr val="tx1"/>
              </a:solidFill>
              <a:latin typeface="+mn-lt"/>
            </a:endParaRPr>
          </a:p>
          <a:p>
            <a:r>
              <a:rPr lang="en-US" sz="2000" dirty="0">
                <a:solidFill>
                  <a:schemeClr val="tx1"/>
                </a:solidFill>
                <a:latin typeface="+mn-lt"/>
              </a:rPr>
              <a:t>Example </a:t>
            </a:r>
          </a:p>
          <a:p>
            <a:r>
              <a:rPr lang="en-US" sz="2000" dirty="0">
                <a:solidFill>
                  <a:schemeClr val="tx1"/>
                </a:solidFill>
                <a:latin typeface="+mn-lt"/>
              </a:rPr>
              <a:t>    Many journals now require authors to include a transparency statement like this:</a:t>
            </a:r>
          </a:p>
          <a:p>
            <a:endParaRPr lang="en-US" sz="2000" dirty="0">
              <a:solidFill>
                <a:schemeClr val="tx1"/>
              </a:solidFill>
              <a:latin typeface="+mn-lt"/>
            </a:endParaRPr>
          </a:p>
          <a:p>
            <a:r>
              <a:rPr lang="en-US" sz="1800" dirty="0">
                <a:solidFill>
                  <a:schemeClr val="tx1"/>
                </a:solidFill>
                <a:latin typeface="+mn-lt"/>
              </a:rPr>
              <a:t>“The study was approved by the Institutional Review Board at the University of South Florida. </a:t>
            </a:r>
          </a:p>
          <a:p>
            <a:r>
              <a:rPr lang="en-US" sz="1800" dirty="0">
                <a:solidFill>
                  <a:schemeClr val="tx1"/>
                </a:solidFill>
                <a:latin typeface="+mn-lt"/>
              </a:rPr>
              <a:t>The hypothesis, method, and analyses were preregistered</a:t>
            </a:r>
            <a:r>
              <a:rPr lang="en-US" sz="1800" dirty="0">
                <a:latin typeface="+mn-lt"/>
              </a:rPr>
              <a:t> </a:t>
            </a:r>
            <a:r>
              <a:rPr lang="en-US" sz="1800" dirty="0">
                <a:solidFill>
                  <a:schemeClr val="tx1"/>
                </a:solidFill>
                <a:latin typeface="+mn-lt"/>
              </a:rPr>
              <a:t>(</a:t>
            </a:r>
            <a:r>
              <a:rPr lang="en-US" sz="1800" u="sng" dirty="0">
                <a:latin typeface="+mn-lt"/>
                <a:hlinkClick r:id="rId3"/>
              </a:rPr>
              <a:t>https://osf.io/7vgt4</a:t>
            </a:r>
            <a:r>
              <a:rPr lang="en-US" sz="1800" dirty="0">
                <a:solidFill>
                  <a:schemeClr val="tx1"/>
                </a:solidFill>
                <a:latin typeface="+mn-lt"/>
              </a:rPr>
              <a:t>). Materials and data are publicly available (</a:t>
            </a:r>
            <a:r>
              <a:rPr lang="en-US" sz="1800" u="sng" dirty="0">
                <a:solidFill>
                  <a:srgbClr val="0000FF"/>
                </a:solidFill>
                <a:latin typeface="+mn-lt"/>
                <a:hlinkClick r:id="rId4">
                  <a:extLst>
                    <a:ext uri="{A12FA001-AC4F-418D-AE19-62706E023703}">
                      <ahyp:hlinkClr xmlns:ahyp="http://schemas.microsoft.com/office/drawing/2018/hyperlinkcolor" val="tx"/>
                    </a:ext>
                  </a:extLst>
                </a:hlinkClick>
              </a:rPr>
              <a:t>https://osf.io/qr6te</a:t>
            </a:r>
            <a:r>
              <a:rPr lang="en-US" sz="1800" u="sng" dirty="0">
                <a:solidFill>
                  <a:schemeClr val="tx1"/>
                </a:solidFill>
                <a:latin typeface="+mn-lt"/>
                <a:hlinkClick r:id="rId4">
                  <a:extLst>
                    <a:ext uri="{A12FA001-AC4F-418D-AE19-62706E023703}">
                      <ahyp:hlinkClr xmlns:ahyp="http://schemas.microsoft.com/office/drawing/2018/hyperlinkcolor" val="tx"/>
                    </a:ext>
                  </a:extLst>
                </a:hlinkClick>
              </a:rPr>
              <a:t>/</a:t>
            </a:r>
            <a:r>
              <a:rPr lang="en-US" sz="1800" dirty="0">
                <a:solidFill>
                  <a:schemeClr val="tx1"/>
                </a:solidFill>
                <a:latin typeface="+mn-lt"/>
              </a:rPr>
              <a:t>). All data are reported accurately. None of the writing was plagiarized from work by a nonauthor.” </a:t>
            </a:r>
          </a:p>
        </p:txBody>
      </p:sp>
      <p:sp>
        <p:nvSpPr>
          <p:cNvPr id="16" name="Slide Number Placeholder 15"/>
          <p:cNvSpPr>
            <a:spLocks noGrp="1"/>
          </p:cNvSpPr>
          <p:nvPr>
            <p:ph type="sldNum" sz="quarter" idx="12"/>
          </p:nvPr>
        </p:nvSpPr>
        <p:spPr/>
        <p:txBody>
          <a:bodyPr/>
          <a:lstStyle/>
          <a:p>
            <a:pPr>
              <a:defRPr/>
            </a:pPr>
            <a:fld id="{81F86543-96CD-44A8-822E-33658BF70639}" type="slidenum">
              <a:rPr lang="en-US" smtClean="0"/>
              <a:pPr>
                <a:defRPr/>
              </a:pPr>
              <a:t>28</a:t>
            </a:fld>
            <a:endParaRPr lang="en-US" dirty="0"/>
          </a:p>
        </p:txBody>
      </p:sp>
    </p:spTree>
    <p:extLst>
      <p:ext uri="{BB962C8B-B14F-4D97-AF65-F5344CB8AC3E}">
        <p14:creationId xmlns:p14="http://schemas.microsoft.com/office/powerpoint/2010/main" val="32046109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ChangeArrowheads="1"/>
          </p:cNvSpPr>
          <p:nvPr/>
        </p:nvSpPr>
        <p:spPr bwMode="auto">
          <a:xfrm>
            <a:off x="0" y="0"/>
            <a:ext cx="9144000" cy="576263"/>
          </a:xfrm>
          <a:prstGeom prst="rect">
            <a:avLst/>
          </a:prstGeom>
          <a:noFill/>
          <a:ln w="9525">
            <a:noFill/>
            <a:miter lim="800000"/>
            <a:headEnd/>
            <a:tailEnd/>
          </a:ln>
        </p:spPr>
        <p:txBody>
          <a:bodyPr lIns="91432" tIns="45716" rIns="91432" bIns="45716"/>
          <a:lstStyle/>
          <a:p>
            <a:pPr algn="ctr">
              <a:lnSpc>
                <a:spcPct val="150000"/>
              </a:lnSpc>
            </a:pPr>
            <a:r>
              <a:rPr lang="en-US" dirty="0">
                <a:solidFill>
                  <a:schemeClr val="accent6">
                    <a:lumMod val="50000"/>
                  </a:schemeClr>
                </a:solidFill>
                <a:latin typeface="+mn-lt"/>
              </a:rPr>
              <a:t>Takeaways</a:t>
            </a:r>
            <a:endParaRPr lang="en-US" b="1" dirty="0">
              <a:solidFill>
                <a:schemeClr val="tx2">
                  <a:lumMod val="75000"/>
                </a:schemeClr>
              </a:solidFill>
              <a:latin typeface="+mn-lt"/>
            </a:endParaRPr>
          </a:p>
          <a:p>
            <a:endParaRPr lang="en-US" sz="2000" dirty="0">
              <a:solidFill>
                <a:schemeClr val="tx1"/>
              </a:solidFill>
              <a:latin typeface="+mn-lt"/>
            </a:endParaRPr>
          </a:p>
          <a:p>
            <a:r>
              <a:rPr lang="en-US" sz="2000" dirty="0">
                <a:solidFill>
                  <a:schemeClr val="tx1"/>
                </a:solidFill>
                <a:latin typeface="+mn-lt"/>
              </a:rPr>
              <a:t>Many famous psychology findings are not real. </a:t>
            </a:r>
          </a:p>
          <a:p>
            <a:endParaRPr lang="en-US" sz="2000" dirty="0">
              <a:solidFill>
                <a:schemeClr val="tx1"/>
              </a:solidFill>
              <a:latin typeface="+mn-lt"/>
            </a:endParaRPr>
          </a:p>
          <a:p>
            <a:r>
              <a:rPr lang="en-US" sz="2000" dirty="0">
                <a:solidFill>
                  <a:schemeClr val="tx1"/>
                </a:solidFill>
                <a:latin typeface="+mn-lt"/>
              </a:rPr>
              <a:t>Lit reviews and meta-analyses are often tainted by publication bias.</a:t>
            </a:r>
          </a:p>
          <a:p>
            <a:endParaRPr lang="en-US" sz="2000" dirty="0">
              <a:solidFill>
                <a:schemeClr val="tx1"/>
              </a:solidFill>
              <a:latin typeface="+mn-lt"/>
            </a:endParaRPr>
          </a:p>
          <a:p>
            <a:r>
              <a:rPr lang="en-US" sz="2000" dirty="0">
                <a:solidFill>
                  <a:schemeClr val="tx1"/>
                </a:solidFill>
                <a:latin typeface="+mn-lt"/>
              </a:rPr>
              <a:t>One should be skeptical of bold claims that have not undergone direct replication.</a:t>
            </a:r>
          </a:p>
          <a:p>
            <a:endParaRPr lang="en-US" sz="2000" dirty="0">
              <a:solidFill>
                <a:schemeClr val="tx1"/>
              </a:solidFill>
              <a:latin typeface="+mn-lt"/>
            </a:endParaRPr>
          </a:p>
          <a:p>
            <a:r>
              <a:rPr lang="en-US" sz="2000" dirty="0">
                <a:solidFill>
                  <a:schemeClr val="tx1"/>
                </a:solidFill>
                <a:latin typeface="+mn-lt"/>
              </a:rPr>
              <a:t>Textbook authors should describe findings as either </a:t>
            </a:r>
          </a:p>
          <a:p>
            <a:endParaRPr lang="en-US" sz="2000" dirty="0">
              <a:solidFill>
                <a:schemeClr val="tx1"/>
              </a:solidFill>
              <a:latin typeface="+mn-lt"/>
            </a:endParaRPr>
          </a:p>
          <a:p>
            <a:r>
              <a:rPr lang="en-US" sz="2000" dirty="0">
                <a:solidFill>
                  <a:schemeClr val="tx1"/>
                </a:solidFill>
                <a:latin typeface="+mn-lt"/>
              </a:rPr>
              <a:t>	tentative </a:t>
            </a:r>
          </a:p>
          <a:p>
            <a:r>
              <a:rPr lang="en-US" sz="2000" dirty="0">
                <a:solidFill>
                  <a:schemeClr val="tx1"/>
                </a:solidFill>
                <a:latin typeface="+mn-lt"/>
              </a:rPr>
              <a:t>	    or </a:t>
            </a:r>
          </a:p>
          <a:p>
            <a:r>
              <a:rPr lang="en-US" sz="2000" dirty="0">
                <a:solidFill>
                  <a:schemeClr val="tx1"/>
                </a:solidFill>
                <a:latin typeface="+mn-lt"/>
              </a:rPr>
              <a:t>	well established (i.e., confirmed by multiple independent replications) </a:t>
            </a:r>
            <a:r>
              <a:rPr lang="en-US" sz="2000" baseline="30000" dirty="0">
                <a:solidFill>
                  <a:schemeClr val="tx1"/>
                </a:solidFill>
                <a:latin typeface="+mn-lt"/>
              </a:rPr>
              <a:t>1</a:t>
            </a:r>
          </a:p>
          <a:p>
            <a:endParaRPr lang="en-US" sz="2000" baseline="30000" dirty="0">
              <a:solidFill>
                <a:schemeClr val="tx1"/>
              </a:solidFill>
              <a:latin typeface="+mn-lt"/>
            </a:endParaRPr>
          </a:p>
          <a:p>
            <a:endParaRPr lang="en-US" sz="2000" baseline="30000" dirty="0">
              <a:solidFill>
                <a:schemeClr val="tx1"/>
              </a:solidFill>
              <a:latin typeface="+mn-lt"/>
            </a:endParaRPr>
          </a:p>
          <a:p>
            <a:endParaRPr lang="en-US" sz="2000" baseline="30000" dirty="0">
              <a:solidFill>
                <a:schemeClr val="tx1"/>
              </a:solidFill>
              <a:latin typeface="+mn-lt"/>
            </a:endParaRPr>
          </a:p>
          <a:p>
            <a:endParaRPr lang="en-US" sz="2000" baseline="30000" dirty="0">
              <a:solidFill>
                <a:schemeClr val="tx1"/>
              </a:solidFill>
              <a:latin typeface="+mn-lt"/>
            </a:endParaRPr>
          </a:p>
          <a:p>
            <a:endParaRPr lang="en-US" sz="2000" baseline="30000" dirty="0">
              <a:solidFill>
                <a:schemeClr val="tx1"/>
              </a:solidFill>
              <a:latin typeface="+mn-lt"/>
            </a:endParaRPr>
          </a:p>
          <a:p>
            <a:endParaRPr lang="en-US" sz="2000" baseline="30000" dirty="0">
              <a:solidFill>
                <a:schemeClr val="tx1"/>
              </a:solidFill>
              <a:latin typeface="+mn-lt"/>
            </a:endParaRPr>
          </a:p>
          <a:p>
            <a:endParaRPr lang="en-US" sz="2000" baseline="30000" dirty="0">
              <a:solidFill>
                <a:schemeClr val="tx1"/>
              </a:solidFill>
              <a:latin typeface="+mn-lt"/>
            </a:endParaRPr>
          </a:p>
          <a:p>
            <a:r>
              <a:rPr lang="en-US" sz="2000" baseline="30000" dirty="0">
                <a:solidFill>
                  <a:schemeClr val="tx2">
                    <a:lumMod val="50000"/>
                  </a:schemeClr>
                </a:solidFill>
                <a:latin typeface="+mn-lt"/>
              </a:rPr>
              <a:t>1</a:t>
            </a:r>
            <a:r>
              <a:rPr lang="en-US" sz="2000" dirty="0">
                <a:solidFill>
                  <a:schemeClr val="tx2">
                    <a:lumMod val="50000"/>
                  </a:schemeClr>
                </a:solidFill>
                <a:latin typeface="+mn-lt"/>
              </a:rPr>
              <a:t> Pashler and De Ruiter (2017) </a:t>
            </a:r>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p:txBody>
      </p:sp>
      <p:sp>
        <p:nvSpPr>
          <p:cNvPr id="16" name="Slide Number Placeholder 15"/>
          <p:cNvSpPr>
            <a:spLocks noGrp="1"/>
          </p:cNvSpPr>
          <p:nvPr>
            <p:ph type="sldNum" sz="quarter" idx="12"/>
          </p:nvPr>
        </p:nvSpPr>
        <p:spPr/>
        <p:txBody>
          <a:bodyPr/>
          <a:lstStyle/>
          <a:p>
            <a:pPr>
              <a:defRPr/>
            </a:pPr>
            <a:fld id="{81F86543-96CD-44A8-822E-33658BF70639}" type="slidenum">
              <a:rPr lang="en-US" smtClean="0"/>
              <a:pPr>
                <a:defRPr/>
              </a:pPr>
              <a:t>29</a:t>
            </a:fld>
            <a:endParaRPr lang="en-US" dirty="0"/>
          </a:p>
        </p:txBody>
      </p:sp>
    </p:spTree>
    <p:extLst>
      <p:ext uri="{BB962C8B-B14F-4D97-AF65-F5344CB8AC3E}">
        <p14:creationId xmlns:p14="http://schemas.microsoft.com/office/powerpoint/2010/main" val="3312603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ChangeArrowheads="1"/>
          </p:cNvSpPr>
          <p:nvPr/>
        </p:nvSpPr>
        <p:spPr bwMode="auto">
          <a:xfrm>
            <a:off x="0" y="0"/>
            <a:ext cx="9144000" cy="576263"/>
          </a:xfrm>
          <a:prstGeom prst="rect">
            <a:avLst/>
          </a:prstGeom>
          <a:noFill/>
          <a:ln w="9525">
            <a:noFill/>
            <a:miter lim="800000"/>
            <a:headEnd/>
            <a:tailEnd/>
          </a:ln>
        </p:spPr>
        <p:txBody>
          <a:bodyPr lIns="91432" tIns="45716" rIns="91432" bIns="45716"/>
          <a:lstStyle/>
          <a:p>
            <a:pPr algn="ctr">
              <a:lnSpc>
                <a:spcPct val="150000"/>
              </a:lnSpc>
            </a:pPr>
            <a:endParaRPr lang="en-US" b="1" dirty="0">
              <a:solidFill>
                <a:schemeClr val="tx2">
                  <a:lumMod val="75000"/>
                </a:schemeClr>
              </a:solidFill>
              <a:latin typeface="+mn-lt"/>
            </a:endParaRPr>
          </a:p>
          <a:p>
            <a:pPr algn="ctr">
              <a:lnSpc>
                <a:spcPct val="150000"/>
              </a:lnSpc>
            </a:pPr>
            <a:endParaRPr lang="en-US" b="1" dirty="0">
              <a:solidFill>
                <a:schemeClr val="tx2">
                  <a:lumMod val="75000"/>
                </a:schemeClr>
              </a:solidFill>
              <a:latin typeface="+mn-lt"/>
            </a:endParaRPr>
          </a:p>
          <a:p>
            <a:endParaRPr lang="en-US" sz="2000" dirty="0">
              <a:solidFill>
                <a:schemeClr val="tx1"/>
              </a:solidFill>
              <a:latin typeface="+mn-lt"/>
            </a:endParaRPr>
          </a:p>
          <a:p>
            <a:r>
              <a:rPr lang="en-US" sz="7200" dirty="0">
                <a:solidFill>
                  <a:schemeClr val="tx1"/>
                </a:solidFill>
                <a:latin typeface="+mn-lt"/>
              </a:rPr>
              <a:t>		The End</a:t>
            </a:r>
            <a:endParaRPr lang="en-US" sz="7200" dirty="0">
              <a:solidFill>
                <a:schemeClr val="accent5">
                  <a:lumMod val="50000"/>
                </a:schemeClr>
              </a:solidFill>
              <a:latin typeface="+mn-lt"/>
            </a:endParaRPr>
          </a:p>
        </p:txBody>
      </p:sp>
      <p:sp>
        <p:nvSpPr>
          <p:cNvPr id="16" name="Slide Number Placeholder 15"/>
          <p:cNvSpPr>
            <a:spLocks noGrp="1"/>
          </p:cNvSpPr>
          <p:nvPr>
            <p:ph type="sldNum" sz="quarter" idx="12"/>
          </p:nvPr>
        </p:nvSpPr>
        <p:spPr/>
        <p:txBody>
          <a:bodyPr/>
          <a:lstStyle/>
          <a:p>
            <a:pPr>
              <a:defRPr/>
            </a:pPr>
            <a:fld id="{81F86543-96CD-44A8-822E-33658BF70639}" type="slidenum">
              <a:rPr lang="en-US" smtClean="0"/>
              <a:pPr>
                <a:defRPr/>
              </a:pPr>
              <a:t>30</a:t>
            </a:fld>
            <a:endParaRPr lang="en-US" dirty="0"/>
          </a:p>
        </p:txBody>
      </p:sp>
    </p:spTree>
    <p:extLst>
      <p:ext uri="{BB962C8B-B14F-4D97-AF65-F5344CB8AC3E}">
        <p14:creationId xmlns:p14="http://schemas.microsoft.com/office/powerpoint/2010/main" val="34939214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9379</TotalTime>
  <Words>2409</Words>
  <Application>Microsoft Office PowerPoint</Application>
  <PresentationFormat>Letter Paper (8.5x11 in)</PresentationFormat>
  <Paragraphs>647</Paragraphs>
  <Slides>30</Slides>
  <Notes>26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30</vt:i4>
      </vt:variant>
    </vt:vector>
  </HeadingPairs>
  <TitlesOfParts>
    <vt:vector size="39" baseType="lpstr">
      <vt:lpstr>Arial</vt:lpstr>
      <vt:lpstr>Calibri</vt:lpstr>
      <vt:lpstr>Cambria Math</vt:lpstr>
      <vt:lpstr>freight-sans-pro</vt:lpstr>
      <vt:lpstr>Harding</vt:lpstr>
      <vt:lpstr>Segoe Print</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 Rohrer</dc:creator>
  <cp:lastModifiedBy>Doug Rohrer</cp:lastModifiedBy>
  <cp:revision>2504</cp:revision>
  <dcterms:created xsi:type="dcterms:W3CDTF">2001-03-07T20:29:22Z</dcterms:created>
  <dcterms:modified xsi:type="dcterms:W3CDTF">2025-11-23T20:24:04Z</dcterms:modified>
</cp:coreProperties>
</file>