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7"/>
  </p:notesMasterIdLst>
  <p:handoutMasterIdLst>
    <p:handoutMasterId r:id="rId18"/>
  </p:handoutMasterIdLst>
  <p:sldIdLst>
    <p:sldId id="1359" r:id="rId2"/>
    <p:sldId id="1366" r:id="rId3"/>
    <p:sldId id="1311" r:id="rId4"/>
    <p:sldId id="1298" r:id="rId5"/>
    <p:sldId id="1255" r:id="rId6"/>
    <p:sldId id="1201" r:id="rId7"/>
    <p:sldId id="1202" r:id="rId8"/>
    <p:sldId id="1318" r:id="rId9"/>
    <p:sldId id="1234" r:id="rId10"/>
    <p:sldId id="1362" r:id="rId11"/>
    <p:sldId id="1243" r:id="rId12"/>
    <p:sldId id="1364" r:id="rId13"/>
    <p:sldId id="1305" r:id="rId14"/>
    <p:sldId id="1363" r:id="rId15"/>
    <p:sldId id="1228" r:id="rId16"/>
  </p:sldIdLst>
  <p:sldSz cx="9144000" cy="6858000" type="letter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rgbClr val="CC3300"/>
        </a:solidFill>
        <a:latin typeface="Arial" charset="0"/>
        <a:ea typeface="+mn-ea"/>
        <a:cs typeface="+mn-cs"/>
      </a:defRPr>
    </a:lvl1pPr>
    <a:lvl2pPr marL="455613" indent="1588" algn="l" rtl="0" fontAlgn="base">
      <a:spcBef>
        <a:spcPct val="0"/>
      </a:spcBef>
      <a:spcAft>
        <a:spcPct val="0"/>
      </a:spcAft>
      <a:defRPr sz="2400" kern="1200">
        <a:solidFill>
          <a:srgbClr val="CC3300"/>
        </a:solidFill>
        <a:latin typeface="Arial" charset="0"/>
        <a:ea typeface="+mn-ea"/>
        <a:cs typeface="+mn-cs"/>
      </a:defRPr>
    </a:lvl2pPr>
    <a:lvl3pPr marL="912813" indent="1588" algn="l" rtl="0" fontAlgn="base">
      <a:spcBef>
        <a:spcPct val="0"/>
      </a:spcBef>
      <a:spcAft>
        <a:spcPct val="0"/>
      </a:spcAft>
      <a:defRPr sz="2400" kern="1200">
        <a:solidFill>
          <a:srgbClr val="CC3300"/>
        </a:solidFill>
        <a:latin typeface="Arial" charset="0"/>
        <a:ea typeface="+mn-ea"/>
        <a:cs typeface="+mn-cs"/>
      </a:defRPr>
    </a:lvl3pPr>
    <a:lvl4pPr marL="1370013" indent="1588" algn="l" rtl="0" fontAlgn="base">
      <a:spcBef>
        <a:spcPct val="0"/>
      </a:spcBef>
      <a:spcAft>
        <a:spcPct val="0"/>
      </a:spcAft>
      <a:defRPr sz="2400" kern="1200">
        <a:solidFill>
          <a:srgbClr val="CC3300"/>
        </a:solidFill>
        <a:latin typeface="Arial" charset="0"/>
        <a:ea typeface="+mn-ea"/>
        <a:cs typeface="+mn-cs"/>
      </a:defRPr>
    </a:lvl4pPr>
    <a:lvl5pPr marL="1827213" indent="1588" algn="l" rtl="0" fontAlgn="base">
      <a:spcBef>
        <a:spcPct val="0"/>
      </a:spcBef>
      <a:spcAft>
        <a:spcPct val="0"/>
      </a:spcAft>
      <a:defRPr sz="2400" kern="1200">
        <a:solidFill>
          <a:srgbClr val="CC33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CC33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CC33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CC33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CC3300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660033"/>
    <a:srgbClr val="333300"/>
    <a:srgbClr val="663300"/>
    <a:srgbClr val="800000"/>
    <a:srgbClr val="003366"/>
    <a:srgbClr val="FF5050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64" autoAdjust="0"/>
    <p:restoredTop sz="94537" autoAdjust="0"/>
  </p:normalViewPr>
  <p:slideViewPr>
    <p:cSldViewPr>
      <p:cViewPr varScale="1">
        <p:scale>
          <a:sx n="108" d="100"/>
          <a:sy n="108" d="100"/>
        </p:scale>
        <p:origin x="28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1896" y="-108"/>
      </p:cViewPr>
      <p:guideLst>
        <p:guide orient="horz" pos="3024"/>
        <p:guide pos="2304"/>
      </p:guideLst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0A7636FE-100F-43F4-94A5-D47F2E8EC0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417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0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0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B09937F2-7A14-44A2-A130-6C1E87C539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521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797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56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15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74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C8E468-9D4A-48E3-BEF5-7608188ED315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2030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130FA-8A03-4C11-A98B-CA65FEC41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994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E429F-24C9-4E5B-8CC4-4431F03E52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81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9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1F3A8-50E6-4FA0-BC0F-8B90D4533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929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04A53-3496-4BEE-9581-309D736DD2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33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9" indent="0">
              <a:buNone/>
              <a:defRPr sz="2000" b="1"/>
            </a:lvl2pPr>
            <a:lvl3pPr marL="914318" indent="0">
              <a:buNone/>
              <a:defRPr sz="1800" b="1"/>
            </a:lvl3pPr>
            <a:lvl4pPr marL="1371477" indent="0">
              <a:buNone/>
              <a:defRPr sz="1600" b="1"/>
            </a:lvl4pPr>
            <a:lvl5pPr marL="1828637" indent="0">
              <a:buNone/>
              <a:defRPr sz="1600" b="1"/>
            </a:lvl5pPr>
            <a:lvl6pPr marL="2285797" indent="0">
              <a:buNone/>
              <a:defRPr sz="1600" b="1"/>
            </a:lvl6pPr>
            <a:lvl7pPr marL="2742956" indent="0">
              <a:buNone/>
              <a:defRPr sz="1600" b="1"/>
            </a:lvl7pPr>
            <a:lvl8pPr marL="3200115" indent="0">
              <a:buNone/>
              <a:defRPr sz="1600" b="1"/>
            </a:lvl8pPr>
            <a:lvl9pPr marL="365727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9" indent="0">
              <a:buNone/>
              <a:defRPr sz="2000" b="1"/>
            </a:lvl2pPr>
            <a:lvl3pPr marL="914318" indent="0">
              <a:buNone/>
              <a:defRPr sz="1800" b="1"/>
            </a:lvl3pPr>
            <a:lvl4pPr marL="1371477" indent="0">
              <a:buNone/>
              <a:defRPr sz="1600" b="1"/>
            </a:lvl4pPr>
            <a:lvl5pPr marL="1828637" indent="0">
              <a:buNone/>
              <a:defRPr sz="1600" b="1"/>
            </a:lvl5pPr>
            <a:lvl6pPr marL="2285797" indent="0">
              <a:buNone/>
              <a:defRPr sz="1600" b="1"/>
            </a:lvl6pPr>
            <a:lvl7pPr marL="2742956" indent="0">
              <a:buNone/>
              <a:defRPr sz="1600" b="1"/>
            </a:lvl7pPr>
            <a:lvl8pPr marL="3200115" indent="0">
              <a:buNone/>
              <a:defRPr sz="1600" b="1"/>
            </a:lvl8pPr>
            <a:lvl9pPr marL="365727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C6DDB-8AAD-4CDA-A229-A9C93E220F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053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572CB-BBED-41DF-A7DE-B4DE0BEB52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5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07465" y="5995413"/>
            <a:ext cx="2133600" cy="365125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662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9" indent="0">
              <a:buNone/>
              <a:defRPr sz="1200"/>
            </a:lvl2pPr>
            <a:lvl3pPr marL="914318" indent="0">
              <a:buNone/>
              <a:defRPr sz="1000"/>
            </a:lvl3pPr>
            <a:lvl4pPr marL="1371477" indent="0">
              <a:buNone/>
              <a:defRPr sz="900"/>
            </a:lvl4pPr>
            <a:lvl5pPr marL="1828637" indent="0">
              <a:buNone/>
              <a:defRPr sz="900"/>
            </a:lvl5pPr>
            <a:lvl6pPr marL="2285797" indent="0">
              <a:buNone/>
              <a:defRPr sz="900"/>
            </a:lvl6pPr>
            <a:lvl7pPr marL="2742956" indent="0">
              <a:buNone/>
              <a:defRPr sz="900"/>
            </a:lvl7pPr>
            <a:lvl8pPr marL="3200115" indent="0">
              <a:buNone/>
              <a:defRPr sz="900"/>
            </a:lvl8pPr>
            <a:lvl9pPr marL="365727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BEBA2-BFBA-4134-A3F8-971CC60543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607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59" indent="0">
              <a:buNone/>
              <a:defRPr sz="2800"/>
            </a:lvl2pPr>
            <a:lvl3pPr marL="914318" indent="0">
              <a:buNone/>
              <a:defRPr sz="2400"/>
            </a:lvl3pPr>
            <a:lvl4pPr marL="1371477" indent="0">
              <a:buNone/>
              <a:defRPr sz="2000"/>
            </a:lvl4pPr>
            <a:lvl5pPr marL="1828637" indent="0">
              <a:buNone/>
              <a:defRPr sz="2000"/>
            </a:lvl5pPr>
            <a:lvl6pPr marL="2285797" indent="0">
              <a:buNone/>
              <a:defRPr sz="2000"/>
            </a:lvl6pPr>
            <a:lvl7pPr marL="2742956" indent="0">
              <a:buNone/>
              <a:defRPr sz="2000"/>
            </a:lvl7pPr>
            <a:lvl8pPr marL="3200115" indent="0">
              <a:buNone/>
              <a:defRPr sz="2000"/>
            </a:lvl8pPr>
            <a:lvl9pPr marL="365727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9" indent="0">
              <a:buNone/>
              <a:defRPr sz="1200"/>
            </a:lvl2pPr>
            <a:lvl3pPr marL="914318" indent="0">
              <a:buNone/>
              <a:defRPr sz="1000"/>
            </a:lvl3pPr>
            <a:lvl4pPr marL="1371477" indent="0">
              <a:buNone/>
              <a:defRPr sz="900"/>
            </a:lvl4pPr>
            <a:lvl5pPr marL="1828637" indent="0">
              <a:buNone/>
              <a:defRPr sz="900"/>
            </a:lvl5pPr>
            <a:lvl6pPr marL="2285797" indent="0">
              <a:buNone/>
              <a:defRPr sz="900"/>
            </a:lvl6pPr>
            <a:lvl7pPr marL="2742956" indent="0">
              <a:buNone/>
              <a:defRPr sz="900"/>
            </a:lvl7pPr>
            <a:lvl8pPr marL="3200115" indent="0">
              <a:buNone/>
              <a:defRPr sz="900"/>
            </a:lvl8pPr>
            <a:lvl9pPr marL="365727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A72FC-EE13-4EC1-9CF4-E4DB2CD4FA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08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1D53F-9733-47EA-B717-AE236189D8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316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718BE-438A-485A-B623-D8C571117D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94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r>
              <a:rPr lang="en-US" dirty="0"/>
              <a:t>1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-1111250" y="4695825"/>
            <a:ext cx="9144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0346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6" rIns="91432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56BBF00-2618-4021-9946-91E6065A29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5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1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4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63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76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5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5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4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7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7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7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5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lanoma.org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.png"/><Relationship Id="rId2" Type="http://schemas.openxmlformats.org/officeDocument/2006/relationships/hyperlink" Target="https://www.audiology.org/consumers/children-and-hearing-loss/hearing-loss-tests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eshedmargalit.com/dprime_calculator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307575" y="3390900"/>
            <a:ext cx="867953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algn="ctr" eaLnBrk="1" hangingPunct="1">
              <a:spcBef>
                <a:spcPts val="60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algn="ctr" eaLnBrk="1" hangingPunct="1">
              <a:spcBef>
                <a:spcPts val="60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31227" y="6254344"/>
            <a:ext cx="2133600" cy="365125"/>
          </a:xfrm>
        </p:spPr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>
                <a:latin typeface="+mn-lt"/>
              </a:rPr>
              <a:pPr>
                <a:defRPr/>
              </a:pPr>
              <a:t>1</a:t>
            </a:fld>
            <a:endParaRPr lang="en-US" sz="2400" dirty="0">
              <a:latin typeface="+mn-lt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8602" y="374732"/>
            <a:ext cx="8986796" cy="1423385"/>
            <a:chOff x="117020" y="166507"/>
            <a:chExt cx="8986796" cy="1423385"/>
          </a:xfrm>
        </p:grpSpPr>
        <p:grpSp>
          <p:nvGrpSpPr>
            <p:cNvPr id="4" name="Group 2"/>
            <p:cNvGrpSpPr>
              <a:grpSpLocks/>
            </p:cNvGrpSpPr>
            <p:nvPr/>
          </p:nvGrpSpPr>
          <p:grpSpPr bwMode="auto">
            <a:xfrm>
              <a:off x="841473" y="331246"/>
              <a:ext cx="7759316" cy="1167329"/>
              <a:chOff x="2581" y="3238"/>
              <a:chExt cx="8234" cy="1544"/>
            </a:xfrm>
          </p:grpSpPr>
          <p:sp>
            <p:nvSpPr>
              <p:cNvPr id="5" name="WordArt 3"/>
              <p:cNvSpPr>
                <a:spLocks noChangeArrowheads="1" noChangeShapeType="1" noTextEdit="1"/>
              </p:cNvSpPr>
              <p:nvPr/>
            </p:nvSpPr>
            <p:spPr bwMode="auto">
              <a:xfrm>
                <a:off x="2581" y="3315"/>
                <a:ext cx="3876" cy="1467"/>
              </a:xfrm>
              <a:prstGeom prst="rect">
                <a:avLst/>
              </a:prstGeom>
              <a:noFill/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Triangle">
                  <a:avLst>
                    <a:gd name="adj" fmla="val 58815"/>
                  </a:avLst>
                </a:prstTxWarp>
                <a:scene3d>
                  <a:camera prst="legacyObliqueTopLeft"/>
                  <a:lightRig rig="legacyNormal3" dir="r"/>
                </a:scene3d>
                <a:sp3d extrusionH="201600" prstMaterial="legacyMatte">
                  <a:extrusionClr>
                    <a:srgbClr val="0066CC"/>
                  </a:extrusionClr>
                  <a:contourClr>
                    <a:srgbClr val="FFFFCC"/>
                  </a:contourClr>
                </a:sp3d>
              </a:bodyPr>
              <a:lstStyle/>
              <a:p>
                <a:pPr algn="ctr" rtl="0">
                  <a:buNone/>
                </a:pPr>
                <a:r>
                  <a:rPr lang="en-US" sz="4800" kern="10" spc="0" dirty="0">
                    <a:ln w="9525">
                      <a:round/>
                      <a:headEnd/>
                      <a:tailEnd/>
                    </a:ln>
                    <a:solidFill>
                      <a:schemeClr val="bg2">
                        <a:lumMod val="50000"/>
                      </a:schemeClr>
                    </a:solidFill>
                    <a:effectLst/>
                    <a:latin typeface="+mn-lt"/>
                    <a:cs typeface="Times New Roman" panose="02020603050405020304" pitchFamily="18" charset="0"/>
                  </a:rPr>
                  <a:t>SIGNAL</a:t>
                </a:r>
              </a:p>
            </p:txBody>
          </p:sp>
          <p:sp>
            <p:nvSpPr>
              <p:cNvPr id="6" name="WordArt 4"/>
              <p:cNvSpPr>
                <a:spLocks noChangeArrowheads="1" noChangeShapeType="1" noTextEdit="1"/>
              </p:cNvSpPr>
              <p:nvPr/>
            </p:nvSpPr>
            <p:spPr bwMode="auto">
              <a:xfrm>
                <a:off x="6800" y="3238"/>
                <a:ext cx="4015" cy="1534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Triangle">
                  <a:avLst>
                    <a:gd name="adj" fmla="val 50000"/>
                  </a:avLst>
                </a:prstTxWarp>
                <a:scene3d>
                  <a:camera prst="legacyObliqueTopLeft"/>
                  <a:lightRig rig="legacyNormal3" dir="r"/>
                </a:scene3d>
                <a:sp3d extrusionH="201600" prstMaterial="legacyMatte">
                  <a:extrusionClr>
                    <a:srgbClr val="0066CC"/>
                  </a:extrusionClr>
                  <a:contourClr>
                    <a:srgbClr val="FFFFCC"/>
                  </a:contourClr>
                </a:sp3d>
              </a:bodyPr>
              <a:lstStyle/>
              <a:p>
                <a:pPr algn="ctr" rtl="0">
                  <a:buNone/>
                </a:pPr>
                <a:r>
                  <a:rPr lang="en-US" sz="4800" kern="10" spc="0" dirty="0">
                    <a:ln w="9525">
                      <a:round/>
                      <a:headEnd/>
                      <a:tailEnd/>
                    </a:ln>
                    <a:solidFill>
                      <a:schemeClr val="bg2">
                        <a:lumMod val="50000"/>
                      </a:schemeClr>
                    </a:solidFill>
                    <a:effectLst/>
                    <a:latin typeface="+mn-lt"/>
                    <a:cs typeface="Times New Roman" panose="02020603050405020304" pitchFamily="18" charset="0"/>
                  </a:rPr>
                  <a:t>DETECTION</a:t>
                </a:r>
              </a:p>
            </p:txBody>
          </p:sp>
        </p:grpSp>
        <p:sp>
          <p:nvSpPr>
            <p:cNvPr id="11" name="Freeform 2"/>
            <p:cNvSpPr>
              <a:spLocks/>
            </p:cNvSpPr>
            <p:nvPr/>
          </p:nvSpPr>
          <p:spPr bwMode="auto">
            <a:xfrm>
              <a:off x="215961" y="182505"/>
              <a:ext cx="4471268" cy="1102411"/>
            </a:xfrm>
            <a:custGeom>
              <a:avLst/>
              <a:gdLst>
                <a:gd name="T0" fmla="*/ 0 w 5184"/>
                <a:gd name="T1" fmla="*/ 1632 h 1632"/>
                <a:gd name="T2" fmla="*/ 2304 w 5184"/>
                <a:gd name="T3" fmla="*/ 48 h 1632"/>
                <a:gd name="T4" fmla="*/ 5184 w 5184"/>
                <a:gd name="T5" fmla="*/ 1344 h 1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84" h="1632">
                  <a:moveTo>
                    <a:pt x="0" y="1632"/>
                  </a:moveTo>
                  <a:cubicBezTo>
                    <a:pt x="720" y="864"/>
                    <a:pt x="1440" y="96"/>
                    <a:pt x="2304" y="48"/>
                  </a:cubicBezTo>
                  <a:cubicBezTo>
                    <a:pt x="3168" y="0"/>
                    <a:pt x="4704" y="1128"/>
                    <a:pt x="5184" y="1344"/>
                  </a:cubicBezTo>
                </a:path>
              </a:pathLst>
            </a:custGeom>
            <a:ln>
              <a:solidFill>
                <a:schemeClr val="accent6">
                  <a:lumMod val="50000"/>
                </a:schemeClr>
              </a:solidFill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"/>
            <p:cNvSpPr>
              <a:spLocks/>
            </p:cNvSpPr>
            <p:nvPr/>
          </p:nvSpPr>
          <p:spPr bwMode="auto">
            <a:xfrm>
              <a:off x="4264772" y="166507"/>
              <a:ext cx="4839043" cy="928720"/>
            </a:xfrm>
            <a:custGeom>
              <a:avLst/>
              <a:gdLst>
                <a:gd name="T0" fmla="*/ 0 w 5184"/>
                <a:gd name="T1" fmla="*/ 1632 h 1632"/>
                <a:gd name="T2" fmla="*/ 2304 w 5184"/>
                <a:gd name="T3" fmla="*/ 48 h 1632"/>
                <a:gd name="T4" fmla="*/ 5184 w 5184"/>
                <a:gd name="T5" fmla="*/ 1344 h 1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84" h="1632">
                  <a:moveTo>
                    <a:pt x="0" y="1632"/>
                  </a:moveTo>
                  <a:cubicBezTo>
                    <a:pt x="720" y="864"/>
                    <a:pt x="1440" y="96"/>
                    <a:pt x="2304" y="48"/>
                  </a:cubicBezTo>
                  <a:cubicBezTo>
                    <a:pt x="3168" y="0"/>
                    <a:pt x="4704" y="1128"/>
                    <a:pt x="5184" y="1344"/>
                  </a:cubicBezTo>
                </a:path>
              </a:pathLst>
            </a:custGeom>
            <a:ln>
              <a:solidFill>
                <a:schemeClr val="accent6">
                  <a:lumMod val="50000"/>
                </a:schemeClr>
              </a:solidFill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"/>
            <p:cNvSpPr>
              <a:spLocks/>
            </p:cNvSpPr>
            <p:nvPr/>
          </p:nvSpPr>
          <p:spPr bwMode="auto">
            <a:xfrm flipV="1">
              <a:off x="117020" y="1544173"/>
              <a:ext cx="8986796" cy="45719"/>
            </a:xfrm>
            <a:custGeom>
              <a:avLst/>
              <a:gdLst>
                <a:gd name="T0" fmla="*/ 0 w 5184"/>
                <a:gd name="T1" fmla="*/ 1632 h 1632"/>
                <a:gd name="T2" fmla="*/ 2304 w 5184"/>
                <a:gd name="T3" fmla="*/ 48 h 1632"/>
                <a:gd name="T4" fmla="*/ 5184 w 5184"/>
                <a:gd name="T5" fmla="*/ 1344 h 1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84" h="1632">
                  <a:moveTo>
                    <a:pt x="0" y="1632"/>
                  </a:moveTo>
                  <a:cubicBezTo>
                    <a:pt x="720" y="864"/>
                    <a:pt x="1440" y="96"/>
                    <a:pt x="2304" y="48"/>
                  </a:cubicBezTo>
                  <a:cubicBezTo>
                    <a:pt x="3168" y="0"/>
                    <a:pt x="4704" y="1128"/>
                    <a:pt x="5184" y="1344"/>
                  </a:cubicBezTo>
                </a:path>
              </a:pathLst>
            </a:cu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12399" y="2247063"/>
            <a:ext cx="612007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Is this melanoma? 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	Did you hear a tone?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		Is this the man who robbed you?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		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6" name="Picture 2" descr="Identifying Skin Cancer | Samaritan Health Servic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35" t="14784" r="23625" b="57973"/>
          <a:stretch/>
        </p:blipFill>
        <p:spPr bwMode="auto">
          <a:xfrm>
            <a:off x="2958990" y="2258708"/>
            <a:ext cx="634490" cy="756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s://www.audiology.org/sites/default/files/styles/article_scale/public/page_banner/child-hearing-test_0.jpg?itok=F5SK-_e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25" b="10773"/>
          <a:stretch/>
        </p:blipFill>
        <p:spPr bwMode="auto">
          <a:xfrm>
            <a:off x="4760229" y="3004351"/>
            <a:ext cx="1395834" cy="1303538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lineupbcopy"/>
          <p:cNvPicPr>
            <a:picLocks noChangeAspect="1" noChangeArrowheads="1"/>
          </p:cNvPicPr>
          <p:nvPr/>
        </p:nvPicPr>
        <p:blipFill rotWithShape="1">
          <a:blip r:embed="rId4" cstate="print"/>
          <a:srcRect l="19514" t="62184" r="68750" b="10529"/>
          <a:stretch/>
        </p:blipFill>
        <p:spPr bwMode="auto">
          <a:xfrm>
            <a:off x="6913514" y="4156343"/>
            <a:ext cx="1298747" cy="1928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42113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32235" y="2046420"/>
            <a:ext cx="867953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algn="ctr" eaLnBrk="1" hangingPunct="1">
              <a:spcBef>
                <a:spcPts val="60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algn="ctr" eaLnBrk="1" hangingPunct="1">
              <a:spcBef>
                <a:spcPts val="60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31227" y="6254344"/>
            <a:ext cx="2133600" cy="365125"/>
          </a:xfrm>
        </p:spPr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>
                <a:latin typeface="+mn-lt"/>
              </a:rPr>
              <a:pPr>
                <a:defRPr/>
              </a:pPr>
              <a:t>2</a:t>
            </a:fld>
            <a:endParaRPr lang="en-US" sz="24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2235" y="92039"/>
            <a:ext cx="867953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Pop  Quiz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Which lesions are melanoma?</a:t>
            </a: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098" name="Picture 2" descr="Identifying Skin Cancer | Samaritan Health Servic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55" y="2836792"/>
            <a:ext cx="4722919" cy="393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2005494" y="2226258"/>
          <a:ext cx="451177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2354">
                  <a:extLst>
                    <a:ext uri="{9D8B030D-6E8A-4147-A177-3AD203B41FA5}">
                      <a16:colId xmlns:a16="http://schemas.microsoft.com/office/drawing/2014/main" val="611888371"/>
                    </a:ext>
                  </a:extLst>
                </a:gridCol>
                <a:gridCol w="902354">
                  <a:extLst>
                    <a:ext uri="{9D8B030D-6E8A-4147-A177-3AD203B41FA5}">
                      <a16:colId xmlns:a16="http://schemas.microsoft.com/office/drawing/2014/main" val="2443049527"/>
                    </a:ext>
                  </a:extLst>
                </a:gridCol>
                <a:gridCol w="902354">
                  <a:extLst>
                    <a:ext uri="{9D8B030D-6E8A-4147-A177-3AD203B41FA5}">
                      <a16:colId xmlns:a16="http://schemas.microsoft.com/office/drawing/2014/main" val="3193693587"/>
                    </a:ext>
                  </a:extLst>
                </a:gridCol>
                <a:gridCol w="902354">
                  <a:extLst>
                    <a:ext uri="{9D8B030D-6E8A-4147-A177-3AD203B41FA5}">
                      <a16:colId xmlns:a16="http://schemas.microsoft.com/office/drawing/2014/main" val="1230463489"/>
                    </a:ext>
                  </a:extLst>
                </a:gridCol>
                <a:gridCol w="902354">
                  <a:extLst>
                    <a:ext uri="{9D8B030D-6E8A-4147-A177-3AD203B41FA5}">
                      <a16:colId xmlns:a16="http://schemas.microsoft.com/office/drawing/2014/main" val="1993301249"/>
                    </a:ext>
                  </a:extLst>
                </a:gridCol>
              </a:tblGrid>
              <a:tr h="339799"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</a:rPr>
                        <a:t>No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</a:rPr>
                        <a:t>No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23364"/>
                  </a:ext>
                </a:extLst>
              </a:tr>
            </a:tbl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2143210" y="1321908"/>
            <a:ext cx="4236338" cy="846969"/>
            <a:chOff x="3523277" y="1096637"/>
            <a:chExt cx="4236338" cy="846969"/>
          </a:xfrm>
        </p:grpSpPr>
        <p:pic>
          <p:nvPicPr>
            <p:cNvPr id="22" name="Picture 2" descr="Identifying Skin Cancer | Samaritan Health Services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535" t="15577" r="42425" b="56199"/>
            <a:stretch/>
          </p:blipFill>
          <p:spPr bwMode="auto">
            <a:xfrm>
              <a:off x="6220686" y="1137101"/>
              <a:ext cx="652885" cy="8065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Identifying Skin Cancer | Samaritan Health Services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720" t="45975" r="43360" b="27146"/>
            <a:stretch/>
          </p:blipFill>
          <p:spPr bwMode="auto">
            <a:xfrm>
              <a:off x="7145135" y="1148460"/>
              <a:ext cx="614480" cy="768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2" descr="Identifying Skin Cancer | Samaritan Health Services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051" t="43340" r="4480" b="26080"/>
            <a:stretch/>
          </p:blipFill>
          <p:spPr bwMode="auto">
            <a:xfrm>
              <a:off x="5377226" y="1096637"/>
              <a:ext cx="613843" cy="8469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2" descr="Identifying Skin Cancer | Samaritan Health Services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60" t="44801" r="62272" b="26080"/>
            <a:stretch/>
          </p:blipFill>
          <p:spPr bwMode="auto">
            <a:xfrm>
              <a:off x="4495190" y="1129257"/>
              <a:ext cx="610472" cy="8065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2" descr="Identifying Skin Cancer | Samaritan Health Services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35" t="14784" r="23625" b="57973"/>
            <a:stretch/>
          </p:blipFill>
          <p:spPr bwMode="auto">
            <a:xfrm>
              <a:off x="3523277" y="1137101"/>
              <a:ext cx="634490" cy="756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58" name="Straight Connector 57"/>
          <p:cNvCxnSpPr/>
          <p:nvPr/>
        </p:nvCxnSpPr>
        <p:spPr>
          <a:xfrm>
            <a:off x="232235" y="2737710"/>
            <a:ext cx="841253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85CD966B-18E1-B146-5760-7405ADD7A6AA}"/>
              </a:ext>
            </a:extLst>
          </p:cNvPr>
          <p:cNvSpPr txBox="1"/>
          <p:nvPr/>
        </p:nvSpPr>
        <p:spPr>
          <a:xfrm>
            <a:off x="5463433" y="3708608"/>
            <a:ext cx="3680567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ß"/>
            </a:pPr>
            <a:r>
              <a:rPr lang="en-US" sz="2000" dirty="0">
                <a:solidFill>
                  <a:schemeClr val="tx1"/>
                </a:solidFill>
                <a:latin typeface="+mn-lt"/>
                <a:sym typeface="Wingdings" panose="05000000000000000000" pitchFamily="2" charset="2"/>
              </a:rPr>
              <a:t>Not covered on exam</a:t>
            </a: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  <a:latin typeface="+mn-lt"/>
              <a:sym typeface="Wingdings" panose="05000000000000000000" pitchFamily="2" charset="2"/>
            </a:endParaRPr>
          </a:p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  <a:sym typeface="Wingdings" panose="05000000000000000000" pitchFamily="2" charset="2"/>
              </a:rPr>
              <a:t>See </a:t>
            </a:r>
            <a:r>
              <a:rPr lang="en-US" sz="2000" dirty="0">
                <a:solidFill>
                  <a:schemeClr val="tx1"/>
                </a:solidFill>
                <a:latin typeface="+mn-lt"/>
                <a:hlinkClick r:id="rId3"/>
              </a:rPr>
              <a:t>www.melanoma.org</a:t>
            </a: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ß"/>
            </a:pPr>
            <a:endParaRPr lang="en-US" sz="2000" dirty="0">
              <a:solidFill>
                <a:schemeClr val="tx1"/>
              </a:solidFill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ß"/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7385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32235" y="2046420"/>
            <a:ext cx="867953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algn="ctr" eaLnBrk="1" hangingPunct="1">
              <a:spcBef>
                <a:spcPts val="60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algn="ctr" eaLnBrk="1" hangingPunct="1">
              <a:spcBef>
                <a:spcPts val="60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31227" y="6254344"/>
            <a:ext cx="2133600" cy="365125"/>
          </a:xfrm>
        </p:spPr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>
                <a:latin typeface="+mn-lt"/>
              </a:rPr>
              <a:pPr>
                <a:defRPr/>
              </a:pPr>
              <a:t>3</a:t>
            </a:fld>
            <a:endParaRPr lang="en-US" sz="24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2235" y="92039"/>
            <a:ext cx="867953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True/False Positives &amp; True/False Negatives</a:t>
            </a: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  			          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		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BCB7510-E43D-11F8-9081-D2EBD001AF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729136"/>
              </p:ext>
            </p:extLst>
          </p:nvPr>
        </p:nvGraphicFramePr>
        <p:xfrm>
          <a:off x="16078" y="2403361"/>
          <a:ext cx="8412538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1747">
                  <a:extLst>
                    <a:ext uri="{9D8B030D-6E8A-4147-A177-3AD203B41FA5}">
                      <a16:colId xmlns:a16="http://schemas.microsoft.com/office/drawing/2014/main" val="611888371"/>
                    </a:ext>
                  </a:extLst>
                </a:gridCol>
                <a:gridCol w="1280868">
                  <a:extLst>
                    <a:ext uri="{9D8B030D-6E8A-4147-A177-3AD203B41FA5}">
                      <a16:colId xmlns:a16="http://schemas.microsoft.com/office/drawing/2014/main" val="2443049527"/>
                    </a:ext>
                  </a:extLst>
                </a:gridCol>
                <a:gridCol w="1306641">
                  <a:extLst>
                    <a:ext uri="{9D8B030D-6E8A-4147-A177-3AD203B41FA5}">
                      <a16:colId xmlns:a16="http://schemas.microsoft.com/office/drawing/2014/main" val="3193693587"/>
                    </a:ext>
                  </a:extLst>
                </a:gridCol>
                <a:gridCol w="1306641">
                  <a:extLst>
                    <a:ext uri="{9D8B030D-6E8A-4147-A177-3AD203B41FA5}">
                      <a16:colId xmlns:a16="http://schemas.microsoft.com/office/drawing/2014/main" val="1230463489"/>
                    </a:ext>
                  </a:extLst>
                </a:gridCol>
                <a:gridCol w="1306641">
                  <a:extLst>
                    <a:ext uri="{9D8B030D-6E8A-4147-A177-3AD203B41FA5}">
                      <a16:colId xmlns:a16="http://schemas.microsoft.com/office/drawing/2014/main" val="1993301249"/>
                    </a:ext>
                  </a:extLst>
                </a:gridCol>
              </a:tblGrid>
              <a:tr h="339799"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+mn-lt"/>
                        </a:rPr>
                        <a:t>med student’s response</a:t>
                      </a:r>
                      <a:endParaRPr lang="en-US" sz="2200" b="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1" dirty="0">
                          <a:solidFill>
                            <a:schemeClr val="tx1"/>
                          </a:solidFill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1" dirty="0">
                          <a:solidFill>
                            <a:schemeClr val="tx1"/>
                          </a:solidFill>
                        </a:rPr>
                        <a:t>No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1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2200" b="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1" dirty="0">
                          <a:solidFill>
                            <a:schemeClr val="tx1"/>
                          </a:solidFill>
                        </a:rPr>
                        <a:t>No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2336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5C64F67-AF75-6433-27A4-76C65F3842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44645"/>
              </p:ext>
            </p:extLst>
          </p:nvPr>
        </p:nvGraphicFramePr>
        <p:xfrm>
          <a:off x="16078" y="3038450"/>
          <a:ext cx="8412538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0152">
                  <a:extLst>
                    <a:ext uri="{9D8B030D-6E8A-4147-A177-3AD203B41FA5}">
                      <a16:colId xmlns:a16="http://schemas.microsoft.com/office/drawing/2014/main" val="611888371"/>
                    </a:ext>
                  </a:extLst>
                </a:gridCol>
                <a:gridCol w="1242463">
                  <a:extLst>
                    <a:ext uri="{9D8B030D-6E8A-4147-A177-3AD203B41FA5}">
                      <a16:colId xmlns:a16="http://schemas.microsoft.com/office/drawing/2014/main" val="2443049527"/>
                    </a:ext>
                  </a:extLst>
                </a:gridCol>
                <a:gridCol w="1306641">
                  <a:extLst>
                    <a:ext uri="{9D8B030D-6E8A-4147-A177-3AD203B41FA5}">
                      <a16:colId xmlns:a16="http://schemas.microsoft.com/office/drawing/2014/main" val="3193693587"/>
                    </a:ext>
                  </a:extLst>
                </a:gridCol>
                <a:gridCol w="1306641">
                  <a:extLst>
                    <a:ext uri="{9D8B030D-6E8A-4147-A177-3AD203B41FA5}">
                      <a16:colId xmlns:a16="http://schemas.microsoft.com/office/drawing/2014/main" val="1230463489"/>
                    </a:ext>
                  </a:extLst>
                </a:gridCol>
                <a:gridCol w="1306641">
                  <a:extLst>
                    <a:ext uri="{9D8B030D-6E8A-4147-A177-3AD203B41FA5}">
                      <a16:colId xmlns:a16="http://schemas.microsoft.com/office/drawing/2014/main" val="1993301249"/>
                    </a:ext>
                  </a:extLst>
                </a:gridCol>
              </a:tblGrid>
              <a:tr h="339799"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+mn-lt"/>
                        </a:rPr>
                        <a:t>Truth</a:t>
                      </a:r>
                      <a:endParaRPr lang="en-US" sz="2200" b="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solidFill>
                            <a:schemeClr val="tx1"/>
                          </a:solidFill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solidFill>
                            <a:schemeClr val="tx1"/>
                          </a:solidFill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solidFill>
                            <a:schemeClr val="tx1"/>
                          </a:solidFill>
                        </a:rPr>
                        <a:t>No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solidFill>
                            <a:schemeClr val="tx1"/>
                          </a:solidFill>
                        </a:rPr>
                        <a:t>No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23364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1755FDBE-4F2F-7D86-1D59-4D5FD1EA7FDD}"/>
              </a:ext>
            </a:extLst>
          </p:cNvPr>
          <p:cNvGrpSpPr/>
          <p:nvPr/>
        </p:nvGrpSpPr>
        <p:grpSpPr>
          <a:xfrm>
            <a:off x="3608504" y="1300807"/>
            <a:ext cx="4496685" cy="968339"/>
            <a:chOff x="3666990" y="1883753"/>
            <a:chExt cx="4496685" cy="968339"/>
          </a:xfrm>
        </p:grpSpPr>
        <p:pic>
          <p:nvPicPr>
            <p:cNvPr id="22" name="Picture 2" descr="Identifying Skin Cancer | Samaritan Health Services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535" t="15577" r="42425" b="56199"/>
            <a:stretch/>
          </p:blipFill>
          <p:spPr bwMode="auto">
            <a:xfrm>
              <a:off x="6152112" y="1901507"/>
              <a:ext cx="679507" cy="8815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2" descr="Identifying Skin Cancer | Samaritan Health Services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051" t="43340" r="4480" b="26080"/>
            <a:stretch/>
          </p:blipFill>
          <p:spPr bwMode="auto">
            <a:xfrm>
              <a:off x="4912343" y="1914521"/>
              <a:ext cx="679507" cy="937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2" descr="Identifying Skin Cancer | Samaritan Health Services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60" t="44801" r="62272" b="26080"/>
            <a:stretch/>
          </p:blipFill>
          <p:spPr bwMode="auto">
            <a:xfrm>
              <a:off x="3666990" y="1954985"/>
              <a:ext cx="613843" cy="810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Identifying Skin Cancer | Samaritan Health Services">
              <a:extLst>
                <a:ext uri="{FF2B5EF4-FFF2-40B4-BE49-F238E27FC236}">
                  <a16:creationId xmlns:a16="http://schemas.microsoft.com/office/drawing/2014/main" id="{424957A0-B21E-44D7-9193-6637985F636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35" t="14784" r="23625" b="57973"/>
            <a:stretch/>
          </p:blipFill>
          <p:spPr bwMode="auto">
            <a:xfrm>
              <a:off x="7484167" y="1883753"/>
              <a:ext cx="679508" cy="8719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A0B4E5AF-36F6-4921-1BF4-F7036E915E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302938"/>
              </p:ext>
            </p:extLst>
          </p:nvPr>
        </p:nvGraphicFramePr>
        <p:xfrm>
          <a:off x="103171" y="3692788"/>
          <a:ext cx="441800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4006">
                  <a:extLst>
                    <a:ext uri="{9D8B030D-6E8A-4147-A177-3AD203B41FA5}">
                      <a16:colId xmlns:a16="http://schemas.microsoft.com/office/drawing/2014/main" val="611888371"/>
                    </a:ext>
                  </a:extLst>
                </a:gridCol>
                <a:gridCol w="1584000">
                  <a:extLst>
                    <a:ext uri="{9D8B030D-6E8A-4147-A177-3AD203B41FA5}">
                      <a16:colId xmlns:a16="http://schemas.microsoft.com/office/drawing/2014/main" val="2443049527"/>
                    </a:ext>
                  </a:extLst>
                </a:gridCol>
              </a:tblGrid>
              <a:tr h="339799">
                <a:tc>
                  <a:txBody>
                    <a:bodyPr/>
                    <a:lstStyle/>
                    <a:p>
                      <a:pPr algn="r"/>
                      <a:endParaRPr lang="en-US" sz="2200" b="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True Positive</a:t>
                      </a:r>
                    </a:p>
                    <a:p>
                      <a:pPr algn="ctr"/>
                      <a:r>
                        <a:rPr lang="en-US" sz="2200" b="0" i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(hit)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2336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4E9F89C-3F0B-AEE7-AD48-365939FE3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311934"/>
              </p:ext>
            </p:extLst>
          </p:nvPr>
        </p:nvGraphicFramePr>
        <p:xfrm>
          <a:off x="232235" y="4012828"/>
          <a:ext cx="283400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4006">
                  <a:extLst>
                    <a:ext uri="{9D8B030D-6E8A-4147-A177-3AD203B41FA5}">
                      <a16:colId xmlns:a16="http://schemas.microsoft.com/office/drawing/2014/main" val="611888371"/>
                    </a:ext>
                  </a:extLst>
                </a:gridCol>
              </a:tblGrid>
              <a:tr h="339799"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+mn-lt"/>
                        </a:rPr>
                        <a:t>description =</a:t>
                      </a:r>
                      <a:endParaRPr lang="en-US" sz="2200" b="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2336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4AB54573-51C2-FC27-F912-152A2D5FCE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995024"/>
              </p:ext>
            </p:extLst>
          </p:nvPr>
        </p:nvGraphicFramePr>
        <p:xfrm>
          <a:off x="4495798" y="3730210"/>
          <a:ext cx="1236293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6293">
                  <a:extLst>
                    <a:ext uri="{9D8B030D-6E8A-4147-A177-3AD203B41FA5}">
                      <a16:colId xmlns:a16="http://schemas.microsoft.com/office/drawing/2014/main" val="3193693587"/>
                    </a:ext>
                  </a:extLst>
                </a:gridCol>
              </a:tblGrid>
              <a:tr h="339799"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False Negative (miss)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23364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833E5C0-B900-E9A4-0F2B-50D7D98CEA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079724"/>
              </p:ext>
            </p:extLst>
          </p:nvPr>
        </p:nvGraphicFramePr>
        <p:xfrm>
          <a:off x="5732091" y="3724262"/>
          <a:ext cx="161011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0116">
                  <a:extLst>
                    <a:ext uri="{9D8B030D-6E8A-4147-A177-3AD203B41FA5}">
                      <a16:colId xmlns:a16="http://schemas.microsoft.com/office/drawing/2014/main" val="1230463489"/>
                    </a:ext>
                  </a:extLst>
                </a:gridCol>
              </a:tblGrid>
              <a:tr h="339799"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False Positive (false alarm)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23364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DCFCE0C1-7D81-B1E0-5813-166B1FD692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116513"/>
              </p:ext>
            </p:extLst>
          </p:nvPr>
        </p:nvGraphicFramePr>
        <p:xfrm>
          <a:off x="7334337" y="3717256"/>
          <a:ext cx="1308593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8593">
                  <a:extLst>
                    <a:ext uri="{9D8B030D-6E8A-4147-A177-3AD203B41FA5}">
                      <a16:colId xmlns:a16="http://schemas.microsoft.com/office/drawing/2014/main" val="1993301249"/>
                    </a:ext>
                  </a:extLst>
                </a:gridCol>
              </a:tblGrid>
              <a:tr h="339799"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True Negative (correct rejection)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23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710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32235" y="2046420"/>
            <a:ext cx="867953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algn="ctr" eaLnBrk="1" hangingPunct="1">
              <a:spcBef>
                <a:spcPts val="60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algn="ctr" eaLnBrk="1" hangingPunct="1">
              <a:spcBef>
                <a:spcPts val="60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31227" y="6254344"/>
            <a:ext cx="2133600" cy="365125"/>
          </a:xfrm>
        </p:spPr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>
                <a:latin typeface="+mn-lt"/>
              </a:rPr>
              <a:pPr>
                <a:defRPr/>
              </a:pPr>
              <a:t>4</a:t>
            </a:fld>
            <a:endParaRPr lang="en-US" sz="24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2235" y="92039"/>
            <a:ext cx="8679530" cy="6601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True/False Positives &amp; Negatives in a Table</a:t>
            </a:r>
          </a:p>
          <a:p>
            <a:pPr algn="ctr"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Is it melanoma?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Is he the guy who robbed you?</a:t>
            </a: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8857301"/>
              </p:ext>
            </p:extLst>
          </p:nvPr>
        </p:nvGraphicFramePr>
        <p:xfrm>
          <a:off x="577880" y="2472827"/>
          <a:ext cx="6644067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884">
                  <a:extLst>
                    <a:ext uri="{9D8B030D-6E8A-4147-A177-3AD203B41FA5}">
                      <a16:colId xmlns:a16="http://schemas.microsoft.com/office/drawing/2014/main" val="1630459889"/>
                    </a:ext>
                  </a:extLst>
                </a:gridCol>
                <a:gridCol w="680416">
                  <a:extLst>
                    <a:ext uri="{9D8B030D-6E8A-4147-A177-3AD203B41FA5}">
                      <a16:colId xmlns:a16="http://schemas.microsoft.com/office/drawing/2014/main" val="1769832123"/>
                    </a:ext>
                  </a:extLst>
                </a:gridCol>
                <a:gridCol w="2169071">
                  <a:extLst>
                    <a:ext uri="{9D8B030D-6E8A-4147-A177-3AD203B41FA5}">
                      <a16:colId xmlns:a16="http://schemas.microsoft.com/office/drawing/2014/main" val="4055795221"/>
                    </a:ext>
                  </a:extLst>
                </a:gridCol>
                <a:gridCol w="2353696">
                  <a:extLst>
                    <a:ext uri="{9D8B030D-6E8A-4147-A177-3AD203B41FA5}">
                      <a16:colId xmlns:a16="http://schemas.microsoft.com/office/drawing/2014/main" val="611888371"/>
                    </a:ext>
                  </a:extLst>
                </a:gridCol>
              </a:tblGrid>
              <a:tr h="429345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Truth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575171"/>
                  </a:ext>
                </a:extLst>
              </a:tr>
              <a:tr h="429345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Yes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No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23364"/>
                  </a:ext>
                </a:extLst>
              </a:tr>
              <a:tr h="658329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Decision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Yes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True Positive</a:t>
                      </a: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(Hit)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False Positive</a:t>
                      </a: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(False Alarm)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067066"/>
                  </a:ext>
                </a:extLst>
              </a:tr>
              <a:tr h="65832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No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False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</a:rPr>
                        <a:t> Negative</a:t>
                      </a: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(Miss)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True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</a:rPr>
                        <a:t> Negative</a:t>
                      </a: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(Correct Rejection)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453395"/>
                  </a:ext>
                </a:extLst>
              </a:tr>
            </a:tbl>
          </a:graphicData>
        </a:graphic>
      </p:graphicFrame>
      <p:cxnSp>
        <p:nvCxnSpPr>
          <p:cNvPr id="15" name="Straight Connector 14"/>
          <p:cNvCxnSpPr/>
          <p:nvPr/>
        </p:nvCxnSpPr>
        <p:spPr>
          <a:xfrm>
            <a:off x="179996" y="2276850"/>
            <a:ext cx="8412538" cy="0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6885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0209" y="4173304"/>
          <a:ext cx="8756340" cy="1684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2088">
                  <a:extLst>
                    <a:ext uri="{9D8B030D-6E8A-4147-A177-3AD203B41FA5}">
                      <a16:colId xmlns:a16="http://schemas.microsoft.com/office/drawing/2014/main" val="4055795221"/>
                    </a:ext>
                  </a:extLst>
                </a:gridCol>
                <a:gridCol w="4294252">
                  <a:extLst>
                    <a:ext uri="{9D8B030D-6E8A-4147-A177-3AD203B41FA5}">
                      <a16:colId xmlns:a16="http://schemas.microsoft.com/office/drawing/2014/main" val="611888371"/>
                    </a:ext>
                  </a:extLst>
                </a:gridCol>
              </a:tblGrid>
              <a:tr h="842282"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067066"/>
                  </a:ext>
                </a:extLst>
              </a:tr>
              <a:tr h="842282"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453395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31227" y="6254344"/>
            <a:ext cx="2133600" cy="365125"/>
          </a:xfrm>
        </p:spPr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>
                <a:latin typeface="+mn-lt"/>
              </a:rPr>
              <a:pPr>
                <a:defRPr/>
              </a:pPr>
              <a:t>5</a:t>
            </a:fld>
            <a:endParaRPr lang="en-US" sz="24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2235" y="0"/>
            <a:ext cx="8679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+mn-lt"/>
                <a:cs typeface="Calibri Light" panose="020F0302020204030204" pitchFamily="34" charset="0"/>
              </a:rPr>
              <a:t>Measuring Performance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696589"/>
              </p:ext>
            </p:extLst>
          </p:nvPr>
        </p:nvGraphicFramePr>
        <p:xfrm>
          <a:off x="808309" y="547178"/>
          <a:ext cx="5415105" cy="2910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3465">
                  <a:extLst>
                    <a:ext uri="{9D8B030D-6E8A-4147-A177-3AD203B41FA5}">
                      <a16:colId xmlns:a16="http://schemas.microsoft.com/office/drawing/2014/main" val="1630459889"/>
                    </a:ext>
                  </a:extLst>
                </a:gridCol>
                <a:gridCol w="656732">
                  <a:extLst>
                    <a:ext uri="{9D8B030D-6E8A-4147-A177-3AD203B41FA5}">
                      <a16:colId xmlns:a16="http://schemas.microsoft.com/office/drawing/2014/main" val="1769832123"/>
                    </a:ext>
                  </a:extLst>
                </a:gridCol>
                <a:gridCol w="1755469">
                  <a:extLst>
                    <a:ext uri="{9D8B030D-6E8A-4147-A177-3AD203B41FA5}">
                      <a16:colId xmlns:a16="http://schemas.microsoft.com/office/drawing/2014/main" val="4055795221"/>
                    </a:ext>
                  </a:extLst>
                </a:gridCol>
                <a:gridCol w="1689439">
                  <a:extLst>
                    <a:ext uri="{9D8B030D-6E8A-4147-A177-3AD203B41FA5}">
                      <a16:colId xmlns:a16="http://schemas.microsoft.com/office/drawing/2014/main" val="611888371"/>
                    </a:ext>
                  </a:extLst>
                </a:gridCol>
              </a:tblGrid>
              <a:tr h="487446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Truth</a:t>
                      </a:r>
                    </a:p>
                  </a:txBody>
                  <a:tcPr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575171"/>
                  </a:ext>
                </a:extLst>
              </a:tr>
              <a:tr h="487446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Yes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No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7123364"/>
                  </a:ext>
                </a:extLst>
              </a:tr>
              <a:tr h="747418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Decision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Yes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True Positive</a:t>
                      </a: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False Positive</a:t>
                      </a: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067066"/>
                  </a:ext>
                </a:extLst>
              </a:tr>
              <a:tr h="67153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No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False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</a:rPr>
                        <a:t> Negative</a:t>
                      </a: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True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</a:rPr>
                        <a:t> Negative</a:t>
                      </a: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453395"/>
                  </a:ext>
                </a:extLst>
              </a:tr>
              <a:tr h="487446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R w="12700" cmpd="sng"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10 targets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100 foils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966411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0209" y="4116032"/>
                <a:ext cx="4704085" cy="16845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lnSpc>
                    <a:spcPct val="150000"/>
                  </a:lnSpc>
                </a:pPr>
                <a:r>
                  <a:rPr lang="en-US" sz="2000" dirty="0">
                    <a:solidFill>
                      <a:schemeClr val="bg2">
                        <a:lumMod val="10000"/>
                      </a:schemeClr>
                    </a:solidFill>
                    <a:latin typeface="+mn-lt"/>
                  </a:rPr>
                  <a:t>  true positive rate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TP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targets</m:t>
                        </m:r>
                      </m:den>
                    </m:f>
                    <m:r>
                      <a:rPr lang="en-US" sz="2200" b="0" i="1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sz="2200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sz="22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80% </m:t>
                    </m:r>
                  </m:oMath>
                </a14:m>
                <a:endParaRPr lang="en-US" sz="2200" dirty="0">
                  <a:solidFill>
                    <a:schemeClr val="bg2">
                      <a:lumMod val="10000"/>
                    </a:schemeClr>
                  </a:solidFill>
                  <a:latin typeface="+mn-lt"/>
                </a:endParaRPr>
              </a:p>
              <a:p>
                <a:pPr defTabSz="457200">
                  <a:lnSpc>
                    <a:spcPct val="150000"/>
                  </a:lnSpc>
                </a:pPr>
                <a:r>
                  <a:rPr lang="en-US" sz="2000" dirty="0">
                    <a:solidFill>
                      <a:schemeClr val="bg2">
                        <a:lumMod val="10000"/>
                      </a:schemeClr>
                    </a:solidFill>
                    <a:latin typeface="+mn-lt"/>
                  </a:rPr>
                  <a:t>false negative rate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FN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200" i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targets</m:t>
                        </m:r>
                      </m:den>
                    </m:f>
                    <m:r>
                      <a:rPr lang="en-US" sz="22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2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sz="22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2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0%</m:t>
                    </m:r>
                  </m:oMath>
                </a14:m>
                <a:endParaRPr lang="en-US" sz="2000" dirty="0">
                  <a:solidFill>
                    <a:schemeClr val="bg2">
                      <a:lumMod val="10000"/>
                    </a:schemeClr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9" y="4116032"/>
                <a:ext cx="4704085" cy="1684564"/>
              </a:xfrm>
              <a:prstGeom prst="rect">
                <a:avLst/>
              </a:prstGeom>
              <a:blipFill>
                <a:blip r:embed="rId2"/>
                <a:stretch>
                  <a:fillRect l="-14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497234" y="4116032"/>
                <a:ext cx="4414531" cy="1572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lnSpc>
                    <a:spcPct val="150000"/>
                  </a:lnSpc>
                </a:pPr>
                <a:r>
                  <a:rPr lang="en-US" sz="2000" dirty="0">
                    <a:solidFill>
                      <a:schemeClr val="bg2">
                        <a:lumMod val="10000"/>
                      </a:schemeClr>
                    </a:solidFill>
                    <a:latin typeface="+mn-lt"/>
                  </a:rPr>
                  <a:t>false positive rate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200" i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F</m:t>
                        </m:r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foils</m:t>
                        </m:r>
                      </m:den>
                    </m:f>
                    <m:r>
                      <a:rPr lang="en-US" sz="22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en-US" sz="22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2200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  <m:r>
                      <a:rPr lang="en-US" sz="22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2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0%</m:t>
                    </m:r>
                  </m:oMath>
                </a14:m>
                <a:endParaRPr lang="en-US" sz="2000" dirty="0">
                  <a:solidFill>
                    <a:schemeClr val="bg2">
                      <a:lumMod val="10000"/>
                    </a:schemeClr>
                  </a:solidFill>
                  <a:latin typeface="+mn-lt"/>
                </a:endParaRPr>
              </a:p>
              <a:p>
                <a:pPr defTabSz="457200">
                  <a:lnSpc>
                    <a:spcPct val="150000"/>
                  </a:lnSpc>
                  <a:spcBef>
                    <a:spcPts val="600"/>
                  </a:spcBef>
                </a:pPr>
                <a:r>
                  <a:rPr lang="en-US" sz="2000" dirty="0">
                    <a:solidFill>
                      <a:schemeClr val="bg2">
                        <a:lumMod val="10000"/>
                      </a:schemeClr>
                    </a:solidFill>
                    <a:latin typeface="+mn-lt"/>
                  </a:rPr>
                  <a:t>true negative rate =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2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TN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foils</m:t>
                        </m:r>
                      </m:den>
                    </m:f>
                    <m:r>
                      <a:rPr lang="en-US" sz="22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70</m:t>
                        </m:r>
                      </m:num>
                      <m:den>
                        <m:r>
                          <a:rPr lang="en-US" sz="22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2200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  <m:r>
                      <a:rPr lang="en-US" sz="22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2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0% </m:t>
                    </m:r>
                  </m:oMath>
                </a14:m>
                <a:endParaRPr lang="en-US" sz="2200" dirty="0">
                  <a:solidFill>
                    <a:schemeClr val="bg2">
                      <a:lumMod val="10000"/>
                    </a:schemeClr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7234" y="4116032"/>
                <a:ext cx="4414531" cy="1572162"/>
              </a:xfrm>
              <a:prstGeom prst="rect">
                <a:avLst/>
              </a:prstGeom>
              <a:blipFill>
                <a:blip r:embed="rId3"/>
                <a:stretch>
                  <a:fillRect l="-1519" b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own Arrow 4"/>
          <p:cNvSpPr/>
          <p:nvPr/>
        </p:nvSpPr>
        <p:spPr>
          <a:xfrm>
            <a:off x="5109670" y="3533664"/>
            <a:ext cx="422455" cy="506678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3381445" y="3577347"/>
            <a:ext cx="422455" cy="506678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581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80458" y="1638146"/>
            <a:ext cx="867953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algn="ctr" eaLnBrk="1" hangingPunct="1">
              <a:spcBef>
                <a:spcPts val="60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algn="ctr" eaLnBrk="1" hangingPunct="1">
              <a:spcBef>
                <a:spcPts val="60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31227" y="6254344"/>
            <a:ext cx="2133600" cy="365125"/>
          </a:xfrm>
        </p:spPr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>
                <a:latin typeface="+mn-lt"/>
              </a:rPr>
              <a:pPr>
                <a:defRPr/>
              </a:pPr>
              <a:t>6</a:t>
            </a:fld>
            <a:endParaRPr lang="en-US" sz="24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835" y="83014"/>
            <a:ext cx="8679530" cy="6600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+mn-lt"/>
                <a:cs typeface="Calibri Light" panose="020F0302020204030204" pitchFamily="34" charset="0"/>
              </a:rPr>
              <a:t>Example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A boy underwent a hearing test.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On each of 15 trials, a boy pressed a button if he heard a beep. </a:t>
            </a:r>
          </a:p>
          <a:p>
            <a:pPr>
              <a:lnSpc>
                <a:spcPct val="150000"/>
              </a:lnSpc>
            </a:pP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Photo from 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  <a:hlinkClick r:id="rId2"/>
              </a:rPr>
              <a:t>www.audiology.org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0" y="3062081"/>
          <a:ext cx="3802096" cy="23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4606">
                  <a:extLst>
                    <a:ext uri="{9D8B030D-6E8A-4147-A177-3AD203B41FA5}">
                      <a16:colId xmlns:a16="http://schemas.microsoft.com/office/drawing/2014/main" val="1630459889"/>
                    </a:ext>
                  </a:extLst>
                </a:gridCol>
                <a:gridCol w="691290">
                  <a:extLst>
                    <a:ext uri="{9D8B030D-6E8A-4147-A177-3AD203B41FA5}">
                      <a16:colId xmlns:a16="http://schemas.microsoft.com/office/drawing/2014/main" val="1769832123"/>
                    </a:ext>
                  </a:extLst>
                </a:gridCol>
                <a:gridCol w="768100">
                  <a:extLst>
                    <a:ext uri="{9D8B030D-6E8A-4147-A177-3AD203B41FA5}">
                      <a16:colId xmlns:a16="http://schemas.microsoft.com/office/drawing/2014/main" val="4055795221"/>
                    </a:ext>
                  </a:extLst>
                </a:gridCol>
                <a:gridCol w="768100">
                  <a:extLst>
                    <a:ext uri="{9D8B030D-6E8A-4147-A177-3AD203B41FA5}">
                      <a16:colId xmlns:a16="http://schemas.microsoft.com/office/drawing/2014/main" val="611888371"/>
                    </a:ext>
                  </a:extLst>
                </a:gridCol>
              </a:tblGrid>
              <a:tr h="353823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Truth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575171"/>
                  </a:ext>
                </a:extLst>
              </a:tr>
              <a:tr h="353823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Yes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No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23364"/>
                  </a:ext>
                </a:extLst>
              </a:tr>
              <a:tr h="486080">
                <a:tc rowSpan="2"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Response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Yes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4 TP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3 FP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067066"/>
                  </a:ext>
                </a:extLst>
              </a:tr>
              <a:tr h="4860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No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1 FN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7 TN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453395"/>
                  </a:ext>
                </a:extLst>
              </a:tr>
              <a:tr h="48608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3632346"/>
                  </a:ext>
                </a:extLst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80458" y="2430470"/>
            <a:ext cx="841253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661065" y="2830078"/>
                <a:ext cx="1429193" cy="6154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spcAft>
                    <a:spcPts val="12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  <a:latin typeface="+mn-lt"/>
                  </a:rPr>
                  <a:t> = 80%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1065" y="2830078"/>
                <a:ext cx="1429193" cy="615425"/>
              </a:xfrm>
              <a:prstGeom prst="rect">
                <a:avLst/>
              </a:prstGeom>
              <a:blipFill>
                <a:blip r:embed="rId3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4418380" y="2817898"/>
            <a:ext cx="263976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150000"/>
              </a:lnSpc>
              <a:spcAft>
                <a:spcPts val="18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True Positive rate = 	</a:t>
            </a:r>
          </a:p>
          <a:p>
            <a:pPr defTabSz="457200">
              <a:lnSpc>
                <a:spcPct val="150000"/>
              </a:lnSpc>
              <a:spcAft>
                <a:spcPts val="18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False Negative rate = 	</a:t>
            </a:r>
          </a:p>
          <a:p>
            <a:pPr defTabSz="457200">
              <a:lnSpc>
                <a:spcPct val="150000"/>
              </a:lnSpc>
              <a:spcAft>
                <a:spcPts val="18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False Positive Rate =	</a:t>
            </a:r>
          </a:p>
          <a:p>
            <a:pPr defTabSz="457200">
              <a:lnSpc>
                <a:spcPct val="150000"/>
              </a:lnSpc>
              <a:spcAft>
                <a:spcPts val="18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True Negative Rate = 	</a:t>
            </a:r>
          </a:p>
        </p:txBody>
      </p:sp>
      <p:pic>
        <p:nvPicPr>
          <p:cNvPr id="4" name="Picture 2" descr="https://www.audiology.org/sites/default/files/styles/article_scale/public/page_banner/child-hearing-test_0.jpg?itok=F5SK-_e9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25" b="10773"/>
          <a:stretch/>
        </p:blipFill>
        <p:spPr bwMode="auto">
          <a:xfrm>
            <a:off x="6966462" y="181185"/>
            <a:ext cx="1998903" cy="1866731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D6E2F8F-6AE0-F21E-D7F4-EB3817B01E46}"/>
                  </a:ext>
                </a:extLst>
              </p:cNvPr>
              <p:cNvSpPr txBox="1"/>
              <p:nvPr/>
            </p:nvSpPr>
            <p:spPr>
              <a:xfrm>
                <a:off x="6742210" y="3504877"/>
                <a:ext cx="1429193" cy="616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spcAft>
                    <a:spcPts val="12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  <a:latin typeface="+mn-lt"/>
                  </a:rPr>
                  <a:t> = 20%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D6E2F8F-6AE0-F21E-D7F4-EB3817B01E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2210" y="3504877"/>
                <a:ext cx="1429193" cy="616194"/>
              </a:xfrm>
              <a:prstGeom prst="rect">
                <a:avLst/>
              </a:prstGeom>
              <a:blipFill>
                <a:blip r:embed="rId5"/>
                <a:stretch>
                  <a:fillRect b="-9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6EC08E-06D2-3615-53F1-C88FE9A8722D}"/>
                  </a:ext>
                </a:extLst>
              </p:cNvPr>
              <p:cNvSpPr txBox="1"/>
              <p:nvPr/>
            </p:nvSpPr>
            <p:spPr>
              <a:xfrm>
                <a:off x="6737965" y="4215067"/>
                <a:ext cx="1429193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spcAft>
                    <a:spcPts val="12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  <a:latin typeface="+mn-lt"/>
                  </a:rPr>
                  <a:t> = 30%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6EC08E-06D2-3615-53F1-C88FE9A872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7965" y="4215067"/>
                <a:ext cx="1429193" cy="616964"/>
              </a:xfrm>
              <a:prstGeom prst="rect">
                <a:avLst/>
              </a:prstGeom>
              <a:blipFill>
                <a:blip r:embed="rId6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5E46D25-3458-113E-0171-4946253760F8}"/>
                  </a:ext>
                </a:extLst>
              </p:cNvPr>
              <p:cNvSpPr txBox="1"/>
              <p:nvPr/>
            </p:nvSpPr>
            <p:spPr>
              <a:xfrm>
                <a:off x="6737964" y="4963928"/>
                <a:ext cx="1429193" cy="614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spcAft>
                    <a:spcPts val="12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  <a:latin typeface="+mn-lt"/>
                  </a:rPr>
                  <a:t> = 70%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5E46D25-3458-113E-0171-4946253760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7964" y="4963928"/>
                <a:ext cx="1429193" cy="614848"/>
              </a:xfrm>
              <a:prstGeom prst="rect">
                <a:avLst/>
              </a:prstGeom>
              <a:blipFill>
                <a:blip r:embed="rId7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048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80458" y="1638146"/>
            <a:ext cx="867953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algn="ctr" eaLnBrk="1" hangingPunct="1">
              <a:spcBef>
                <a:spcPts val="60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algn="ctr" eaLnBrk="1" hangingPunct="1">
              <a:spcBef>
                <a:spcPts val="60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31227" y="6254344"/>
            <a:ext cx="2133600" cy="365125"/>
          </a:xfrm>
        </p:spPr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>
                <a:latin typeface="+mn-lt"/>
              </a:rPr>
              <a:pPr>
                <a:defRPr/>
              </a:pPr>
              <a:t>7</a:t>
            </a:fld>
            <a:endParaRPr lang="en-US" sz="24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2235" y="87765"/>
            <a:ext cx="867953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+mn-lt"/>
                <a:cs typeface="Calibri Light" panose="020F0302020204030204" pitchFamily="34" charset="0"/>
              </a:rPr>
              <a:t>Example</a:t>
            </a:r>
          </a:p>
          <a:p>
            <a:pPr defTabSz="457200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Day 1	Ss studied face photos of 40 men, one at a time. </a:t>
            </a:r>
          </a:p>
          <a:p>
            <a:pPr defTabSz="457200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Day 2	Ss took yes-no recognition test with 40 targets and 50 foils. </a:t>
            </a:r>
          </a:p>
          <a:p>
            <a:pPr defTabSz="457200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		Zoe responded YES to 30 targets and 10 foils.  </a:t>
            </a:r>
          </a:p>
          <a:p>
            <a:pPr defTabSz="457200"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32240" y="2989549"/>
          <a:ext cx="3802096" cy="23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4606">
                  <a:extLst>
                    <a:ext uri="{9D8B030D-6E8A-4147-A177-3AD203B41FA5}">
                      <a16:colId xmlns:a16="http://schemas.microsoft.com/office/drawing/2014/main" val="1630459889"/>
                    </a:ext>
                  </a:extLst>
                </a:gridCol>
                <a:gridCol w="691290">
                  <a:extLst>
                    <a:ext uri="{9D8B030D-6E8A-4147-A177-3AD203B41FA5}">
                      <a16:colId xmlns:a16="http://schemas.microsoft.com/office/drawing/2014/main" val="1769832123"/>
                    </a:ext>
                  </a:extLst>
                </a:gridCol>
                <a:gridCol w="768100">
                  <a:extLst>
                    <a:ext uri="{9D8B030D-6E8A-4147-A177-3AD203B41FA5}">
                      <a16:colId xmlns:a16="http://schemas.microsoft.com/office/drawing/2014/main" val="4055795221"/>
                    </a:ext>
                  </a:extLst>
                </a:gridCol>
                <a:gridCol w="768100">
                  <a:extLst>
                    <a:ext uri="{9D8B030D-6E8A-4147-A177-3AD203B41FA5}">
                      <a16:colId xmlns:a16="http://schemas.microsoft.com/office/drawing/2014/main" val="611888371"/>
                    </a:ext>
                  </a:extLst>
                </a:gridCol>
              </a:tblGrid>
              <a:tr h="353823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Truth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575171"/>
                  </a:ext>
                </a:extLst>
              </a:tr>
              <a:tr h="353823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Yes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No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23364"/>
                  </a:ext>
                </a:extLst>
              </a:tr>
              <a:tr h="486080">
                <a:tc rowSpan="2"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Response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Yes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067066"/>
                  </a:ext>
                </a:extLst>
              </a:tr>
              <a:tr h="4860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No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453395"/>
                  </a:ext>
                </a:extLst>
              </a:tr>
              <a:tr h="48608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3632346"/>
                  </a:ext>
                </a:extLst>
              </a:tr>
            </a:tbl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347450" y="2580755"/>
            <a:ext cx="841253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040836"/>
              </p:ext>
            </p:extLst>
          </p:nvPr>
        </p:nvGraphicFramePr>
        <p:xfrm>
          <a:off x="2498136" y="3903949"/>
          <a:ext cx="1536200" cy="14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8100">
                  <a:extLst>
                    <a:ext uri="{9D8B030D-6E8A-4147-A177-3AD203B41FA5}">
                      <a16:colId xmlns:a16="http://schemas.microsoft.com/office/drawing/2014/main" val="4055795221"/>
                    </a:ext>
                  </a:extLst>
                </a:gridCol>
                <a:gridCol w="768100">
                  <a:extLst>
                    <a:ext uri="{9D8B030D-6E8A-4147-A177-3AD203B41FA5}">
                      <a16:colId xmlns:a16="http://schemas.microsoft.com/office/drawing/2014/main" val="611888371"/>
                    </a:ext>
                  </a:extLst>
                </a:gridCol>
              </a:tblGrid>
              <a:tr h="48608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9067066"/>
                  </a:ext>
                </a:extLst>
              </a:tr>
              <a:tr h="48608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453395"/>
                  </a:ext>
                </a:extLst>
              </a:tr>
              <a:tr h="486080"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363234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731071" y="2907652"/>
                <a:ext cx="1429193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spcAft>
                    <a:spcPts val="12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40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  <a:latin typeface="+mn-lt"/>
                  </a:rPr>
                  <a:t> = 75%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071" y="2907652"/>
                <a:ext cx="1429193" cy="616964"/>
              </a:xfrm>
              <a:prstGeom prst="rect">
                <a:avLst/>
              </a:prstGeom>
              <a:blipFill>
                <a:blip r:embed="rId2"/>
                <a:stretch>
                  <a:fillRect b="-9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4456201" y="2885384"/>
            <a:ext cx="2880375" cy="2583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150000"/>
              </a:lnSpc>
              <a:spcAft>
                <a:spcPts val="18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True Positive rate = 	</a:t>
            </a:r>
          </a:p>
          <a:p>
            <a:pPr defTabSz="457200">
              <a:lnSpc>
                <a:spcPct val="150000"/>
              </a:lnSpc>
              <a:spcAft>
                <a:spcPts val="18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False Negative rate = 	</a:t>
            </a:r>
          </a:p>
          <a:p>
            <a:pPr defTabSz="457200">
              <a:lnSpc>
                <a:spcPct val="150000"/>
              </a:lnSpc>
              <a:spcAft>
                <a:spcPts val="18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False Positive Rate =	</a:t>
            </a:r>
          </a:p>
          <a:p>
            <a:pPr defTabSz="457200">
              <a:lnSpc>
                <a:spcPct val="150000"/>
              </a:lnSpc>
              <a:spcAft>
                <a:spcPts val="18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True Negative Rate = 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B751211-8790-285E-7703-FA98376D3165}"/>
                  </a:ext>
                </a:extLst>
              </p:cNvPr>
              <p:cNvSpPr txBox="1"/>
              <p:nvPr/>
            </p:nvSpPr>
            <p:spPr>
              <a:xfrm>
                <a:off x="6786287" y="3558905"/>
                <a:ext cx="1429193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spcAft>
                    <a:spcPts val="12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40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  <a:latin typeface="+mn-lt"/>
                  </a:rPr>
                  <a:t> = 25%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B751211-8790-285E-7703-FA98376D31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6287" y="3558905"/>
                <a:ext cx="1429193" cy="616964"/>
              </a:xfrm>
              <a:prstGeom prst="rect">
                <a:avLst/>
              </a:prstGeom>
              <a:blipFill>
                <a:blip r:embed="rId3"/>
                <a:stretch>
                  <a:fillRect b="-9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F68AD05-4AA6-4AC3-213D-D53EEC9D561D}"/>
                  </a:ext>
                </a:extLst>
              </p:cNvPr>
              <p:cNvSpPr txBox="1"/>
              <p:nvPr/>
            </p:nvSpPr>
            <p:spPr>
              <a:xfrm>
                <a:off x="6786288" y="4288391"/>
                <a:ext cx="1429193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spcAft>
                    <a:spcPts val="12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50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  <a:latin typeface="+mn-lt"/>
                  </a:rPr>
                  <a:t> = 20%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F68AD05-4AA6-4AC3-213D-D53EEC9D56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6288" y="4288391"/>
                <a:ext cx="1429193" cy="616964"/>
              </a:xfrm>
              <a:prstGeom prst="rect">
                <a:avLst/>
              </a:prstGeom>
              <a:blipFill>
                <a:blip r:embed="rId4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92FAC3A-5D5D-0E87-9202-4C0E58D83E68}"/>
                  </a:ext>
                </a:extLst>
              </p:cNvPr>
              <p:cNvSpPr txBox="1"/>
              <p:nvPr/>
            </p:nvSpPr>
            <p:spPr>
              <a:xfrm>
                <a:off x="6786288" y="4973933"/>
                <a:ext cx="1429193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spcAft>
                    <a:spcPts val="12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40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50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  <a:latin typeface="+mn-lt"/>
                  </a:rPr>
                  <a:t> = 80%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92FAC3A-5D5D-0E87-9202-4C0E58D83E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6288" y="4973933"/>
                <a:ext cx="1429193" cy="616964"/>
              </a:xfrm>
              <a:prstGeom prst="rect">
                <a:avLst/>
              </a:prstGeom>
              <a:blipFill>
                <a:blip r:embed="rId5"/>
                <a:stretch>
                  <a:fillRect b="-9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CE4995AD-344C-34DB-EB5C-527D99882E3F}"/>
              </a:ext>
            </a:extLst>
          </p:cNvPr>
          <p:cNvSpPr txBox="1"/>
          <p:nvPr/>
        </p:nvSpPr>
        <p:spPr>
          <a:xfrm>
            <a:off x="2620294" y="4905355"/>
            <a:ext cx="1420991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150000"/>
              </a:lnSpc>
              <a:spcAft>
                <a:spcPts val="1800"/>
              </a:spcAft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40	      50</a:t>
            </a:r>
          </a:p>
        </p:txBody>
      </p:sp>
    </p:spTree>
    <p:extLst>
      <p:ext uri="{BB962C8B-B14F-4D97-AF65-F5344CB8AC3E}">
        <p14:creationId xmlns:p14="http://schemas.microsoft.com/office/powerpoint/2010/main" val="130710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5" grpId="0"/>
      <p:bldP spid="6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31227" y="6254344"/>
            <a:ext cx="2133600" cy="365125"/>
          </a:xfrm>
        </p:spPr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>
                <a:latin typeface="+mn-lt"/>
              </a:rPr>
              <a:pPr>
                <a:defRPr/>
              </a:pPr>
              <a:t>8</a:t>
            </a:fld>
            <a:endParaRPr lang="en-US" sz="24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2235" y="87765"/>
            <a:ext cx="8679530" cy="4561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+mn-lt"/>
                <a:cs typeface="Calibri Light" panose="020F0302020204030204" pitchFamily="34" charset="0"/>
              </a:rPr>
              <a:t>Example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Moe went to a memory researcher and said he had face blindness. 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The researcher suspected he was a malingerer and decided to test Moe’s claim.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Moe saw 5 faces and then took a yes-no recognition test with 5 targets &amp; 10 foils.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Results: true positive rate = 20% and false positive rate = 90%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The doctor immediately knew that Moe was a malingerer! 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How? 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lnSpc>
                <a:spcPct val="150000"/>
              </a:lnSpc>
              <a:spcAft>
                <a:spcPts val="300"/>
              </a:spcAft>
            </a:pPr>
            <a:endParaRPr lang="en-US" sz="2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7437" y="3775698"/>
            <a:ext cx="8641125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If TP rate 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+mn-lt"/>
                <a:sym typeface="Symbol" panose="05050102010706020507" pitchFamily="18" charset="2"/>
              </a:rPr>
              <a:t> FP rate, then we know that Moe can distinguish targets from foils.</a:t>
            </a:r>
          </a:p>
          <a:p>
            <a:pPr>
              <a:spcAft>
                <a:spcPts val="300"/>
              </a:spcAft>
            </a:pPr>
            <a:endParaRPr lang="en-US" sz="2000" dirty="0">
              <a:solidFill>
                <a:schemeClr val="accent6">
                  <a:lumMod val="50000"/>
                </a:schemeClr>
              </a:solidFill>
              <a:latin typeface="+mn-lt"/>
              <a:sym typeface="Symbol" panose="05050102010706020507" pitchFamily="18" charset="2"/>
            </a:endParaRPr>
          </a:p>
          <a:p>
            <a:pPr>
              <a:spcAft>
                <a:spcPts val="300"/>
              </a:spcAft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+mn-lt"/>
                <a:sym typeface="Symbol" panose="05050102010706020507" pitchFamily="18" charset="2"/>
              </a:rPr>
              <a:t>If he can distinguish targets from foils, he must not have face blindness.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047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31227" y="6254344"/>
            <a:ext cx="2133600" cy="365125"/>
          </a:xfrm>
        </p:spPr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>
                <a:latin typeface="+mn-lt"/>
              </a:rPr>
              <a:pPr>
                <a:defRPr/>
              </a:pPr>
              <a:t>9</a:t>
            </a:fld>
            <a:endParaRPr lang="en-US" sz="24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5424" y="87765"/>
            <a:ext cx="8988575" cy="5061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+mn-lt"/>
                <a:cs typeface="Calibri Light" panose="020F0302020204030204" pitchFamily="34" charset="0"/>
              </a:rPr>
              <a:t>Dilemma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Consider these two diagnostic tests for the flu. 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1. Did you sneeze in 2025? If </a:t>
            </a:r>
            <a:r>
              <a:rPr lang="en-US" sz="2000" i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Yes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, you have the flu.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If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000" i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No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, you don’t have the flu.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	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n-lt"/>
                <a:sym typeface="Wingdings" panose="05000000000000000000" pitchFamily="2" charset="2"/>
              </a:rPr>
              <a:t>TP =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n-lt"/>
                <a:sym typeface="Wingdings" panose="05000000000000000000" pitchFamily="2" charset="2"/>
              </a:rPr>
              <a:t>	FP =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>
              <a:lnSpc>
                <a:spcPct val="150000"/>
              </a:lnSpc>
              <a:spcAft>
                <a:spcPts val="300"/>
              </a:spcAft>
            </a:pPr>
            <a:endParaRPr lang="en-US" sz="20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2. Do you have 15 fingers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n-lt"/>
                <a:sym typeface="Symbol" panose="05050102010706020507" pitchFamily="18" charset="2"/>
              </a:rPr>
              <a:t>?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If </a:t>
            </a:r>
            <a:r>
              <a:rPr lang="en-US" sz="2000" i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Yes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, you have the flu. If </a:t>
            </a:r>
            <a:r>
              <a:rPr lang="en-US" sz="2000" i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No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, you don’t have the flu.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n-lt"/>
                <a:sym typeface="Wingdings" panose="05000000000000000000" pitchFamily="2" charset="2"/>
              </a:rPr>
              <a:t>TP =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n-lt"/>
                <a:sym typeface="Wingdings" panose="05000000000000000000" pitchFamily="2" charset="2"/>
              </a:rPr>
              <a:t>	FP =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>
              <a:lnSpc>
                <a:spcPct val="150000"/>
              </a:lnSpc>
              <a:spcAft>
                <a:spcPts val="300"/>
              </a:spcAft>
            </a:pPr>
            <a:endParaRPr lang="en-US" sz="2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FA3BDE-B335-8304-2F5E-62D74A2B20F3}"/>
              </a:ext>
            </a:extLst>
          </p:cNvPr>
          <p:cNvSpPr txBox="1"/>
          <p:nvPr/>
        </p:nvSpPr>
        <p:spPr>
          <a:xfrm>
            <a:off x="1653220" y="1623965"/>
            <a:ext cx="1881845" cy="1004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+mn-lt"/>
                <a:sym typeface="Wingdings" panose="05000000000000000000" pitchFamily="2" charset="2"/>
              </a:rPr>
              <a:t>100%  perfect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+mn-lt"/>
                <a:sym typeface="Wingdings" panose="05000000000000000000" pitchFamily="2" charset="2"/>
              </a:rPr>
              <a:t>100%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+mn-lt"/>
                <a:sym typeface="Wingdings" panose="05000000000000000000" pitchFamily="2" charset="2"/>
              </a:rPr>
              <a:t> awful</a:t>
            </a:r>
            <a:endParaRPr lang="en-US" sz="20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318BB8-B403-063B-B544-EFDD95C04368}"/>
              </a:ext>
            </a:extLst>
          </p:cNvPr>
          <p:cNvSpPr txBox="1"/>
          <p:nvPr/>
        </p:nvSpPr>
        <p:spPr>
          <a:xfrm>
            <a:off x="1768435" y="3582620"/>
            <a:ext cx="1881845" cy="1004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+mn-lt"/>
                <a:sym typeface="Wingdings" panose="05000000000000000000" pitchFamily="2" charset="2"/>
              </a:rPr>
              <a:t>0%  awful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+mn-lt"/>
                <a:sym typeface="Wingdings" panose="05000000000000000000" pitchFamily="2" charset="2"/>
              </a:rPr>
              <a:t>0%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+mn-lt"/>
                <a:sym typeface="Wingdings" panose="05000000000000000000" pitchFamily="2" charset="2"/>
              </a:rPr>
              <a:t> perfect</a:t>
            </a:r>
            <a:endParaRPr lang="en-US" sz="20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421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31227" y="6254344"/>
            <a:ext cx="2133600" cy="365125"/>
          </a:xfrm>
        </p:spPr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>
                <a:latin typeface="+mn-lt"/>
              </a:rPr>
              <a:pPr>
                <a:defRPr/>
              </a:pPr>
              <a:t>10</a:t>
            </a:fld>
            <a:endParaRPr lang="en-US" sz="24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32235" y="87765"/>
                <a:ext cx="8679530" cy="6224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accent1">
                        <a:lumMod val="75000"/>
                      </a:schemeClr>
                    </a:solidFill>
                    <a:cs typeface="Calibri Light" panose="020F0302020204030204" pitchFamily="34" charset="0"/>
                  </a:rPr>
                  <a:t>Neither TP nor FP is sufficient. </a:t>
                </a:r>
              </a:p>
              <a:p>
                <a:pPr>
                  <a:lnSpc>
                    <a:spcPct val="150000"/>
                  </a:lnSpc>
                  <a:spcAft>
                    <a:spcPts val="300"/>
                  </a:spcAft>
                </a:pPr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Two subjects completed a yes-no detection task. </a:t>
                </a:r>
              </a:p>
              <a:p>
                <a:pPr>
                  <a:lnSpc>
                    <a:spcPct val="150000"/>
                  </a:lnSpc>
                </a:pPr>
                <a:endParaRPr lang="en-US" sz="2000" dirty="0">
                  <a:solidFill>
                    <a:schemeClr val="tx1"/>
                  </a:solidFill>
                  <a:latin typeface="+mn-lt"/>
                </a:endParaRPr>
              </a:p>
              <a:p>
                <a:pPr>
                  <a:lnSpc>
                    <a:spcPct val="150000"/>
                  </a:lnSpc>
                </a:pPr>
                <a:endParaRPr lang="en-US" sz="2000" dirty="0">
                  <a:solidFill>
                    <a:schemeClr val="tx1"/>
                  </a:solidFill>
                  <a:latin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Who performed better?  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     Ann did better with targets (higher TP rate).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     Ben did better with foils (lower FP rate).	</a:t>
                </a:r>
              </a:p>
              <a:p>
                <a:pPr>
                  <a:lnSpc>
                    <a:spcPct val="150000"/>
                  </a:lnSpc>
                </a:pPr>
                <a:endParaRPr lang="en-US" sz="2000" dirty="0">
                  <a:solidFill>
                    <a:schemeClr val="tx1"/>
                  </a:solidFill>
                  <a:latin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Thus, we need measure that combines performance with targets and foils.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 In this course, we use TP rate </a:t>
                </a:r>
                <a14:m>
                  <m:oMath xmlns:m="http://schemas.openxmlformats.org/officeDocument/2006/math">
                    <m:r>
                      <a:rPr lang="en-US" sz="20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 FP rate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     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:endParaRPr lang="en-US" sz="2000" u="sng" dirty="0">
                  <a:solidFill>
                    <a:schemeClr val="tx1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235" y="87765"/>
                <a:ext cx="8679530" cy="6224781"/>
              </a:xfrm>
              <a:prstGeom prst="rect">
                <a:avLst/>
              </a:prstGeom>
              <a:blipFill>
                <a:blip r:embed="rId2"/>
                <a:stretch>
                  <a:fillRect l="-702" t="-1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785438"/>
              </p:ext>
            </p:extLst>
          </p:nvPr>
        </p:nvGraphicFramePr>
        <p:xfrm>
          <a:off x="3919115" y="1201510"/>
          <a:ext cx="4301182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4914">
                  <a:extLst>
                    <a:ext uri="{9D8B030D-6E8A-4147-A177-3AD203B41FA5}">
                      <a16:colId xmlns:a16="http://schemas.microsoft.com/office/drawing/2014/main" val="527485330"/>
                    </a:ext>
                  </a:extLst>
                </a:gridCol>
                <a:gridCol w="1313134">
                  <a:extLst>
                    <a:ext uri="{9D8B030D-6E8A-4147-A177-3AD203B41FA5}">
                      <a16:colId xmlns:a16="http://schemas.microsoft.com/office/drawing/2014/main" val="1769832123"/>
                    </a:ext>
                  </a:extLst>
                </a:gridCol>
                <a:gridCol w="1313134">
                  <a:extLst>
                    <a:ext uri="{9D8B030D-6E8A-4147-A177-3AD203B41FA5}">
                      <a16:colId xmlns:a16="http://schemas.microsoft.com/office/drawing/2014/main" val="4055795221"/>
                    </a:ext>
                  </a:extLst>
                </a:gridCol>
              </a:tblGrid>
              <a:tr h="295063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Subject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TP rate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FP rate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23364"/>
                  </a:ext>
                </a:extLst>
              </a:tr>
              <a:tr h="255721">
                <a:tc>
                  <a:txBody>
                    <a:bodyPr/>
                    <a:lstStyle/>
                    <a:p>
                      <a:pPr marL="0" marR="0" lvl="0" indent="0" algn="l" defTabSz="9143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Ann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80%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60%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067066"/>
                  </a:ext>
                </a:extLst>
              </a:tr>
              <a:tr h="255721">
                <a:tc>
                  <a:txBody>
                    <a:bodyPr/>
                    <a:lstStyle/>
                    <a:p>
                      <a:pPr marL="0" marR="0" lvl="0" indent="0" algn="l" defTabSz="9143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Ben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50%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20%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45339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20180450"/>
                  </p:ext>
                </p:extLst>
              </p:nvPr>
            </p:nvGraphicFramePr>
            <p:xfrm>
              <a:off x="4072735" y="4898411"/>
              <a:ext cx="4570194" cy="1249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1844">
                      <a:extLst>
                        <a:ext uri="{9D8B030D-6E8A-4147-A177-3AD203B41FA5}">
                          <a16:colId xmlns:a16="http://schemas.microsoft.com/office/drawing/2014/main" val="527485330"/>
                        </a:ext>
                      </a:extLst>
                    </a:gridCol>
                    <a:gridCol w="2688350">
                      <a:extLst>
                        <a:ext uri="{9D8B030D-6E8A-4147-A177-3AD203B41FA5}">
                          <a16:colId xmlns:a16="http://schemas.microsoft.com/office/drawing/2014/main" val="611888371"/>
                        </a:ext>
                      </a:extLst>
                    </a:gridCol>
                  </a:tblGrid>
                  <a:tr h="4571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Subject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TP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sym typeface="Symbol" panose="05050102010706020507" pitchFamily="18" charset="2"/>
                            </a:rPr>
                            <a:t> </a:t>
                          </a:r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FP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7123364"/>
                      </a:ext>
                    </a:extLst>
                  </a:tr>
                  <a:tr h="365414">
                    <a:tc>
                      <a:txBody>
                        <a:bodyPr/>
                        <a:lstStyle/>
                        <a:p>
                          <a:pPr marL="0" marR="0" lvl="0" indent="0" algn="l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Ann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20%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39067066"/>
                      </a:ext>
                    </a:extLst>
                  </a:tr>
                  <a:tr h="365414">
                    <a:tc>
                      <a:txBody>
                        <a:bodyPr/>
                        <a:lstStyle/>
                        <a:p>
                          <a:pPr marL="0" marR="0" lvl="0" indent="0" algn="l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Ben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30%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145339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20180450"/>
                  </p:ext>
                </p:extLst>
              </p:nvPr>
            </p:nvGraphicFramePr>
            <p:xfrm>
              <a:off x="4072735" y="4898411"/>
              <a:ext cx="4570194" cy="1249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1844">
                      <a:extLst>
                        <a:ext uri="{9D8B030D-6E8A-4147-A177-3AD203B41FA5}">
                          <a16:colId xmlns:a16="http://schemas.microsoft.com/office/drawing/2014/main" val="527485330"/>
                        </a:ext>
                      </a:extLst>
                    </a:gridCol>
                    <a:gridCol w="2688350">
                      <a:extLst>
                        <a:ext uri="{9D8B030D-6E8A-4147-A177-3AD203B41FA5}">
                          <a16:colId xmlns:a16="http://schemas.microsoft.com/office/drawing/2014/main" val="611888371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Subject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70295" t="-9333" r="-454" b="-198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712336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marL="0" marR="0" lvl="0" indent="0" algn="l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Ann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20%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3906706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marL="0" marR="0" lvl="0" indent="0" algn="l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Ben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30%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145339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81494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31227" y="6254344"/>
            <a:ext cx="2133600" cy="365125"/>
          </a:xfrm>
        </p:spPr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>
                <a:latin typeface="+mn-lt"/>
              </a:rPr>
              <a:pPr>
                <a:defRPr/>
              </a:pPr>
              <a:t>11</a:t>
            </a:fld>
            <a:endParaRPr lang="en-US" sz="24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7449" y="87765"/>
            <a:ext cx="8717935" cy="4291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+mn-lt"/>
                <a:cs typeface="Calibri Light" panose="020F0302020204030204" pitchFamily="34" charset="0"/>
              </a:rPr>
              <a:t>Example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Three med students classified lesion photos as melanoma (target) or not (foil).</a:t>
            </a: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Art did worst, Cam did best. </a:t>
            </a:r>
          </a:p>
          <a:p>
            <a:pPr>
              <a:lnSpc>
                <a:spcPct val="150000"/>
              </a:lnSpc>
            </a:pPr>
            <a:endParaRPr lang="en-US" sz="2000" u="sng" dirty="0">
              <a:solidFill>
                <a:schemeClr val="tx1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29516652"/>
                  </p:ext>
                </p:extLst>
              </p:nvPr>
            </p:nvGraphicFramePr>
            <p:xfrm>
              <a:off x="961930" y="1432387"/>
              <a:ext cx="6375231" cy="17277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0397">
                      <a:extLst>
                        <a:ext uri="{9D8B030D-6E8A-4147-A177-3AD203B41FA5}">
                          <a16:colId xmlns:a16="http://schemas.microsoft.com/office/drawing/2014/main" val="527485330"/>
                        </a:ext>
                      </a:extLst>
                    </a:gridCol>
                    <a:gridCol w="1448278">
                      <a:extLst>
                        <a:ext uri="{9D8B030D-6E8A-4147-A177-3AD203B41FA5}">
                          <a16:colId xmlns:a16="http://schemas.microsoft.com/office/drawing/2014/main" val="1769832123"/>
                        </a:ext>
                      </a:extLst>
                    </a:gridCol>
                    <a:gridCol w="1448278">
                      <a:extLst>
                        <a:ext uri="{9D8B030D-6E8A-4147-A177-3AD203B41FA5}">
                          <a16:colId xmlns:a16="http://schemas.microsoft.com/office/drawing/2014/main" val="4055795221"/>
                        </a:ext>
                      </a:extLst>
                    </a:gridCol>
                    <a:gridCol w="1448278">
                      <a:extLst>
                        <a:ext uri="{9D8B030D-6E8A-4147-A177-3AD203B41FA5}">
                          <a16:colId xmlns:a16="http://schemas.microsoft.com/office/drawing/2014/main" val="1260815095"/>
                        </a:ext>
                      </a:extLst>
                    </a:gridCol>
                  </a:tblGrid>
                  <a:tr h="48332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Student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TP rate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FP rate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+mn-lt"/>
                              <a:cs typeface="Arial" panose="020B0604020202020204" pitchFamily="34" charset="0"/>
                            </a:rPr>
                            <a:t>TP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+mn-lt"/>
                              <a:cs typeface="Arial" panose="020B0604020202020204" pitchFamily="34" charset="0"/>
                            </a:rPr>
                            <a:t> FP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7123364"/>
                      </a:ext>
                    </a:extLst>
                  </a:tr>
                  <a:tr h="414816">
                    <a:tc>
                      <a:txBody>
                        <a:bodyPr/>
                        <a:lstStyle/>
                        <a:p>
                          <a:pPr marL="0" marR="0" lvl="0" indent="0" algn="ctr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Art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90%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70%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20%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39067066"/>
                      </a:ext>
                    </a:extLst>
                  </a:tr>
                  <a:tr h="414816">
                    <a:tc>
                      <a:txBody>
                        <a:bodyPr/>
                        <a:lstStyle/>
                        <a:p>
                          <a:pPr marL="0" marR="0" lvl="0" indent="0" algn="ctr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Ben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/>
                            <a:t>60%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10%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50%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1453395"/>
                      </a:ext>
                    </a:extLst>
                  </a:tr>
                  <a:tr h="414816">
                    <a:tc>
                      <a:txBody>
                        <a:bodyPr/>
                        <a:lstStyle/>
                        <a:p>
                          <a:pPr marL="0" marR="0" lvl="0" indent="0" algn="ctr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Cam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/>
                            <a:t>90%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10%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80%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374233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29516652"/>
                  </p:ext>
                </p:extLst>
              </p:nvPr>
            </p:nvGraphicFramePr>
            <p:xfrm>
              <a:off x="961930" y="1432387"/>
              <a:ext cx="6375231" cy="17277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0397">
                      <a:extLst>
                        <a:ext uri="{9D8B030D-6E8A-4147-A177-3AD203B41FA5}">
                          <a16:colId xmlns:a16="http://schemas.microsoft.com/office/drawing/2014/main" val="527485330"/>
                        </a:ext>
                      </a:extLst>
                    </a:gridCol>
                    <a:gridCol w="1448278">
                      <a:extLst>
                        <a:ext uri="{9D8B030D-6E8A-4147-A177-3AD203B41FA5}">
                          <a16:colId xmlns:a16="http://schemas.microsoft.com/office/drawing/2014/main" val="1769832123"/>
                        </a:ext>
                      </a:extLst>
                    </a:gridCol>
                    <a:gridCol w="1448278">
                      <a:extLst>
                        <a:ext uri="{9D8B030D-6E8A-4147-A177-3AD203B41FA5}">
                          <a16:colId xmlns:a16="http://schemas.microsoft.com/office/drawing/2014/main" val="4055795221"/>
                        </a:ext>
                      </a:extLst>
                    </a:gridCol>
                    <a:gridCol w="1448278">
                      <a:extLst>
                        <a:ext uri="{9D8B030D-6E8A-4147-A177-3AD203B41FA5}">
                          <a16:colId xmlns:a16="http://schemas.microsoft.com/office/drawing/2014/main" val="1260815095"/>
                        </a:ext>
                      </a:extLst>
                    </a:gridCol>
                  </a:tblGrid>
                  <a:tr h="48332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Student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TP rate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FP rate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40336" t="-1250" r="-840" b="-276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7123364"/>
                      </a:ext>
                    </a:extLst>
                  </a:tr>
                  <a:tr h="414816">
                    <a:tc>
                      <a:txBody>
                        <a:bodyPr/>
                        <a:lstStyle/>
                        <a:p>
                          <a:pPr marL="0" marR="0" lvl="0" indent="0" algn="ctr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Art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90%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70%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20%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39067066"/>
                      </a:ext>
                    </a:extLst>
                  </a:tr>
                  <a:tr h="414816">
                    <a:tc>
                      <a:txBody>
                        <a:bodyPr/>
                        <a:lstStyle/>
                        <a:p>
                          <a:pPr marL="0" marR="0" lvl="0" indent="0" algn="ctr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Ben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/>
                            <a:t>60%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10%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50%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1453395"/>
                      </a:ext>
                    </a:extLst>
                  </a:tr>
                  <a:tr h="414816">
                    <a:tc>
                      <a:txBody>
                        <a:bodyPr/>
                        <a:lstStyle/>
                        <a:p>
                          <a:pPr marL="0" marR="0" lvl="0" indent="0" algn="ctr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Cam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/>
                            <a:t>90%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10%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80%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3742332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776891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115887" y="136525"/>
            <a:ext cx="891222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There are many kinds of 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signal detection tasks.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5095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Is that an enemy bomber or a flock of geese on the radar screen?				</a:t>
            </a:r>
          </a:p>
          <a:p>
            <a:pPr marL="0" marR="0" lvl="0" indent="0" algn="l" defTabSz="5095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Should we hire/admit this applicant?</a:t>
            </a:r>
          </a:p>
          <a:p>
            <a:pPr marL="0" marR="0" lvl="0" indent="0" algn="l" defTabSz="5095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 </a:t>
            </a:r>
          </a:p>
          <a:p>
            <a:pPr marL="0" marR="0" lvl="0" indent="0" algn="l" defTabSz="5095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Is the patient schizophrenic?</a:t>
            </a:r>
          </a:p>
          <a:p>
            <a:pPr marL="0" marR="0" lvl="0" indent="0" algn="l" defTabSz="5095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 </a:t>
            </a:r>
          </a:p>
          <a:p>
            <a:pPr marL="0" marR="0" lvl="0" indent="0" algn="l" defTabSz="5095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Did you hear the beep?</a:t>
            </a:r>
          </a:p>
          <a:p>
            <a:pPr marL="0" marR="0" lvl="0" indent="0" algn="l" defTabSz="5095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 </a:t>
            </a:r>
          </a:p>
          <a:p>
            <a:pPr marL="0" marR="0" lvl="0" indent="0" algn="l" defTabSz="5095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Is the defendant guilty?	</a:t>
            </a:r>
          </a:p>
          <a:p>
            <a:pPr marL="0" marR="0" lvl="0" indent="0" algn="l" defTabSz="5095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 </a:t>
            </a:r>
          </a:p>
          <a:p>
            <a:pPr marL="0" marR="0" lvl="0" indent="0" algn="l" defTabSz="5095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Should I reject H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0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?			</a:t>
            </a:r>
          </a:p>
          <a:p>
            <a:pPr marL="0" marR="0" lvl="0" indent="0" algn="l" defTabSz="5095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 </a:t>
            </a:r>
          </a:p>
          <a:p>
            <a:pPr marL="0" marR="0" lvl="0" indent="0" algn="l" defTabSz="5095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Is the man in the photo the same man who robbed you? </a:t>
            </a:r>
          </a:p>
          <a:p>
            <a:pPr marL="0" marR="0" lvl="0" indent="0" algn="l" defTabSz="5095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0" dirty="0">
              <a:solidFill>
                <a:prstClr val="black"/>
              </a:solidFill>
            </a:endParaRPr>
          </a:p>
          <a:p>
            <a:pPr marL="0" marR="0" lvl="0" indent="0" algn="l" defTabSz="5095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</a:p>
        </p:txBody>
      </p:sp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69060" y="6270970"/>
            <a:ext cx="2133600" cy="365125"/>
          </a:xfrm>
        </p:spPr>
        <p:txBody>
          <a:bodyPr/>
          <a:lstStyle/>
          <a:p>
            <a:pPr>
              <a:defRPr/>
            </a:pPr>
            <a:fld id="{FEBC8EB9-FA4F-43F2-AF28-6642CD78104B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603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85855" y="3316340"/>
            <a:ext cx="7104925" cy="3286670"/>
            <a:chOff x="1098789" y="2987331"/>
            <a:chExt cx="6599238" cy="3130550"/>
          </a:xfrm>
        </p:grpSpPr>
        <p:grpSp>
          <p:nvGrpSpPr>
            <p:cNvPr id="5" name="Group 4"/>
            <p:cNvGrpSpPr/>
            <p:nvPr/>
          </p:nvGrpSpPr>
          <p:grpSpPr>
            <a:xfrm>
              <a:off x="1098789" y="2987331"/>
              <a:ext cx="6599238" cy="3130550"/>
              <a:chOff x="1098789" y="2987331"/>
              <a:chExt cx="6599238" cy="3130550"/>
            </a:xfrm>
          </p:grpSpPr>
          <p:graphicFrame>
            <p:nvGraphicFramePr>
              <p:cNvPr id="3" name="Object 2"/>
              <p:cNvGraphicFramePr>
                <a:graphicFrameLocks noChangeAspect="1"/>
              </p:cNvGraphicFramePr>
              <p:nvPr/>
            </p:nvGraphicFramePr>
            <p:xfrm>
              <a:off x="1098789" y="2987331"/>
              <a:ext cx="6599238" cy="31305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r:id="rId2" imgW="6598800" imgH="3130200" progId="">
                      <p:embed/>
                    </p:oleObj>
                  </mc:Choice>
                  <mc:Fallback>
                    <p:oleObj r:id="rId2" imgW="6598800" imgH="3130200" progId="">
                      <p:embed/>
                      <p:pic>
                        <p:nvPicPr>
                          <p:cNvPr id="3" name="Object 2"/>
                          <p:cNvPicPr/>
                          <p:nvPr/>
                        </p:nvPicPr>
                        <p:blipFill>
                          <a:blip r:embed="rId3"/>
                          <a:stretch>
                            <a:fillRect/>
                          </a:stretch>
                        </p:blipFill>
                        <p:spPr>
                          <a:xfrm>
                            <a:off x="1098789" y="2987331"/>
                            <a:ext cx="6599238" cy="313055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" name="TextBox 3"/>
              <p:cNvSpPr txBox="1"/>
              <p:nvPr/>
            </p:nvSpPr>
            <p:spPr>
              <a:xfrm>
                <a:off x="3611875" y="3621026"/>
                <a:ext cx="384050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+mn-lt"/>
                  </a:rPr>
                  <a:t>foils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802430" y="3621026"/>
                <a:ext cx="703834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+mn-lt"/>
                  </a:rPr>
                  <a:t>targets</a:t>
                </a: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3554267" y="5278142"/>
              <a:ext cx="2937982" cy="264813"/>
              <a:chOff x="3554267" y="5278142"/>
              <a:chExt cx="2937982" cy="264813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6069794" y="5278142"/>
                <a:ext cx="422455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+mn-lt"/>
                  </a:rPr>
                  <a:t>Yes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554267" y="5296734"/>
                <a:ext cx="499264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+mn-lt"/>
                  </a:rPr>
                  <a:t>No</a:t>
                </a:r>
              </a:p>
            </p:txBody>
          </p:sp>
        </p:grp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31227" y="6254344"/>
            <a:ext cx="2133600" cy="365125"/>
          </a:xfrm>
        </p:spPr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>
                <a:latin typeface="+mn-lt"/>
              </a:rPr>
              <a:pPr>
                <a:defRPr/>
              </a:pPr>
              <a:t>13</a:t>
            </a:fld>
            <a:endParaRPr lang="en-US" sz="24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90384"/>
            <a:ext cx="9143999" cy="348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Students need not know the material below.</a:t>
            </a:r>
          </a:p>
          <a:p>
            <a:pPr algn="ctr"/>
            <a:endParaRPr lang="en-US" sz="3600" i="1" dirty="0">
              <a:solidFill>
                <a:schemeClr val="tx1"/>
              </a:solidFill>
              <a:latin typeface="+mn-lt"/>
              <a:cs typeface="Calibri Light" panose="020F0302020204030204" pitchFamily="34" charset="0"/>
            </a:endParaRPr>
          </a:p>
          <a:p>
            <a:pPr algn="ctr"/>
            <a:r>
              <a:rPr lang="en-US" sz="3600" i="1" dirty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rPr>
              <a:t>d’</a:t>
            </a:r>
            <a:r>
              <a:rPr lang="en-US" sz="3600" dirty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rPr>
              <a:t>  is another measure of discriminability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Though TP – FP is simple, most researchers use </a:t>
            </a:r>
            <a:r>
              <a:rPr lang="en-US" sz="2000" i="1" dirty="0">
                <a:solidFill>
                  <a:schemeClr val="tx1"/>
                </a:solidFill>
                <a:latin typeface="+mn-lt"/>
              </a:rPr>
              <a:t>d’ 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(read as “d prime”) or </a:t>
            </a:r>
            <a:r>
              <a:rPr lang="en-US" sz="2000" i="1" dirty="0">
                <a:solidFill>
                  <a:schemeClr val="tx1"/>
                </a:solidFill>
                <a:latin typeface="+mn-lt"/>
              </a:rPr>
              <a:t>A’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. 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d’ = Z(TP) – Z(FA), where Z(x) is inverse of cumulative Gaussian distribution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d’ can be found with a web calculator </a:t>
            </a:r>
            <a:r>
              <a:rPr lang="en-US" sz="2000" dirty="0">
                <a:solidFill>
                  <a:schemeClr val="tx1"/>
                </a:solidFill>
                <a:latin typeface="+mn-lt"/>
                <a:hlinkClick r:id="rId4"/>
              </a:rPr>
              <a:t>www.eshedmargalit.com/dprime_calculator/</a:t>
            </a:r>
            <a:endParaRPr lang="en-US" sz="2000" dirty="0">
              <a:solidFill>
                <a:schemeClr val="tx1"/>
              </a:solidFill>
              <a:latin typeface="+mn-lt"/>
            </a:endParaRPr>
          </a:p>
          <a:p>
            <a:pPr>
              <a:lnSpc>
                <a:spcPct val="150000"/>
              </a:lnSpc>
              <a:spcAft>
                <a:spcPts val="300"/>
              </a:spcAft>
            </a:pPr>
            <a:endParaRPr lang="en-US" sz="20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78615" y="1009485"/>
            <a:ext cx="841253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896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32235" y="2046420"/>
            <a:ext cx="867953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algn="ctr" eaLnBrk="1" hangingPunct="1">
              <a:spcBef>
                <a:spcPts val="60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algn="ctr" eaLnBrk="1" hangingPunct="1">
              <a:spcBef>
                <a:spcPts val="600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31227" y="6254344"/>
            <a:ext cx="2133600" cy="365125"/>
          </a:xfrm>
        </p:spPr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>
                <a:latin typeface="+mn-lt"/>
              </a:rPr>
              <a:pPr>
                <a:defRPr/>
              </a:pPr>
              <a:t>14</a:t>
            </a:fld>
            <a:endParaRPr lang="en-US" sz="24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32235" y="87765"/>
                <a:ext cx="8679530" cy="24314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accent1">
                        <a:lumMod val="75000"/>
                      </a:schemeClr>
                    </a:solidFill>
                    <a:latin typeface="+mn-lt"/>
                  </a:rPr>
                  <a:t>Example</a:t>
                </a:r>
              </a:p>
              <a:p>
                <a:pPr lvl="0">
                  <a:lnSpc>
                    <a:spcPct val="150000"/>
                  </a:lnSpc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+mn-lt"/>
                  </a:rPr>
                  <a:t>Ss studied face photos on Day 1 and took yes-no recognition test on Day 2. </a:t>
                </a:r>
              </a:p>
              <a:p>
                <a:pPr lvl="0">
                  <a:defRPr/>
                </a:pPr>
                <a:endParaRPr lang="en-US" sz="2000" dirty="0">
                  <a:solidFill>
                    <a:prstClr val="black"/>
                  </a:solidFill>
                  <a:latin typeface="+mn-lt"/>
                </a:endParaRPr>
              </a:p>
              <a:p>
                <a:pPr lvl="0">
                  <a:defRPr/>
                </a:pPr>
                <a:endParaRPr lang="en-US" sz="2000" dirty="0">
                  <a:solidFill>
                    <a:prstClr val="black"/>
                  </a:solidFill>
                  <a:latin typeface="+mn-lt"/>
                </a:endParaRPr>
              </a:p>
              <a:p>
                <a:pPr lvl="0"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+mn-lt"/>
                  </a:rPr>
                  <a:t>For each subject, find TP rate, FP rate, and </a:t>
                </a:r>
                <a:r>
                  <a:rPr lang="en-US" sz="2000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</a:rPr>
                  <a:t>TP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+mn-lt"/>
                  </a:rPr>
                  <a:t>FP.</a:t>
                </a:r>
              </a:p>
              <a:p>
                <a:pPr>
                  <a:spcBef>
                    <a:spcPts val="1200"/>
                  </a:spcBef>
                  <a:defRPr/>
                </a:pPr>
                <a:endParaRPr lang="en-US" sz="2000" dirty="0">
                  <a:solidFill>
                    <a:schemeClr val="tx1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235" y="87765"/>
                <a:ext cx="8679530" cy="2431435"/>
              </a:xfrm>
              <a:prstGeom prst="rect">
                <a:avLst/>
              </a:prstGeom>
              <a:blipFill>
                <a:blip r:embed="rId2"/>
                <a:stretch>
                  <a:fillRect l="-702" t="-3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287803" y="1508750"/>
            <a:ext cx="8340567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08400898"/>
                  </p:ext>
                </p:extLst>
              </p:nvPr>
            </p:nvGraphicFramePr>
            <p:xfrm>
              <a:off x="155425" y="2430470"/>
              <a:ext cx="8833150" cy="2592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53510">
                      <a:extLst>
                        <a:ext uri="{9D8B030D-6E8A-4147-A177-3AD203B41FA5}">
                          <a16:colId xmlns:a16="http://schemas.microsoft.com/office/drawing/2014/main" val="527485330"/>
                        </a:ext>
                      </a:extLst>
                    </a:gridCol>
                    <a:gridCol w="1093231">
                      <a:extLst>
                        <a:ext uri="{9D8B030D-6E8A-4147-A177-3AD203B41FA5}">
                          <a16:colId xmlns:a16="http://schemas.microsoft.com/office/drawing/2014/main" val="1769832123"/>
                        </a:ext>
                      </a:extLst>
                    </a:gridCol>
                    <a:gridCol w="1066976">
                      <a:extLst>
                        <a:ext uri="{9D8B030D-6E8A-4147-A177-3AD203B41FA5}">
                          <a16:colId xmlns:a16="http://schemas.microsoft.com/office/drawing/2014/main" val="4055795221"/>
                        </a:ext>
                      </a:extLst>
                    </a:gridCol>
                    <a:gridCol w="1219433">
                      <a:extLst>
                        <a:ext uri="{9D8B030D-6E8A-4147-A177-3AD203B41FA5}">
                          <a16:colId xmlns:a16="http://schemas.microsoft.com/office/drawing/2014/main" val="611888371"/>
                        </a:ext>
                      </a:extLst>
                    </a:gridCol>
                  </a:tblGrid>
                  <a:tr h="43515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Subject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TP rate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FP rate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TP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sym typeface="Symbol" panose="05050102010706020507" pitchFamily="18" charset="2"/>
                            </a:rPr>
                            <a:t> </a:t>
                          </a:r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FP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7123364"/>
                      </a:ext>
                    </a:extLst>
                  </a:tr>
                  <a:tr h="436678">
                    <a:tc>
                      <a:txBody>
                        <a:bodyPr/>
                        <a:lstStyle/>
                        <a:p>
                          <a:pPr marL="0" marR="0" lvl="0" indent="0" algn="l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Anne performed perfectly.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39067066"/>
                      </a:ext>
                    </a:extLst>
                  </a:tr>
                  <a:tr h="436678">
                    <a:tc>
                      <a:txBody>
                        <a:bodyPr/>
                        <a:lstStyle/>
                        <a:p>
                          <a:pPr marL="0" marR="0" lvl="0" indent="0" algn="l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Beth said </a:t>
                          </a:r>
                          <a:r>
                            <a:rPr lang="en-US" sz="2000" i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Yes</a:t>
                          </a: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to every face.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/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1453395"/>
                      </a:ext>
                    </a:extLst>
                  </a:tr>
                  <a:tr h="43667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Cate said </a:t>
                          </a:r>
                          <a:r>
                            <a:rPr lang="en-US" sz="2000" i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No</a:t>
                          </a: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to every face.</a:t>
                          </a:r>
                          <a:endParaRPr lang="en-US" sz="2000" dirty="0"/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9012470"/>
                      </a:ext>
                    </a:extLst>
                  </a:tr>
                  <a:tr h="825206">
                    <a:tc>
                      <a:txBody>
                        <a:bodyPr/>
                        <a:lstStyle/>
                        <a:p>
                          <a:pPr marL="0" marR="0" lvl="0" indent="0" algn="l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Dawn said </a:t>
                          </a:r>
                          <a:r>
                            <a:rPr lang="en-US" sz="2000" i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Yes</a:t>
                          </a: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to every foil and </a:t>
                          </a:r>
                          <a:r>
                            <a:rPr lang="en-US" sz="2000" i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No</a:t>
                          </a: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to every target.</a:t>
                          </a:r>
                          <a:endParaRPr lang="en-US" sz="2000" dirty="0"/>
                        </a:p>
                        <a:p>
                          <a:pPr algn="l">
                            <a:spcBef>
                              <a:spcPts val="0"/>
                            </a:spcBef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  (She is a saboteur.)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11490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08400898"/>
                  </p:ext>
                </p:extLst>
              </p:nvPr>
            </p:nvGraphicFramePr>
            <p:xfrm>
              <a:off x="155425" y="2430470"/>
              <a:ext cx="8833150" cy="2592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53510">
                      <a:extLst>
                        <a:ext uri="{9D8B030D-6E8A-4147-A177-3AD203B41FA5}">
                          <a16:colId xmlns:a16="http://schemas.microsoft.com/office/drawing/2014/main" val="527485330"/>
                        </a:ext>
                      </a:extLst>
                    </a:gridCol>
                    <a:gridCol w="1093231">
                      <a:extLst>
                        <a:ext uri="{9D8B030D-6E8A-4147-A177-3AD203B41FA5}">
                          <a16:colId xmlns:a16="http://schemas.microsoft.com/office/drawing/2014/main" val="1769832123"/>
                        </a:ext>
                      </a:extLst>
                    </a:gridCol>
                    <a:gridCol w="1066976">
                      <a:extLst>
                        <a:ext uri="{9D8B030D-6E8A-4147-A177-3AD203B41FA5}">
                          <a16:colId xmlns:a16="http://schemas.microsoft.com/office/drawing/2014/main" val="4055795221"/>
                        </a:ext>
                      </a:extLst>
                    </a:gridCol>
                    <a:gridCol w="1219433">
                      <a:extLst>
                        <a:ext uri="{9D8B030D-6E8A-4147-A177-3AD203B41FA5}">
                          <a16:colId xmlns:a16="http://schemas.microsoft.com/office/drawing/2014/main" val="611888371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Subject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TP rate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FP rate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25500" t="-9333" r="-1000" b="-478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7123364"/>
                      </a:ext>
                    </a:extLst>
                  </a:tr>
                  <a:tr h="436678">
                    <a:tc>
                      <a:txBody>
                        <a:bodyPr/>
                        <a:lstStyle/>
                        <a:p>
                          <a:pPr marL="0" marR="0" lvl="0" indent="0" algn="l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Anne performed perfectly.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39067066"/>
                      </a:ext>
                    </a:extLst>
                  </a:tr>
                  <a:tr h="436678">
                    <a:tc>
                      <a:txBody>
                        <a:bodyPr/>
                        <a:lstStyle/>
                        <a:p>
                          <a:pPr marL="0" marR="0" lvl="0" indent="0" algn="l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Beth said </a:t>
                          </a:r>
                          <a:r>
                            <a:rPr lang="en-US" sz="2000" i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Yes</a:t>
                          </a: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to every face.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dirty="0"/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1453395"/>
                      </a:ext>
                    </a:extLst>
                  </a:tr>
                  <a:tr h="43667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Cate said </a:t>
                          </a:r>
                          <a:r>
                            <a:rPr lang="en-US" sz="2000" i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No</a:t>
                          </a: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to every face.</a:t>
                          </a:r>
                          <a:endParaRPr lang="en-US" sz="2000" dirty="0"/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9012470"/>
                      </a:ext>
                    </a:extLst>
                  </a:tr>
                  <a:tr h="825206">
                    <a:tc>
                      <a:txBody>
                        <a:bodyPr/>
                        <a:lstStyle/>
                        <a:p>
                          <a:pPr marL="0" marR="0" lvl="0" indent="0" algn="l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Dawn said </a:t>
                          </a:r>
                          <a:r>
                            <a:rPr lang="en-US" sz="2000" i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Yes</a:t>
                          </a: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to every foil and </a:t>
                          </a:r>
                          <a:r>
                            <a:rPr lang="en-US" sz="2000" i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No</a:t>
                          </a: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to every target.</a:t>
                          </a:r>
                          <a:endParaRPr lang="en-US" sz="2000" dirty="0"/>
                        </a:p>
                        <a:p>
                          <a:pPr algn="l">
                            <a:spcBef>
                              <a:spcPts val="0"/>
                            </a:spcBef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  (She is a saboteur.)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1149010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7145726"/>
              </p:ext>
            </p:extLst>
          </p:nvPr>
        </p:nvGraphicFramePr>
        <p:xfrm>
          <a:off x="5839365" y="2920156"/>
          <a:ext cx="2842561" cy="3986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1039">
                  <a:extLst>
                    <a:ext uri="{9D8B030D-6E8A-4147-A177-3AD203B41FA5}">
                      <a16:colId xmlns:a16="http://schemas.microsoft.com/office/drawing/2014/main" val="1769832123"/>
                    </a:ext>
                  </a:extLst>
                </a:gridCol>
                <a:gridCol w="930160">
                  <a:extLst>
                    <a:ext uri="{9D8B030D-6E8A-4147-A177-3AD203B41FA5}">
                      <a16:colId xmlns:a16="http://schemas.microsoft.com/office/drawing/2014/main" val="4055795221"/>
                    </a:ext>
                  </a:extLst>
                </a:gridCol>
                <a:gridCol w="1091362">
                  <a:extLst>
                    <a:ext uri="{9D8B030D-6E8A-4147-A177-3AD203B41FA5}">
                      <a16:colId xmlns:a16="http://schemas.microsoft.com/office/drawing/2014/main" val="611888371"/>
                    </a:ext>
                  </a:extLst>
                </a:gridCol>
              </a:tblGrid>
              <a:tr h="398641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100%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    0%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100%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9067066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258329"/>
              </p:ext>
            </p:extLst>
          </p:nvPr>
        </p:nvGraphicFramePr>
        <p:xfrm>
          <a:off x="5839365" y="3346012"/>
          <a:ext cx="2842562" cy="3986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5773">
                  <a:extLst>
                    <a:ext uri="{9D8B030D-6E8A-4147-A177-3AD203B41FA5}">
                      <a16:colId xmlns:a16="http://schemas.microsoft.com/office/drawing/2014/main" val="1769832123"/>
                    </a:ext>
                  </a:extLst>
                </a:gridCol>
                <a:gridCol w="895773">
                  <a:extLst>
                    <a:ext uri="{9D8B030D-6E8A-4147-A177-3AD203B41FA5}">
                      <a16:colId xmlns:a16="http://schemas.microsoft.com/office/drawing/2014/main" val="4055795221"/>
                    </a:ext>
                  </a:extLst>
                </a:gridCol>
                <a:gridCol w="1051016">
                  <a:extLst>
                    <a:ext uri="{9D8B030D-6E8A-4147-A177-3AD203B41FA5}">
                      <a16:colId xmlns:a16="http://schemas.microsoft.com/office/drawing/2014/main" val="611888371"/>
                    </a:ext>
                  </a:extLst>
                </a:gridCol>
              </a:tblGrid>
              <a:tr h="398641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100%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100%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    0%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9067066"/>
                  </a:ext>
                </a:extLst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47711"/>
              </p:ext>
            </p:extLst>
          </p:nvPr>
        </p:nvGraphicFramePr>
        <p:xfrm>
          <a:off x="5997165" y="3745580"/>
          <a:ext cx="2842560" cy="3986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5772">
                  <a:extLst>
                    <a:ext uri="{9D8B030D-6E8A-4147-A177-3AD203B41FA5}">
                      <a16:colId xmlns:a16="http://schemas.microsoft.com/office/drawing/2014/main" val="1769832123"/>
                    </a:ext>
                  </a:extLst>
                </a:gridCol>
                <a:gridCol w="895772">
                  <a:extLst>
                    <a:ext uri="{9D8B030D-6E8A-4147-A177-3AD203B41FA5}">
                      <a16:colId xmlns:a16="http://schemas.microsoft.com/office/drawing/2014/main" val="4055795221"/>
                    </a:ext>
                  </a:extLst>
                </a:gridCol>
                <a:gridCol w="1051016">
                  <a:extLst>
                    <a:ext uri="{9D8B030D-6E8A-4147-A177-3AD203B41FA5}">
                      <a16:colId xmlns:a16="http://schemas.microsoft.com/office/drawing/2014/main" val="611888371"/>
                    </a:ext>
                  </a:extLst>
                </a:gridCol>
              </a:tblGrid>
              <a:tr h="398641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0%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0%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0%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906706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le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20970604"/>
                  </p:ext>
                </p:extLst>
              </p:nvPr>
            </p:nvGraphicFramePr>
            <p:xfrm>
              <a:off x="5839365" y="4338641"/>
              <a:ext cx="2853424" cy="39864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99196">
                      <a:extLst>
                        <a:ext uri="{9D8B030D-6E8A-4147-A177-3AD203B41FA5}">
                          <a16:colId xmlns:a16="http://schemas.microsoft.com/office/drawing/2014/main" val="1769832123"/>
                        </a:ext>
                      </a:extLst>
                    </a:gridCol>
                    <a:gridCol w="899196">
                      <a:extLst>
                        <a:ext uri="{9D8B030D-6E8A-4147-A177-3AD203B41FA5}">
                          <a16:colId xmlns:a16="http://schemas.microsoft.com/office/drawing/2014/main" val="4055795221"/>
                        </a:ext>
                      </a:extLst>
                    </a:gridCol>
                    <a:gridCol w="1055032">
                      <a:extLst>
                        <a:ext uri="{9D8B030D-6E8A-4147-A177-3AD203B41FA5}">
                          <a16:colId xmlns:a16="http://schemas.microsoft.com/office/drawing/2014/main" val="611888371"/>
                        </a:ext>
                      </a:extLst>
                    </a:gridCol>
                  </a:tblGrid>
                  <a:tr h="398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     0%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 100%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1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sym typeface="Symbol" panose="05050102010706020507" pitchFamily="18" charset="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2000" b="0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sym typeface="Symbol" panose="05050102010706020507" pitchFamily="18" charset="2"/>
                            </a:rPr>
                            <a:t>1</a:t>
                          </a:r>
                          <a:r>
                            <a:rPr lang="en-US" sz="2000" b="0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00%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3906706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le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20970604"/>
                  </p:ext>
                </p:extLst>
              </p:nvPr>
            </p:nvGraphicFramePr>
            <p:xfrm>
              <a:off x="5839365" y="4338641"/>
              <a:ext cx="2853424" cy="39864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99196">
                      <a:extLst>
                        <a:ext uri="{9D8B030D-6E8A-4147-A177-3AD203B41FA5}">
                          <a16:colId xmlns:a16="http://schemas.microsoft.com/office/drawing/2014/main" val="1769832123"/>
                        </a:ext>
                      </a:extLst>
                    </a:gridCol>
                    <a:gridCol w="899196">
                      <a:extLst>
                        <a:ext uri="{9D8B030D-6E8A-4147-A177-3AD203B41FA5}">
                          <a16:colId xmlns:a16="http://schemas.microsoft.com/office/drawing/2014/main" val="4055795221"/>
                        </a:ext>
                      </a:extLst>
                    </a:gridCol>
                    <a:gridCol w="1055032">
                      <a:extLst>
                        <a:ext uri="{9D8B030D-6E8A-4147-A177-3AD203B41FA5}">
                          <a16:colId xmlns:a16="http://schemas.microsoft.com/office/drawing/2014/main" val="611888371"/>
                        </a:ext>
                      </a:extLst>
                    </a:gridCol>
                  </a:tblGrid>
                  <a:tr h="398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     0%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</a:rPr>
                            <a:t> 100%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71098" t="-7463" b="-253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3906706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4334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4"/>
          <p:cNvSpPr>
            <a:spLocks noChangeArrowheads="1"/>
          </p:cNvSpPr>
          <p:nvPr/>
        </p:nvSpPr>
        <p:spPr bwMode="auto">
          <a:xfrm>
            <a:off x="231775" y="203200"/>
            <a:ext cx="891222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/>
          <a:lstStyle/>
          <a:p>
            <a:endParaRPr lang="en-US" sz="96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9600" dirty="0">
                <a:solidFill>
                  <a:schemeClr val="tx1"/>
                </a:solidFill>
              </a:rPr>
              <a:t>		The End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07465" y="5995413"/>
            <a:ext cx="2133600" cy="365125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81F86543-96CD-44A8-822E-33658BF70639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11422</TotalTime>
  <Words>1033</Words>
  <Application>Microsoft Office PowerPoint</Application>
  <PresentationFormat>Letter Paper (8.5x11 in)</PresentationFormat>
  <Paragraphs>314</Paragraphs>
  <Slides>15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Doug Rohrer</dc:creator>
  <cp:lastModifiedBy>Doug Rohrer</cp:lastModifiedBy>
  <cp:revision>2577</cp:revision>
  <dcterms:created xsi:type="dcterms:W3CDTF">2001-03-07T20:29:22Z</dcterms:created>
  <dcterms:modified xsi:type="dcterms:W3CDTF">2025-10-16T02:16:36Z</dcterms:modified>
</cp:coreProperties>
</file>