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2"/>
  </p:notesMasterIdLst>
  <p:handoutMasterIdLst>
    <p:handoutMasterId r:id="rId63"/>
  </p:handoutMasterIdLst>
  <p:sldIdLst>
    <p:sldId id="1207" r:id="rId2"/>
    <p:sldId id="1208" r:id="rId3"/>
    <p:sldId id="1210" r:id="rId4"/>
    <p:sldId id="1213" r:id="rId5"/>
    <p:sldId id="1217" r:id="rId6"/>
    <p:sldId id="1253" r:id="rId7"/>
    <p:sldId id="1221" r:id="rId8"/>
    <p:sldId id="1223" r:id="rId9"/>
    <p:sldId id="1224" r:id="rId10"/>
    <p:sldId id="1254" r:id="rId11"/>
    <p:sldId id="1267" r:id="rId12"/>
    <p:sldId id="1013" r:id="rId13"/>
    <p:sldId id="892" r:id="rId14"/>
    <p:sldId id="1153" r:id="rId15"/>
    <p:sldId id="1151" r:id="rId16"/>
    <p:sldId id="895" r:id="rId17"/>
    <p:sldId id="1154" r:id="rId18"/>
    <p:sldId id="896" r:id="rId19"/>
    <p:sldId id="1015" r:id="rId20"/>
    <p:sldId id="1097" r:id="rId21"/>
    <p:sldId id="991" r:id="rId22"/>
    <p:sldId id="992" r:id="rId23"/>
    <p:sldId id="1256" r:id="rId24"/>
    <p:sldId id="1019" r:id="rId25"/>
    <p:sldId id="975" r:id="rId26"/>
    <p:sldId id="1136" r:id="rId27"/>
    <p:sldId id="1044" r:id="rId28"/>
    <p:sldId id="1046" r:id="rId29"/>
    <p:sldId id="1095" r:id="rId30"/>
    <p:sldId id="1094" r:id="rId31"/>
    <p:sldId id="1143" r:id="rId32"/>
    <p:sldId id="922" r:id="rId33"/>
    <p:sldId id="1140" r:id="rId34"/>
    <p:sldId id="940" r:id="rId35"/>
    <p:sldId id="945" r:id="rId36"/>
    <p:sldId id="1100" r:id="rId37"/>
    <p:sldId id="1117" r:id="rId38"/>
    <p:sldId id="1120" r:id="rId39"/>
    <p:sldId id="1122" r:id="rId40"/>
    <p:sldId id="1103" r:id="rId41"/>
    <p:sldId id="1104" r:id="rId42"/>
    <p:sldId id="1105" r:id="rId43"/>
    <p:sldId id="1123" r:id="rId44"/>
    <p:sldId id="1124" r:id="rId45"/>
    <p:sldId id="1261" r:id="rId46"/>
    <p:sldId id="1266" r:id="rId47"/>
    <p:sldId id="1166" r:id="rId48"/>
    <p:sldId id="1116" r:id="rId49"/>
    <p:sldId id="1115" r:id="rId50"/>
    <p:sldId id="993" r:id="rId51"/>
    <p:sldId id="1005" r:id="rId52"/>
    <p:sldId id="1006" r:id="rId53"/>
    <p:sldId id="1008" r:id="rId54"/>
    <p:sldId id="899" r:id="rId55"/>
    <p:sldId id="1125" r:id="rId56"/>
    <p:sldId id="1126" r:id="rId57"/>
    <p:sldId id="1128" r:id="rId58"/>
    <p:sldId id="1214" r:id="rId59"/>
    <p:sldId id="1215" r:id="rId60"/>
    <p:sldId id="1209" r:id="rId61"/>
  </p:sldIdLst>
  <p:sldSz cx="9144000" cy="6858000" type="letter"/>
  <p:notesSz cx="7315200" cy="9601200"/>
  <p:defaultTextStyle>
    <a:defPPr>
      <a:defRPr lang="en-US"/>
    </a:defPPr>
    <a:lvl1pPr algn="l" rtl="0" fontAlgn="base">
      <a:spcBef>
        <a:spcPct val="0"/>
      </a:spcBef>
      <a:spcAft>
        <a:spcPct val="0"/>
      </a:spcAft>
      <a:defRPr sz="2400" kern="1200">
        <a:solidFill>
          <a:srgbClr val="CC3300"/>
        </a:solidFill>
        <a:latin typeface="Arial" charset="0"/>
        <a:ea typeface="+mn-ea"/>
        <a:cs typeface="+mn-cs"/>
      </a:defRPr>
    </a:lvl1pPr>
    <a:lvl2pPr marL="455613" indent="1588" algn="l" rtl="0" fontAlgn="base">
      <a:spcBef>
        <a:spcPct val="0"/>
      </a:spcBef>
      <a:spcAft>
        <a:spcPct val="0"/>
      </a:spcAft>
      <a:defRPr sz="2400" kern="1200">
        <a:solidFill>
          <a:srgbClr val="CC3300"/>
        </a:solidFill>
        <a:latin typeface="Arial" charset="0"/>
        <a:ea typeface="+mn-ea"/>
        <a:cs typeface="+mn-cs"/>
      </a:defRPr>
    </a:lvl2pPr>
    <a:lvl3pPr marL="912813" indent="1588" algn="l" rtl="0" fontAlgn="base">
      <a:spcBef>
        <a:spcPct val="0"/>
      </a:spcBef>
      <a:spcAft>
        <a:spcPct val="0"/>
      </a:spcAft>
      <a:defRPr sz="2400" kern="1200">
        <a:solidFill>
          <a:srgbClr val="CC3300"/>
        </a:solidFill>
        <a:latin typeface="Arial" charset="0"/>
        <a:ea typeface="+mn-ea"/>
        <a:cs typeface="+mn-cs"/>
      </a:defRPr>
    </a:lvl3pPr>
    <a:lvl4pPr marL="1370013" indent="1588" algn="l" rtl="0" fontAlgn="base">
      <a:spcBef>
        <a:spcPct val="0"/>
      </a:spcBef>
      <a:spcAft>
        <a:spcPct val="0"/>
      </a:spcAft>
      <a:defRPr sz="2400" kern="1200">
        <a:solidFill>
          <a:srgbClr val="CC3300"/>
        </a:solidFill>
        <a:latin typeface="Arial" charset="0"/>
        <a:ea typeface="+mn-ea"/>
        <a:cs typeface="+mn-cs"/>
      </a:defRPr>
    </a:lvl4pPr>
    <a:lvl5pPr marL="1827213" indent="1588" algn="l" rtl="0" fontAlgn="base">
      <a:spcBef>
        <a:spcPct val="0"/>
      </a:spcBef>
      <a:spcAft>
        <a:spcPct val="0"/>
      </a:spcAft>
      <a:defRPr sz="2400" kern="1200">
        <a:solidFill>
          <a:srgbClr val="CC3300"/>
        </a:solidFill>
        <a:latin typeface="Arial" charset="0"/>
        <a:ea typeface="+mn-ea"/>
        <a:cs typeface="+mn-cs"/>
      </a:defRPr>
    </a:lvl5pPr>
    <a:lvl6pPr marL="2286000" algn="l" defTabSz="914400" rtl="0" eaLnBrk="1" latinLnBrk="0" hangingPunct="1">
      <a:defRPr sz="2400" kern="1200">
        <a:solidFill>
          <a:srgbClr val="CC3300"/>
        </a:solidFill>
        <a:latin typeface="Arial" charset="0"/>
        <a:ea typeface="+mn-ea"/>
        <a:cs typeface="+mn-cs"/>
      </a:defRPr>
    </a:lvl6pPr>
    <a:lvl7pPr marL="2743200" algn="l" defTabSz="914400" rtl="0" eaLnBrk="1" latinLnBrk="0" hangingPunct="1">
      <a:defRPr sz="2400" kern="1200">
        <a:solidFill>
          <a:srgbClr val="CC3300"/>
        </a:solidFill>
        <a:latin typeface="Arial" charset="0"/>
        <a:ea typeface="+mn-ea"/>
        <a:cs typeface="+mn-cs"/>
      </a:defRPr>
    </a:lvl7pPr>
    <a:lvl8pPr marL="3200400" algn="l" defTabSz="914400" rtl="0" eaLnBrk="1" latinLnBrk="0" hangingPunct="1">
      <a:defRPr sz="2400" kern="1200">
        <a:solidFill>
          <a:srgbClr val="CC3300"/>
        </a:solidFill>
        <a:latin typeface="Arial" charset="0"/>
        <a:ea typeface="+mn-ea"/>
        <a:cs typeface="+mn-cs"/>
      </a:defRPr>
    </a:lvl8pPr>
    <a:lvl9pPr marL="3657600" algn="l" defTabSz="914400" rtl="0" eaLnBrk="1" latinLnBrk="0" hangingPunct="1">
      <a:defRPr sz="2400" kern="1200">
        <a:solidFill>
          <a:srgbClr val="CC3300"/>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99"/>
    <a:srgbClr val="663300"/>
    <a:srgbClr val="660033"/>
    <a:srgbClr val="FF5050"/>
    <a:srgbClr val="003366"/>
    <a:srgbClr val="800000"/>
    <a:srgbClr val="A50021"/>
    <a:srgbClr val="33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326" autoAdjust="0"/>
    <p:restoredTop sz="87117" autoAdjust="0"/>
  </p:normalViewPr>
  <p:slideViewPr>
    <p:cSldViewPr>
      <p:cViewPr varScale="1">
        <p:scale>
          <a:sx n="93" d="100"/>
          <a:sy n="93" d="100"/>
        </p:scale>
        <p:origin x="164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1896" y="-108"/>
      </p:cViewPr>
      <p:guideLst>
        <p:guide orient="horz" pos="3024"/>
        <p:guide pos="2304"/>
      </p:guideLst>
    </p:cSldViewPr>
  </p:notesViewPr>
  <p:gridSpacing cx="38405" cy="38405"/>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0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solidFill>
                  <a:schemeClr val="tx1"/>
                </a:solidFill>
                <a:latin typeface="Times New Roman" pitchFamily="18" charset="0"/>
              </a:defRPr>
            </a:lvl1pPr>
          </a:lstStyle>
          <a:p>
            <a:pPr>
              <a:defRPr/>
            </a:pPr>
            <a:fld id="{DA093AD1-30DE-43F4-96CB-6B66D150D9F1}" type="slidenum">
              <a:rPr lang="en-US"/>
              <a:pPr>
                <a:defRPr/>
              </a:pPr>
              <a:t>‹#›</a:t>
            </a:fld>
            <a:endParaRPr lang="en-US"/>
          </a:p>
        </p:txBody>
      </p:sp>
    </p:spTree>
    <p:extLst>
      <p:ext uri="{BB962C8B-B14F-4D97-AF65-F5344CB8AC3E}">
        <p14:creationId xmlns:p14="http://schemas.microsoft.com/office/powerpoint/2010/main" val="3350554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defRPr sz="1300">
                <a:solidFill>
                  <a:schemeClr val="tx1"/>
                </a:solidFill>
                <a:latin typeface="Times New Roman" pitchFamily="18" charset="0"/>
              </a:defRPr>
            </a:lvl1pPr>
          </a:lstStyle>
          <a:p>
            <a:pPr>
              <a:defRPr/>
            </a:pPr>
            <a:endParaRPr lang="en-US"/>
          </a:p>
        </p:txBody>
      </p:sp>
      <p:sp>
        <p:nvSpPr>
          <p:cNvPr id="200707"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300">
                <a:solidFill>
                  <a:schemeClr val="tx1"/>
                </a:solidFill>
                <a:latin typeface="Times New Roman" pitchFamily="18" charset="0"/>
              </a:defRPr>
            </a:lvl1pPr>
          </a:lstStyle>
          <a:p>
            <a:pPr>
              <a:defRPr/>
            </a:pPr>
            <a:endParaRPr lang="en-US"/>
          </a:p>
        </p:txBody>
      </p:sp>
      <p:sp>
        <p:nvSpPr>
          <p:cNvPr id="7373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200709"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0710"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defRPr sz="1300">
                <a:solidFill>
                  <a:schemeClr val="tx1"/>
                </a:solidFill>
                <a:latin typeface="Times New Roman" pitchFamily="18" charset="0"/>
              </a:defRPr>
            </a:lvl1pPr>
          </a:lstStyle>
          <a:p>
            <a:pPr>
              <a:defRPr/>
            </a:pPr>
            <a:endParaRPr lang="en-US"/>
          </a:p>
        </p:txBody>
      </p:sp>
      <p:sp>
        <p:nvSpPr>
          <p:cNvPr id="200711"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solidFill>
                  <a:schemeClr val="tx1"/>
                </a:solidFill>
                <a:latin typeface="Times New Roman" pitchFamily="18" charset="0"/>
              </a:defRPr>
            </a:lvl1pPr>
          </a:lstStyle>
          <a:p>
            <a:pPr>
              <a:defRPr/>
            </a:pPr>
            <a:fld id="{32C8E468-9D4A-48E3-BEF5-7608188ED315}" type="slidenum">
              <a:rPr lang="en-US"/>
              <a:pPr>
                <a:defRPr/>
              </a:pPr>
              <a:t>‹#›</a:t>
            </a:fld>
            <a:endParaRPr lang="en-US"/>
          </a:p>
        </p:txBody>
      </p:sp>
    </p:spTree>
    <p:extLst>
      <p:ext uri="{BB962C8B-B14F-4D97-AF65-F5344CB8AC3E}">
        <p14:creationId xmlns:p14="http://schemas.microsoft.com/office/powerpoint/2010/main" val="8081380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797" algn="l" defTabSz="914318" rtl="0" eaLnBrk="1" latinLnBrk="0" hangingPunct="1">
      <a:defRPr sz="1200" kern="1200">
        <a:solidFill>
          <a:schemeClr val="tx1"/>
        </a:solidFill>
        <a:latin typeface="+mn-lt"/>
        <a:ea typeface="+mn-ea"/>
        <a:cs typeface="+mn-cs"/>
      </a:defRPr>
    </a:lvl6pPr>
    <a:lvl7pPr marL="2742956" algn="l" defTabSz="914318" rtl="0" eaLnBrk="1" latinLnBrk="0" hangingPunct="1">
      <a:defRPr sz="1200" kern="1200">
        <a:solidFill>
          <a:schemeClr val="tx1"/>
        </a:solidFill>
        <a:latin typeface="+mn-lt"/>
        <a:ea typeface="+mn-ea"/>
        <a:cs typeface="+mn-cs"/>
      </a:defRPr>
    </a:lvl7pPr>
    <a:lvl8pPr marL="3200115" algn="l" defTabSz="914318" rtl="0" eaLnBrk="1" latinLnBrk="0" hangingPunct="1">
      <a:defRPr sz="1200" kern="1200">
        <a:solidFill>
          <a:schemeClr val="tx1"/>
        </a:solidFill>
        <a:latin typeface="+mn-lt"/>
        <a:ea typeface="+mn-ea"/>
        <a:cs typeface="+mn-cs"/>
      </a:defRPr>
    </a:lvl8pPr>
    <a:lvl9pPr marL="3657274" algn="l" defTabSz="91431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1</a:t>
            </a:fld>
            <a:endParaRPr lang="en-US"/>
          </a:p>
        </p:txBody>
      </p:sp>
    </p:spTree>
    <p:extLst>
      <p:ext uri="{BB962C8B-B14F-4D97-AF65-F5344CB8AC3E}">
        <p14:creationId xmlns:p14="http://schemas.microsoft.com/office/powerpoint/2010/main" val="2552321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is faster easier or harder? </a:t>
            </a:r>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2</a:t>
            </a:fld>
            <a:endParaRPr lang="en-US"/>
          </a:p>
        </p:txBody>
      </p:sp>
    </p:spTree>
    <p:extLst>
      <p:ext uri="{BB962C8B-B14F-4D97-AF65-F5344CB8AC3E}">
        <p14:creationId xmlns:p14="http://schemas.microsoft.com/office/powerpoint/2010/main" val="421369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3</a:t>
            </a:fld>
            <a:endParaRPr lang="en-US"/>
          </a:p>
        </p:txBody>
      </p:sp>
    </p:spTree>
    <p:extLst>
      <p:ext uri="{BB962C8B-B14F-4D97-AF65-F5344CB8AC3E}">
        <p14:creationId xmlns:p14="http://schemas.microsoft.com/office/powerpoint/2010/main" val="2242501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8</a:t>
            </a:fld>
            <a:endParaRPr lang="en-US"/>
          </a:p>
        </p:txBody>
      </p:sp>
    </p:spTree>
    <p:extLst>
      <p:ext uri="{BB962C8B-B14F-4D97-AF65-F5344CB8AC3E}">
        <p14:creationId xmlns:p14="http://schemas.microsoft.com/office/powerpoint/2010/main" val="830672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9</a:t>
            </a:fld>
            <a:endParaRPr lang="en-US"/>
          </a:p>
        </p:txBody>
      </p:sp>
    </p:spTree>
    <p:extLst>
      <p:ext uri="{BB962C8B-B14F-4D97-AF65-F5344CB8AC3E}">
        <p14:creationId xmlns:p14="http://schemas.microsoft.com/office/powerpoint/2010/main" val="987473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What</a:t>
            </a:r>
            <a:r>
              <a:rPr lang="en-US" baseline="0" dirty="0"/>
              <a:t> experiment answers this question? </a:t>
            </a:r>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14</a:t>
            </a:fld>
            <a:endParaRPr lang="en-US"/>
          </a:p>
        </p:txBody>
      </p:sp>
    </p:spTree>
    <p:extLst>
      <p:ext uri="{BB962C8B-B14F-4D97-AF65-F5344CB8AC3E}">
        <p14:creationId xmlns:p14="http://schemas.microsoft.com/office/powerpoint/2010/main" val="2410943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Conclusion: The longer the test delay,  the bigger the advantage.</a:t>
            </a:r>
          </a:p>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15</a:t>
            </a:fld>
            <a:endParaRPr lang="en-US"/>
          </a:p>
        </p:txBody>
      </p:sp>
    </p:spTree>
    <p:extLst>
      <p:ext uri="{BB962C8B-B14F-4D97-AF65-F5344CB8AC3E}">
        <p14:creationId xmlns:p14="http://schemas.microsoft.com/office/powerpoint/2010/main" val="2192520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17</a:t>
            </a:fld>
            <a:endParaRPr lang="en-US"/>
          </a:p>
        </p:txBody>
      </p:sp>
    </p:spTree>
    <p:extLst>
      <p:ext uri="{BB962C8B-B14F-4D97-AF65-F5344CB8AC3E}">
        <p14:creationId xmlns:p14="http://schemas.microsoft.com/office/powerpoint/2010/main" val="1623208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Practical Implications: To do well on test, study, and then sleep in cryogenic chamber</a:t>
            </a:r>
          </a:p>
          <a:p>
            <a:r>
              <a:rPr lang="en-US" dirty="0"/>
              <a:t>Need approval for roach? Toru says yes.</a:t>
            </a:r>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a:t>
            </a:r>
            <a:r>
              <a:rPr lang="en-US" baseline="0" dirty="0"/>
              <a:t> RI experiment, why not have control group study Spanish on Day 2</a:t>
            </a:r>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50000"/>
              </a:lnSpc>
            </a:pPr>
            <a:endParaRPr lang="en-US" sz="1200" dirty="0">
              <a:solidFill>
                <a:schemeClr val="tx1"/>
              </a:solidFill>
            </a:endParaRPr>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Dr. Perfect</a:t>
            </a:r>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By contrast, people forget everything they learned</a:t>
            </a:r>
            <a:r>
              <a:rPr lang="en-US" baseline="0" dirty="0"/>
              <a:t> in school</a:t>
            </a:r>
            <a:endParaRPr lang="en-US" dirty="0"/>
          </a:p>
          <a:p>
            <a:r>
              <a:rPr lang="en-US" dirty="0"/>
              <a:t>caveats</a:t>
            </a:r>
            <a:r>
              <a:rPr lang="en-US" baseline="0" dirty="0"/>
              <a:t> = not an experiment</a:t>
            </a:r>
          </a:p>
          <a:p>
            <a:r>
              <a:rPr lang="en-US" baseline="0" dirty="0"/>
              <a:t>confound: maybe older Ss went to smaller high schools</a:t>
            </a:r>
          </a:p>
          <a:p>
            <a:r>
              <a:rPr lang="en-US" baseline="0" dirty="0"/>
              <a:t>Ss were grouped into 9 groups by test delay. Oldest group has mean delay of 47.5, which explains graph on next slide</a:t>
            </a:r>
          </a:p>
          <a:p>
            <a:endParaRPr lang="en-US" baseline="0" dirty="0"/>
          </a:p>
          <a:p>
            <a:r>
              <a:rPr lang="en-US" sz="1200" b="0" i="0" kern="1200" dirty="0">
                <a:solidFill>
                  <a:schemeClr val="tx1"/>
                </a:solidFill>
                <a:latin typeface="Times New Roman" pitchFamily="18" charset="0"/>
                <a:ea typeface="+mn-ea"/>
                <a:cs typeface="+mn-cs"/>
              </a:rPr>
              <a:t>Tested 392 high school graduates for memory of names and portraits of classmates selected from yearbooks. The retention interval since graduation varied from 2 wks to 57 yrs. Performance was adjusted by multiple regression procedures to control the effects of various conditions on original learning and rehearsal of the material. Results show that identification and matching of names and faces remained approximately 90% correct for at least 15 yrs, even for members of very large classes. Free recall was independent of class size and recognition memory, and declined with negative acceleration by 60% during 48 yrs. This very slow forgetting process is attributed to distribution of practice and </a:t>
            </a:r>
            <a:r>
              <a:rPr lang="en-US" sz="1200" b="0" i="0" kern="1200" dirty="0" err="1">
                <a:solidFill>
                  <a:schemeClr val="tx1"/>
                </a:solidFill>
                <a:latin typeface="Times New Roman" pitchFamily="18" charset="0"/>
                <a:ea typeface="+mn-ea"/>
                <a:cs typeface="+mn-cs"/>
              </a:rPr>
              <a:t>overlearning</a:t>
            </a:r>
            <a:r>
              <a:rPr lang="en-US" sz="1200" b="0" i="0" kern="1200" dirty="0">
                <a:solidFill>
                  <a:schemeClr val="tx1"/>
                </a:solidFill>
                <a:latin typeface="Times New Roman" pitchFamily="18" charset="0"/>
                <a:ea typeface="+mn-ea"/>
                <a:cs typeface="+mn-cs"/>
              </a:rPr>
              <a:t> effects far more extreme than those observed in laboratory research. The decline of free recall is associated with the forgetting of the nature of the interpersonal relationship which serves as a retrieval mediator</a:t>
            </a:r>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34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pterodactyl</a:t>
            </a:r>
            <a:r>
              <a:rPr lang="en-US" baseline="0" dirty="0"/>
              <a:t> is a kind of pterosaur</a:t>
            </a:r>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36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 sometimes use E.S. when</a:t>
            </a:r>
            <a:r>
              <a:rPr lang="en-US" baseline="0" dirty="0"/>
              <a:t> trying to recall name of person I met</a:t>
            </a:r>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39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former student hyperventilated</a:t>
            </a:r>
          </a:p>
          <a:p>
            <a:r>
              <a:rPr lang="en-US" dirty="0"/>
              <a:t>how about temperature?</a:t>
            </a:r>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46</a:t>
            </a:fld>
            <a:endParaRPr lang="en-US"/>
          </a:p>
        </p:txBody>
      </p:sp>
    </p:spTree>
    <p:extLst>
      <p:ext uri="{BB962C8B-B14F-4D97-AF65-F5344CB8AC3E}">
        <p14:creationId xmlns:p14="http://schemas.microsoft.com/office/powerpoint/2010/main" val="2824575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54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55</a:t>
            </a:fld>
            <a:endParaRPr lang="en-US"/>
          </a:p>
        </p:txBody>
      </p:sp>
    </p:spTree>
    <p:extLst>
      <p:ext uri="{BB962C8B-B14F-4D97-AF65-F5344CB8AC3E}">
        <p14:creationId xmlns:p14="http://schemas.microsoft.com/office/powerpoint/2010/main" val="3712057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56</a:t>
            </a:fld>
            <a:endParaRPr lang="en-US"/>
          </a:p>
        </p:txBody>
      </p:sp>
    </p:spTree>
    <p:extLst>
      <p:ext uri="{BB962C8B-B14F-4D97-AF65-F5344CB8AC3E}">
        <p14:creationId xmlns:p14="http://schemas.microsoft.com/office/powerpoint/2010/main" val="16516153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C8E468-9D4A-48E3-BEF5-7608188ED315}" type="slidenum">
              <a:rPr lang="en-US" smtClean="0"/>
              <a:pPr>
                <a:defRPr/>
              </a:pPr>
              <a:t>57</a:t>
            </a:fld>
            <a:endParaRPr lang="en-US"/>
          </a:p>
        </p:txBody>
      </p:sp>
    </p:spTree>
    <p:extLst>
      <p:ext uri="{BB962C8B-B14F-4D97-AF65-F5344CB8AC3E}">
        <p14:creationId xmlns:p14="http://schemas.microsoft.com/office/powerpoint/2010/main" val="211868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r>
              <a:rPr lang="en-US" dirty="0"/>
              <a:t>How</a:t>
            </a:r>
            <a:r>
              <a:rPr lang="en-US" baseline="0" dirty="0"/>
              <a:t> about words with similar spelling but different sounds?   cough/trough, rough, though, thought</a:t>
            </a:r>
            <a:endParaRPr lang="en-US" dirty="0"/>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58</a:t>
            </a:fld>
            <a:endParaRPr lang="en-US"/>
          </a:p>
        </p:txBody>
      </p:sp>
    </p:spTree>
    <p:extLst>
      <p:ext uri="{BB962C8B-B14F-4D97-AF65-F5344CB8AC3E}">
        <p14:creationId xmlns:p14="http://schemas.microsoft.com/office/powerpoint/2010/main" val="3685146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CB7BC2D-4C50-491E-B4D0-FEC009A7945B}" type="slidenum">
              <a:rPr lang="en-US" smtClean="0"/>
              <a:pPr>
                <a:defRPr/>
              </a:pPr>
              <a:t>59</a:t>
            </a:fld>
            <a:endParaRPr lang="en-US"/>
          </a:p>
        </p:txBody>
      </p:sp>
    </p:spTree>
    <p:extLst>
      <p:ext uri="{BB962C8B-B14F-4D97-AF65-F5344CB8AC3E}">
        <p14:creationId xmlns:p14="http://schemas.microsoft.com/office/powerpoint/2010/main" val="994442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F7C93C-0772-4CB4-8D44-1BA3DEB4CC2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2F3495-F4D3-4B36-8E8F-1F48FF8B60A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0BC96D-8986-4D02-AC5A-A9128818C9A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F55A81B-4BD6-473F-8347-E4B2F33499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C39909C-BFDE-4A6F-8586-B8AC3A4933C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9032FD1-1099-431D-847A-AE579C4EC45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sz="2000"/>
            </a:lvl1pPr>
          </a:lstStyle>
          <a:p>
            <a:pPr>
              <a:defRPr/>
            </a:pPr>
            <a:fld id="{FEBC8EB9-FA4F-43F2-AF28-6642CD78104B}"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494CDC-1CB1-4A2E-9202-B6A792B14C5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CEEC89D-CB47-4392-9A9A-75C355D00EF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B99485-A325-4AA2-981C-679A8E731F8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712717-1837-42CC-9D53-4DB8FE1D1FE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B2E3E7C-B468-4EA2-BC32-F618F5C4B03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http://www.psychologicalscience.org/observer/2005/0305/images/dallenbach.jp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193830" y="202980"/>
            <a:ext cx="9144000" cy="882650"/>
          </a:xfrm>
          <a:prstGeom prst="rect">
            <a:avLst/>
          </a:prstGeom>
          <a:noFill/>
          <a:ln w="9525">
            <a:noFill/>
            <a:miter lim="800000"/>
            <a:headEnd/>
            <a:tailEnd/>
          </a:ln>
        </p:spPr>
        <p:txBody>
          <a:bodyPr lIns="91432" tIns="45716" rIns="91432" bIns="45716"/>
          <a:lstStyle/>
          <a:p>
            <a:pPr>
              <a:lnSpc>
                <a:spcPct val="150000"/>
              </a:lnSpc>
            </a:pPr>
            <a:r>
              <a:rPr lang="en-US" sz="2200" b="1" dirty="0">
                <a:solidFill>
                  <a:schemeClr val="tx1"/>
                </a:solidFill>
              </a:rPr>
              <a:t>			</a:t>
            </a:r>
            <a:r>
              <a:rPr lang="en-US" sz="2800" dirty="0">
                <a:solidFill>
                  <a:schemeClr val="accent6">
                    <a:lumMod val="50000"/>
                  </a:schemeClr>
                </a:solidFill>
              </a:rPr>
              <a:t>Recall</a:t>
            </a:r>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1</a:t>
            </a:fld>
            <a:endParaRPr lang="en-US" dirty="0"/>
          </a:p>
        </p:txBody>
      </p:sp>
    </p:spTree>
    <p:extLst>
      <p:ext uri="{BB962C8B-B14F-4D97-AF65-F5344CB8AC3E}">
        <p14:creationId xmlns:p14="http://schemas.microsoft.com/office/powerpoint/2010/main" val="2106749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309563" y="317500"/>
            <a:ext cx="8834437" cy="6107113"/>
          </a:xfrm>
          <a:prstGeom prst="rect">
            <a:avLst/>
          </a:prstGeom>
          <a:noFill/>
          <a:ln w="9525">
            <a:noFill/>
            <a:miter lim="800000"/>
            <a:headEnd/>
            <a:tailEnd/>
          </a:ln>
        </p:spPr>
        <p:txBody>
          <a:bodyPr lIns="91432" tIns="45716" rIns="91432" bIns="45716"/>
          <a:lstStyle/>
          <a:p>
            <a:r>
              <a:rPr lang="en-US" sz="2000" dirty="0">
                <a:solidFill>
                  <a:schemeClr val="tx1"/>
                </a:solidFill>
              </a:rPr>
              <a:t>Demo –digit span forward</a:t>
            </a:r>
          </a:p>
          <a:p>
            <a:pPr marL="0" lvl="4" indent="0">
              <a:lnSpc>
                <a:spcPct val="150000"/>
              </a:lnSpc>
            </a:pPr>
            <a:endParaRPr lang="en-US" sz="2000" b="1" dirty="0">
              <a:solidFill>
                <a:schemeClr val="tx1"/>
              </a:solidFill>
            </a:endParaRPr>
          </a:p>
          <a:p>
            <a:pPr marL="0" lvl="5">
              <a:lnSpc>
                <a:spcPct val="150000"/>
              </a:lnSpc>
            </a:pPr>
            <a:r>
              <a:rPr lang="en-US" sz="2000" b="1" dirty="0">
                <a:solidFill>
                  <a:schemeClr val="tx1"/>
                </a:solidFill>
              </a:rPr>
              <a:t>5	3  7  8  6  9</a:t>
            </a:r>
          </a:p>
          <a:p>
            <a:pPr marL="0" lvl="4" indent="0">
              <a:lnSpc>
                <a:spcPct val="150000"/>
              </a:lnSpc>
            </a:pPr>
            <a:r>
              <a:rPr lang="en-US" sz="2000" b="1" dirty="0">
                <a:solidFill>
                  <a:schemeClr val="tx1"/>
                </a:solidFill>
              </a:rPr>
              <a:t>6 	6  9  4  5  2  8		</a:t>
            </a:r>
            <a:endParaRPr lang="en-US" sz="2000" dirty="0">
              <a:solidFill>
                <a:schemeClr val="tx1"/>
              </a:solidFill>
            </a:endParaRPr>
          </a:p>
          <a:p>
            <a:pPr>
              <a:lnSpc>
                <a:spcPct val="150000"/>
              </a:lnSpc>
            </a:pPr>
            <a:r>
              <a:rPr lang="en-US" sz="2000" b="1" dirty="0">
                <a:solidFill>
                  <a:schemeClr val="tx1"/>
                </a:solidFill>
              </a:rPr>
              <a:t>7	4  2  6  9  8  5  7		</a:t>
            </a:r>
            <a:endParaRPr lang="en-US" sz="2000" dirty="0">
              <a:solidFill>
                <a:schemeClr val="tx1"/>
              </a:solidFill>
            </a:endParaRPr>
          </a:p>
          <a:p>
            <a:pPr>
              <a:lnSpc>
                <a:spcPct val="150000"/>
              </a:lnSpc>
            </a:pPr>
            <a:r>
              <a:rPr lang="en-US" sz="2000" b="1" dirty="0">
                <a:solidFill>
                  <a:schemeClr val="tx1"/>
                </a:solidFill>
              </a:rPr>
              <a:t>8	8  1  6  3  7  2  4  9	</a:t>
            </a:r>
            <a:endParaRPr lang="en-US" sz="2000" dirty="0">
              <a:solidFill>
                <a:schemeClr val="tx1"/>
              </a:solidFill>
            </a:endParaRPr>
          </a:p>
          <a:p>
            <a:pPr>
              <a:lnSpc>
                <a:spcPct val="150000"/>
              </a:lnSpc>
            </a:pPr>
            <a:r>
              <a:rPr lang="en-US" sz="2000" b="1" dirty="0">
                <a:solidFill>
                  <a:schemeClr val="tx1"/>
                </a:solidFill>
              </a:rPr>
              <a:t>9	6  2  5  7  3  4  9  8  1	</a:t>
            </a:r>
            <a:endParaRPr lang="en-US" sz="2000" dirty="0">
              <a:solidFill>
                <a:schemeClr val="tx1"/>
              </a:solidFill>
            </a:endParaRPr>
          </a:p>
          <a:p>
            <a:pPr>
              <a:lnSpc>
                <a:spcPct val="150000"/>
              </a:lnSpc>
            </a:pPr>
            <a:r>
              <a:rPr lang="en-US" sz="2000" b="1" dirty="0">
                <a:solidFill>
                  <a:schemeClr val="tx1"/>
                </a:solidFill>
              </a:rPr>
              <a:t>10	9  3  8  2  4  7  1  5  3  6	</a:t>
            </a:r>
            <a:endParaRPr lang="en-US" sz="2000" dirty="0">
              <a:solidFill>
                <a:schemeClr val="tx1"/>
              </a:solidFill>
            </a:endParaRPr>
          </a:p>
          <a:p>
            <a:pPr>
              <a:lnSpc>
                <a:spcPct val="150000"/>
              </a:lnSpc>
            </a:pPr>
            <a:r>
              <a:rPr lang="en-US" sz="2000" b="1" dirty="0">
                <a:solidFill>
                  <a:schemeClr val="tx1"/>
                </a:solidFill>
              </a:rPr>
              <a:t>11	5  8  1  4  7  9  3  2  6  1  7</a:t>
            </a:r>
            <a:endParaRPr lang="en-US" sz="2000" dirty="0">
              <a:solidFill>
                <a:schemeClr val="tx1"/>
              </a:solidFill>
            </a:endParaRPr>
          </a:p>
          <a:p>
            <a:pPr>
              <a:lnSpc>
                <a:spcPct val="150000"/>
              </a:lnSpc>
            </a:pPr>
            <a:r>
              <a:rPr lang="en-US" sz="2000" b="1" dirty="0">
                <a:solidFill>
                  <a:schemeClr val="tx1"/>
                </a:solidFill>
              </a:rPr>
              <a:t>12	6  9  5  1  7  2  8  5  3  7  2  4</a:t>
            </a:r>
            <a:endParaRPr lang="en-US" sz="2000" dirty="0">
              <a:solidFill>
                <a:schemeClr val="tx1"/>
              </a:solidFill>
            </a:endParaRPr>
          </a:p>
          <a:p>
            <a:endParaRPr lang="en-US" sz="2000" dirty="0">
              <a:solidFill>
                <a:schemeClr val="tx1"/>
              </a:solidFill>
            </a:endParaRPr>
          </a:p>
          <a:p>
            <a:pPr>
              <a:lnSpc>
                <a:spcPct val="150000"/>
              </a:lnSpc>
            </a:pPr>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1507"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5" name="Rectangle 4"/>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802655" y="1226567"/>
            <a:ext cx="2151063"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3" name="Rectangle 22"/>
          <p:cNvSpPr/>
          <p:nvPr/>
        </p:nvSpPr>
        <p:spPr>
          <a:xfrm>
            <a:off x="802655" y="1686942"/>
            <a:ext cx="2535238"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4" name="Rectangle 23"/>
          <p:cNvSpPr/>
          <p:nvPr/>
        </p:nvSpPr>
        <p:spPr>
          <a:xfrm>
            <a:off x="817525" y="2147317"/>
            <a:ext cx="2879725"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Rectangle 24"/>
          <p:cNvSpPr/>
          <p:nvPr/>
        </p:nvSpPr>
        <p:spPr>
          <a:xfrm>
            <a:off x="802655" y="2609279"/>
            <a:ext cx="3457575"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6" name="Rectangle 25"/>
          <p:cNvSpPr/>
          <p:nvPr/>
        </p:nvSpPr>
        <p:spPr>
          <a:xfrm>
            <a:off x="802655" y="2993454"/>
            <a:ext cx="3917950"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7" name="Rectangle 26"/>
          <p:cNvSpPr/>
          <p:nvPr/>
        </p:nvSpPr>
        <p:spPr>
          <a:xfrm>
            <a:off x="820216" y="3453829"/>
            <a:ext cx="4416425"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8" name="Rectangle 27"/>
          <p:cNvSpPr/>
          <p:nvPr/>
        </p:nvSpPr>
        <p:spPr>
          <a:xfrm>
            <a:off x="812974" y="3914204"/>
            <a:ext cx="4876800"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 name="Rectangle 28"/>
          <p:cNvSpPr/>
          <p:nvPr/>
        </p:nvSpPr>
        <p:spPr>
          <a:xfrm>
            <a:off x="820216" y="4374579"/>
            <a:ext cx="5260975"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2</a:t>
            </a:fld>
            <a:endParaRPr lang="en-US" dirty="0"/>
          </a:p>
        </p:txBody>
      </p:sp>
    </p:spTree>
    <p:extLst>
      <p:ext uri="{BB962C8B-B14F-4D97-AF65-F5344CB8AC3E}">
        <p14:creationId xmlns:p14="http://schemas.microsoft.com/office/powerpoint/2010/main" val="349709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0" y="123748"/>
            <a:ext cx="9144000" cy="6454462"/>
          </a:xfrm>
          <a:prstGeom prst="rect">
            <a:avLst/>
          </a:prstGeom>
          <a:noFill/>
          <a:ln w="9525">
            <a:noFill/>
            <a:miter lim="800000"/>
            <a:headEnd/>
            <a:tailEnd/>
          </a:ln>
        </p:spPr>
        <p:txBody>
          <a:bodyPr lIns="91432" tIns="45716" rIns="91432" bIns="45716"/>
          <a:lstStyle/>
          <a:p>
            <a:pPr>
              <a:lnSpc>
                <a:spcPct val="150000"/>
              </a:lnSpc>
            </a:pPr>
            <a:r>
              <a:rPr lang="en-US" sz="2800" dirty="0">
                <a:solidFill>
                  <a:schemeClr val="accent6">
                    <a:lumMod val="50000"/>
                  </a:schemeClr>
                </a:solidFill>
              </a:rPr>
              <a:t>Span Task   </a:t>
            </a:r>
          </a:p>
          <a:p>
            <a:pPr>
              <a:lnSpc>
                <a:spcPct val="150000"/>
              </a:lnSpc>
            </a:pPr>
            <a:r>
              <a:rPr lang="en-US" sz="2000" dirty="0">
                <a:solidFill>
                  <a:schemeClr val="tx1"/>
                </a:solidFill>
              </a:rPr>
              <a:t>S hears list of digits or words, usually a rate of one item per second.</a:t>
            </a:r>
          </a:p>
          <a:p>
            <a:pPr>
              <a:lnSpc>
                <a:spcPct val="150000"/>
              </a:lnSpc>
            </a:pPr>
            <a:r>
              <a:rPr lang="en-US" sz="2000" dirty="0">
                <a:solidFill>
                  <a:schemeClr val="tx1"/>
                </a:solidFill>
              </a:rPr>
              <a:t>Immediately afterwards, S repeats items aloud in order</a:t>
            </a:r>
          </a:p>
          <a:p>
            <a:pPr>
              <a:lnSpc>
                <a:spcPct val="150000"/>
              </a:lnSpc>
            </a:pPr>
            <a:r>
              <a:rPr lang="en-US" sz="2000" u="sng" dirty="0">
                <a:solidFill>
                  <a:schemeClr val="tx1"/>
                </a:solidFill>
              </a:rPr>
              <a:t>span</a:t>
            </a:r>
            <a:r>
              <a:rPr lang="en-US" sz="2000" dirty="0">
                <a:solidFill>
                  <a:schemeClr val="tx1"/>
                </a:solidFill>
              </a:rPr>
              <a:t> = greatest number of items that S can report in the correct order</a:t>
            </a:r>
            <a:endParaRPr lang="en-US" sz="2000" u="sng" dirty="0">
              <a:solidFill>
                <a:schemeClr val="tx1"/>
              </a:solidFill>
            </a:endParaRPr>
          </a:p>
          <a:p>
            <a:pPr>
              <a:lnSpc>
                <a:spcPct val="150000"/>
              </a:lnSpc>
            </a:pPr>
            <a:endParaRPr lang="en-US" sz="1800" dirty="0">
              <a:solidFill>
                <a:schemeClr val="tx1"/>
              </a:solidFill>
            </a:endParaRPr>
          </a:p>
          <a:p>
            <a:pPr>
              <a:lnSpc>
                <a:spcPct val="150000"/>
              </a:lnSpc>
            </a:pPr>
            <a:r>
              <a:rPr lang="en-US" sz="2000" dirty="0">
                <a:solidFill>
                  <a:schemeClr val="tx1"/>
                </a:solidFill>
              </a:rPr>
              <a:t>Span task is part of many IQ tests</a:t>
            </a:r>
          </a:p>
          <a:p>
            <a:pPr>
              <a:lnSpc>
                <a:spcPct val="150000"/>
              </a:lnSpc>
              <a:defRPr/>
            </a:pPr>
            <a:r>
              <a:rPr lang="en-US" sz="2000" dirty="0">
                <a:solidFill>
                  <a:schemeClr val="tx1"/>
                </a:solidFill>
              </a:rPr>
              <a:t>	WISC-V (Wechsler Intelligence Scale for Children)</a:t>
            </a:r>
          </a:p>
          <a:p>
            <a:pPr>
              <a:lnSpc>
                <a:spcPct val="150000"/>
              </a:lnSpc>
              <a:defRPr/>
            </a:pPr>
            <a:r>
              <a:rPr lang="en-US" sz="2000" dirty="0">
                <a:solidFill>
                  <a:schemeClr val="tx1"/>
                </a:solidFill>
              </a:rPr>
              <a:t>	WAIS-V (Wechsler Adult Intelligence Scale)</a:t>
            </a:r>
          </a:p>
          <a:p>
            <a:pPr>
              <a:lnSpc>
                <a:spcPct val="150000"/>
              </a:lnSpc>
            </a:pPr>
            <a:r>
              <a:rPr lang="en-US" sz="2000" dirty="0">
                <a:solidFill>
                  <a:schemeClr val="tx1"/>
                </a:solidFill>
              </a:rPr>
              <a:t> </a:t>
            </a:r>
          </a:p>
          <a:p>
            <a:pPr>
              <a:lnSpc>
                <a:spcPct val="150000"/>
              </a:lnSpc>
            </a:pPr>
            <a:r>
              <a:rPr lang="en-US" sz="2000" dirty="0">
                <a:solidFill>
                  <a:schemeClr val="tx1"/>
                </a:solidFill>
              </a:rPr>
              <a:t>Should it be? </a:t>
            </a:r>
          </a:p>
          <a:p>
            <a:pPr>
              <a:lnSpc>
                <a:spcPct val="150000"/>
              </a:lnSpc>
            </a:pPr>
            <a:endParaRPr lang="en-US" sz="18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(e.g., Baddeley, 2003; Cowan, 2005)</a:t>
            </a:r>
          </a:p>
          <a:p>
            <a:pPr>
              <a:lnSpc>
                <a:spcPct val="150000"/>
              </a:lnSpc>
            </a:pPr>
            <a:endParaRPr lang="en-US" sz="1800" dirty="0">
              <a:solidFill>
                <a:schemeClr val="accent6">
                  <a:lumMod val="50000"/>
                </a:schemeClr>
              </a:solidFill>
            </a:endParaRPr>
          </a:p>
          <a:p>
            <a:pPr>
              <a:lnSpc>
                <a:spcPct val="150000"/>
              </a:lnSpc>
            </a:pPr>
            <a:r>
              <a:rPr lang="en-US" sz="1800" dirty="0">
                <a:solidFill>
                  <a:schemeClr val="tx1"/>
                </a:solidFill>
              </a:rPr>
              <a:t>	</a:t>
            </a:r>
          </a:p>
          <a:p>
            <a:pPr>
              <a:lnSpc>
                <a:spcPct val="150000"/>
              </a:lnSpc>
            </a:pPr>
            <a:endParaRPr lang="en-US" sz="1800" dirty="0">
              <a:solidFill>
                <a:schemeClr val="tx1"/>
              </a:solidFill>
            </a:endParaRPr>
          </a:p>
          <a:p>
            <a:pPr>
              <a:lnSpc>
                <a:spcPct val="150000"/>
              </a:lnSpc>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3</a:t>
            </a:fld>
            <a:endParaRPr lang="en-US" dirty="0"/>
          </a:p>
        </p:txBody>
      </p:sp>
    </p:spTree>
    <p:extLst>
      <p:ext uri="{BB962C8B-B14F-4D97-AF65-F5344CB8AC3E}">
        <p14:creationId xmlns:p14="http://schemas.microsoft.com/office/powerpoint/2010/main" val="1682903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0" y="203200"/>
            <a:ext cx="9144000" cy="6654800"/>
          </a:xfrm>
          <a:prstGeom prst="rect">
            <a:avLst/>
          </a:prstGeom>
          <a:noFill/>
          <a:ln w="9525">
            <a:noFill/>
            <a:miter lim="800000"/>
            <a:headEnd/>
            <a:tailEnd/>
          </a:ln>
        </p:spPr>
        <p:txBody>
          <a:bodyPr lIns="91432" tIns="45716" rIns="91432" bIns="45716"/>
          <a:lstStyle/>
          <a:p>
            <a:pPr>
              <a:lnSpc>
                <a:spcPct val="150000"/>
              </a:lnSpc>
            </a:pPr>
            <a:r>
              <a:rPr lang="en-US" u="sng" dirty="0">
                <a:solidFill>
                  <a:schemeClr val="accent6">
                    <a:lumMod val="50000"/>
                  </a:schemeClr>
                </a:solidFill>
              </a:rPr>
              <a:t>rehearsal loop</a:t>
            </a:r>
            <a:r>
              <a:rPr lang="en-US" dirty="0">
                <a:solidFill>
                  <a:schemeClr val="accent6">
                    <a:lumMod val="50000"/>
                  </a:schemeClr>
                </a:solidFill>
              </a:rPr>
              <a:t> </a:t>
            </a:r>
          </a:p>
          <a:p>
            <a:pPr>
              <a:lnSpc>
                <a:spcPct val="150000"/>
              </a:lnSpc>
            </a:pPr>
            <a:r>
              <a:rPr lang="en-US" sz="1800" dirty="0">
                <a:solidFill>
                  <a:schemeClr val="tx1"/>
                </a:solidFill>
              </a:rPr>
              <a:t>   Most people perform span task by mentally rehearsing info (silently or aloud)</a:t>
            </a:r>
            <a:endParaRPr lang="en-US" sz="1800" u="sng" dirty="0">
              <a:solidFill>
                <a:schemeClr val="tx1"/>
              </a:solidFill>
            </a:endParaRPr>
          </a:p>
          <a:p>
            <a:pPr>
              <a:lnSpc>
                <a:spcPct val="150000"/>
              </a:lnSpc>
            </a:pPr>
            <a:endParaRPr lang="en-US" sz="1800" dirty="0">
              <a:solidFill>
                <a:schemeClr val="tx1"/>
              </a:solidFill>
            </a:endParaRPr>
          </a:p>
          <a:p>
            <a:pPr>
              <a:lnSpc>
                <a:spcPct val="150000"/>
              </a:lnSpc>
            </a:pPr>
            <a:r>
              <a:rPr lang="en-US" sz="1800" dirty="0">
                <a:solidFill>
                  <a:schemeClr val="tx1"/>
                </a:solidFill>
              </a:rPr>
              <a:t>Examples	</a:t>
            </a:r>
          </a:p>
          <a:p>
            <a:pPr>
              <a:lnSpc>
                <a:spcPct val="150000"/>
              </a:lnSpc>
            </a:pPr>
            <a:r>
              <a:rPr lang="en-US" sz="1800" dirty="0">
                <a:solidFill>
                  <a:schemeClr val="tx1"/>
                </a:solidFill>
              </a:rPr>
              <a:t>	Rehearsing a phone number until you have a chance to jot it down</a:t>
            </a:r>
          </a:p>
          <a:p>
            <a:pPr>
              <a:lnSpc>
                <a:spcPct val="150000"/>
              </a:lnSpc>
            </a:pPr>
            <a:r>
              <a:rPr lang="en-US" sz="1800" dirty="0">
                <a:solidFill>
                  <a:schemeClr val="tx1"/>
                </a:solidFill>
              </a:rPr>
              <a:t>	Rehearsing someone’s name so you’ll remember it later.</a:t>
            </a:r>
          </a:p>
          <a:p>
            <a:pPr>
              <a:lnSpc>
                <a:spcPct val="150000"/>
              </a:lnSpc>
            </a:pPr>
            <a:r>
              <a:rPr lang="en-US" sz="1800" dirty="0">
                <a:solidFill>
                  <a:schemeClr val="tx1"/>
                </a:solidFill>
              </a:rPr>
              <a:t>	Mental arithmetic</a:t>
            </a:r>
          </a:p>
          <a:p>
            <a:pPr>
              <a:lnSpc>
                <a:spcPct val="150000"/>
              </a:lnSpc>
            </a:pPr>
            <a:r>
              <a:rPr lang="en-US" sz="1800" dirty="0">
                <a:solidFill>
                  <a:schemeClr val="tx1"/>
                </a:solidFill>
              </a:rPr>
              <a:t>		23 x 15 </a:t>
            </a:r>
          </a:p>
          <a:p>
            <a:pPr>
              <a:lnSpc>
                <a:spcPct val="150000"/>
              </a:lnSpc>
            </a:pPr>
            <a:r>
              <a:rPr lang="en-US" sz="1800" dirty="0">
                <a:solidFill>
                  <a:schemeClr val="tx1"/>
                </a:solidFill>
              </a:rPr>
              <a:t>		= (20 x 15) + (3 x 15) </a:t>
            </a:r>
          </a:p>
          <a:p>
            <a:pPr>
              <a:lnSpc>
                <a:spcPct val="150000"/>
              </a:lnSpc>
            </a:pPr>
            <a:r>
              <a:rPr lang="en-US" sz="1800" dirty="0">
                <a:solidFill>
                  <a:schemeClr val="tx1"/>
                </a:solidFill>
              </a:rPr>
              <a:t>		= 300 + 45 </a:t>
            </a:r>
          </a:p>
          <a:p>
            <a:pPr>
              <a:lnSpc>
                <a:spcPct val="150000"/>
              </a:lnSpc>
            </a:pPr>
            <a:r>
              <a:rPr lang="en-US" sz="1800" dirty="0">
                <a:solidFill>
                  <a:schemeClr val="tx1"/>
                </a:solidFill>
              </a:rPr>
              <a:t>		= 345</a:t>
            </a:r>
          </a:p>
          <a:p>
            <a:pPr>
              <a:lnSpc>
                <a:spcPct val="150000"/>
              </a:lnSpc>
            </a:pPr>
            <a:r>
              <a:rPr lang="en-US" sz="2000" dirty="0">
                <a:solidFill>
                  <a:schemeClr val="tx1"/>
                </a:solidFill>
              </a:rPr>
              <a:t>	</a:t>
            </a:r>
          </a:p>
        </p:txBody>
      </p:sp>
      <p:sp>
        <p:nvSpPr>
          <p:cNvPr id="25603"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4</a:t>
            </a:fld>
            <a:endParaRPr lang="en-US" dirty="0"/>
          </a:p>
        </p:txBody>
      </p:sp>
    </p:spTree>
    <p:extLst>
      <p:ext uri="{BB962C8B-B14F-4D97-AF65-F5344CB8AC3E}">
        <p14:creationId xmlns:p14="http://schemas.microsoft.com/office/powerpoint/2010/main" val="4191826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0" y="0"/>
            <a:ext cx="9144000" cy="6654800"/>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6">
                    <a:lumMod val="50000"/>
                  </a:schemeClr>
                </a:solidFill>
              </a:rPr>
              <a:t>Without chunking or long-term memory tricks, what is typical memory span?</a:t>
            </a:r>
          </a:p>
          <a:p>
            <a:pPr>
              <a:lnSpc>
                <a:spcPct val="150000"/>
              </a:lnSpc>
            </a:pPr>
            <a:endParaRPr lang="en-US" sz="2000" dirty="0">
              <a:solidFill>
                <a:schemeClr val="tx1"/>
              </a:solidFill>
            </a:endParaRPr>
          </a:p>
          <a:p>
            <a:pPr>
              <a:lnSpc>
                <a:spcPct val="150000"/>
              </a:lnSpc>
            </a:pPr>
            <a:r>
              <a:rPr lang="en-US" sz="2000" dirty="0">
                <a:solidFill>
                  <a:schemeClr val="tx1"/>
                </a:solidFill>
              </a:rPr>
              <a:t>George Miller: 7</a:t>
            </a:r>
            <a:r>
              <a:rPr lang="en-US" sz="2000" dirty="0">
                <a:solidFill>
                  <a:schemeClr val="tx1"/>
                </a:solidFill>
                <a:sym typeface="Symbol" panose="05050102010706020507" pitchFamily="18" charset="2"/>
              </a:rPr>
              <a:t> 2  </a:t>
            </a:r>
          </a:p>
          <a:p>
            <a:pPr>
              <a:lnSpc>
                <a:spcPct val="150000"/>
              </a:lnSpc>
            </a:pPr>
            <a:endParaRPr lang="en-US" sz="1600" b="0" i="1" dirty="0">
              <a:solidFill>
                <a:srgbClr val="333333"/>
              </a:solidFill>
              <a:effectLst/>
              <a:latin typeface="lucida grande"/>
            </a:endParaRPr>
          </a:p>
          <a:p>
            <a:pPr>
              <a:lnSpc>
                <a:spcPct val="150000"/>
              </a:lnSpc>
            </a:pPr>
            <a:endParaRPr lang="en-US" sz="1600" i="1" dirty="0">
              <a:solidFill>
                <a:srgbClr val="333333"/>
              </a:solidFill>
              <a:latin typeface="lucida grande"/>
            </a:endParaRPr>
          </a:p>
          <a:p>
            <a:pPr>
              <a:lnSpc>
                <a:spcPct val="150000"/>
              </a:lnSpc>
            </a:pPr>
            <a:endParaRPr lang="en-US" sz="1600" b="0" i="1" dirty="0">
              <a:solidFill>
                <a:srgbClr val="333333"/>
              </a:solidFill>
              <a:effectLst/>
              <a:latin typeface="lucida grande"/>
            </a:endParaRPr>
          </a:p>
          <a:p>
            <a:pPr>
              <a:lnSpc>
                <a:spcPct val="150000"/>
              </a:lnSpc>
            </a:pPr>
            <a:endParaRPr lang="en-US" sz="1600" b="0" i="1" dirty="0">
              <a:solidFill>
                <a:srgbClr val="333333"/>
              </a:solidFill>
              <a:effectLst/>
              <a:latin typeface="lucida grande"/>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Miller, G. A. (1956). The magical number seven, plus or minus two: Some limits on our capacity for processing information. </a:t>
            </a:r>
            <a:r>
              <a:rPr lang="en-US" sz="2000" i="1" dirty="0">
                <a:solidFill>
                  <a:schemeClr val="tx1"/>
                </a:solidFill>
              </a:rPr>
              <a:t>Psychological Review, 63</a:t>
            </a:r>
            <a:r>
              <a:rPr lang="en-US" sz="2000" dirty="0">
                <a:solidFill>
                  <a:schemeClr val="tx1"/>
                </a:solidFill>
              </a:rPr>
              <a:t>, 81-97.</a:t>
            </a: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27651"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5</a:t>
            </a:fld>
            <a:endParaRPr lang="en-US" dirty="0"/>
          </a:p>
        </p:txBody>
      </p:sp>
      <p:grpSp>
        <p:nvGrpSpPr>
          <p:cNvPr id="4" name="Group 3">
            <a:extLst>
              <a:ext uri="{FF2B5EF4-FFF2-40B4-BE49-F238E27FC236}">
                <a16:creationId xmlns:a16="http://schemas.microsoft.com/office/drawing/2014/main" id="{7D11815E-761E-B29F-62E6-3C3DBD5A9629}"/>
              </a:ext>
            </a:extLst>
          </p:cNvPr>
          <p:cNvGrpSpPr/>
          <p:nvPr/>
        </p:nvGrpSpPr>
        <p:grpSpPr>
          <a:xfrm>
            <a:off x="6765768" y="1527175"/>
            <a:ext cx="1921032" cy="2730098"/>
            <a:chOff x="6411782" y="1094904"/>
            <a:chExt cx="1921032" cy="2730098"/>
          </a:xfrm>
        </p:grpSpPr>
        <p:pic>
          <p:nvPicPr>
            <p:cNvPr id="1026" name="Picture 2" descr="Image Result">
              <a:extLst>
                <a:ext uri="{FF2B5EF4-FFF2-40B4-BE49-F238E27FC236}">
                  <a16:creationId xmlns:a16="http://schemas.microsoft.com/office/drawing/2014/main" id="{74090336-D8C2-EF16-9727-04D5850166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51" r="15048" b="17610"/>
            <a:stretch/>
          </p:blipFill>
          <p:spPr bwMode="auto">
            <a:xfrm>
              <a:off x="6591350" y="1094904"/>
              <a:ext cx="1561896" cy="19149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CE44532-98F2-94B1-1ACC-C56E993180EE}"/>
                </a:ext>
              </a:extLst>
            </p:cNvPr>
            <p:cNvSpPr>
              <a:spLocks noChangeArrowheads="1"/>
            </p:cNvSpPr>
            <p:nvPr/>
          </p:nvSpPr>
          <p:spPr bwMode="auto">
            <a:xfrm>
              <a:off x="6411782" y="3093280"/>
              <a:ext cx="1921032" cy="731722"/>
            </a:xfrm>
            <a:prstGeom prst="rect">
              <a:avLst/>
            </a:prstGeom>
            <a:noFill/>
            <a:ln w="9525">
              <a:noFill/>
              <a:miter lim="800000"/>
              <a:headEnd/>
              <a:tailEnd/>
            </a:ln>
          </p:spPr>
          <p:txBody>
            <a:bodyPr lIns="91432" tIns="45716" rIns="91432" bIns="45716"/>
            <a:lstStyle/>
            <a:p>
              <a:pPr algn="ctr"/>
              <a:r>
                <a:rPr lang="en-US" sz="2000" dirty="0">
                  <a:solidFill>
                    <a:schemeClr val="tx1"/>
                  </a:solidFill>
                </a:rPr>
                <a:t>George Miller</a:t>
              </a:r>
            </a:p>
            <a:p>
              <a:pPr algn="ctr"/>
              <a:r>
                <a:rPr lang="en-US" sz="2000" dirty="0">
                  <a:solidFill>
                    <a:schemeClr val="tx1"/>
                  </a:solidFill>
                </a:rPr>
                <a:t>(1920-2012)</a:t>
              </a:r>
            </a:p>
          </p:txBody>
        </p:sp>
      </p:grpSp>
      <p:sp>
        <p:nvSpPr>
          <p:cNvPr id="5" name="Rectangle 4">
            <a:extLst>
              <a:ext uri="{FF2B5EF4-FFF2-40B4-BE49-F238E27FC236}">
                <a16:creationId xmlns:a16="http://schemas.microsoft.com/office/drawing/2014/main" id="{7341E917-8CD6-3FF6-5AC4-4DCBD2C3E99E}"/>
              </a:ext>
            </a:extLst>
          </p:cNvPr>
          <p:cNvSpPr>
            <a:spLocks noChangeArrowheads="1"/>
          </p:cNvSpPr>
          <p:nvPr/>
        </p:nvSpPr>
        <p:spPr bwMode="auto">
          <a:xfrm>
            <a:off x="164892" y="1523501"/>
            <a:ext cx="6522325" cy="2918788"/>
          </a:xfrm>
          <a:prstGeom prst="rect">
            <a:avLst/>
          </a:prstGeom>
          <a:noFill/>
          <a:ln w="9525">
            <a:noFill/>
            <a:miter lim="800000"/>
            <a:headEnd/>
            <a:tailEnd/>
          </a:ln>
        </p:spPr>
        <p:txBody>
          <a:bodyPr lIns="91432" tIns="45716" rIns="91432" bIns="45716"/>
          <a:lstStyle/>
          <a:p>
            <a:pPr>
              <a:lnSpc>
                <a:spcPct val="150000"/>
              </a:lnSpc>
            </a:pPr>
            <a:r>
              <a:rPr lang="en-US" sz="1900" b="0" i="1" dirty="0">
                <a:solidFill>
                  <a:schemeClr val="accent1">
                    <a:lumMod val="75000"/>
                  </a:schemeClr>
                </a:solidFill>
                <a:effectLst/>
                <a:latin typeface="lucida grande"/>
              </a:rPr>
              <a:t>My problem is that I have been persecuted by an integer.  </a:t>
            </a:r>
          </a:p>
          <a:p>
            <a:pPr>
              <a:lnSpc>
                <a:spcPct val="150000"/>
              </a:lnSpc>
            </a:pPr>
            <a:r>
              <a:rPr lang="en-US" sz="1900" b="0" i="1" dirty="0">
                <a:solidFill>
                  <a:schemeClr val="accent1">
                    <a:lumMod val="75000"/>
                  </a:schemeClr>
                </a:solidFill>
                <a:effectLst/>
                <a:latin typeface="lucida grande"/>
              </a:rPr>
              <a:t>For seven years this number has followed me around, has intruded in my most private data, and has assaulted me from the pages of our most public journals. </a:t>
            </a:r>
            <a:r>
              <a:rPr lang="en-US" sz="1900" i="1" dirty="0">
                <a:solidFill>
                  <a:schemeClr val="accent1">
                    <a:lumMod val="75000"/>
                  </a:schemeClr>
                </a:solidFill>
                <a:latin typeface="lucida grande"/>
              </a:rPr>
              <a:t>… </a:t>
            </a:r>
            <a:r>
              <a:rPr lang="en-US" sz="1900" b="0" i="1" dirty="0">
                <a:solidFill>
                  <a:schemeClr val="accent1">
                    <a:lumMod val="75000"/>
                  </a:schemeClr>
                </a:solidFill>
                <a:effectLst/>
                <a:latin typeface="lucida grande"/>
              </a:rPr>
              <a:t>Either there really is something unusual about the number or else I am suffering from delusions of persecution.“ </a:t>
            </a:r>
            <a:r>
              <a:rPr lang="en-US" sz="1900" b="0" dirty="0">
                <a:solidFill>
                  <a:schemeClr val="accent1">
                    <a:lumMod val="75000"/>
                  </a:schemeClr>
                </a:solidFill>
                <a:effectLst/>
                <a:latin typeface="lucida grande"/>
              </a:rPr>
              <a:t>[first paragraph]</a:t>
            </a:r>
            <a:endParaRPr lang="en-US" sz="1900" dirty="0">
              <a:solidFill>
                <a:schemeClr val="accent1">
                  <a:lumMod val="75000"/>
                </a:schemeClr>
              </a:solidFill>
            </a:endParaRPr>
          </a:p>
        </p:txBody>
      </p:sp>
    </p:spTree>
    <p:extLst>
      <p:ext uri="{BB962C8B-B14F-4D97-AF65-F5344CB8AC3E}">
        <p14:creationId xmlns:p14="http://schemas.microsoft.com/office/powerpoint/2010/main" val="4262375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309563" y="317500"/>
            <a:ext cx="8834437" cy="1652588"/>
          </a:xfrm>
          <a:prstGeom prst="rect">
            <a:avLst/>
          </a:prstGeom>
          <a:noFill/>
          <a:ln w="9525">
            <a:noFill/>
            <a:miter lim="800000"/>
            <a:headEnd/>
            <a:tailEnd/>
          </a:ln>
        </p:spPr>
        <p:txBody>
          <a:bodyPr lIns="91432" tIns="45716" rIns="91432" bIns="45716"/>
          <a:lstStyle/>
          <a:p>
            <a:endParaRPr lang="en-US" sz="2000" dirty="0">
              <a:solidFill>
                <a:schemeClr val="tx1"/>
              </a:solidFill>
            </a:endParaRPr>
          </a:p>
          <a:p>
            <a:r>
              <a:rPr lang="en-US" dirty="0">
                <a:solidFill>
                  <a:schemeClr val="tx1"/>
                </a:solidFill>
              </a:rPr>
              <a:t>Word Span Demo</a:t>
            </a:r>
          </a:p>
          <a:p>
            <a:endParaRPr lang="en-US" sz="2000" dirty="0">
              <a:solidFill>
                <a:schemeClr val="tx1"/>
              </a:solidFill>
            </a:endParaRPr>
          </a:p>
          <a:p>
            <a:r>
              <a:rPr lang="en-US" sz="2000" dirty="0">
                <a:solidFill>
                  <a:schemeClr val="tx1"/>
                </a:solidFill>
              </a:rPr>
              <a:t>6 words on each list</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pPr>
              <a:lnSpc>
                <a:spcPct val="150000"/>
              </a:lnSpc>
            </a:pPr>
            <a:r>
              <a:rPr lang="en-US" sz="2000" dirty="0">
                <a:solidFill>
                  <a:schemeClr val="tx1"/>
                </a:solidFill>
              </a:rPr>
              <a:t>	List 1			List 2</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9699"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29700" name="Rectangle 4"/>
          <p:cNvSpPr>
            <a:spLocks noChangeArrowheads="1"/>
          </p:cNvSpPr>
          <p:nvPr/>
        </p:nvSpPr>
        <p:spPr bwMode="auto">
          <a:xfrm>
            <a:off x="3930066" y="2924344"/>
            <a:ext cx="2265362" cy="2073275"/>
          </a:xfrm>
          <a:prstGeom prst="rect">
            <a:avLst/>
          </a:prstGeom>
          <a:noFill/>
          <a:ln w="9525">
            <a:noFill/>
            <a:miter lim="800000"/>
            <a:headEnd/>
            <a:tailEnd/>
          </a:ln>
        </p:spPr>
        <p:txBody>
          <a:bodyPr lIns="91432" tIns="45716" rIns="91432" bIns="45716"/>
          <a:lstStyle/>
          <a:p>
            <a:r>
              <a:rPr lang="en-US" sz="2000" dirty="0">
                <a:solidFill>
                  <a:schemeClr val="accent1">
                    <a:lumMod val="50000"/>
                  </a:schemeClr>
                </a:solidFill>
              </a:rPr>
              <a:t>association</a:t>
            </a:r>
          </a:p>
          <a:p>
            <a:r>
              <a:rPr lang="en-US" sz="2000" dirty="0">
                <a:solidFill>
                  <a:schemeClr val="accent1">
                    <a:lumMod val="50000"/>
                  </a:schemeClr>
                </a:solidFill>
              </a:rPr>
              <a:t>opportunity</a:t>
            </a:r>
          </a:p>
          <a:p>
            <a:r>
              <a:rPr lang="en-US" sz="2000" dirty="0">
                <a:solidFill>
                  <a:schemeClr val="accent1">
                    <a:lumMod val="50000"/>
                  </a:schemeClr>
                </a:solidFill>
              </a:rPr>
              <a:t>representative</a:t>
            </a:r>
          </a:p>
          <a:p>
            <a:r>
              <a:rPr lang="en-US" sz="2000" dirty="0">
                <a:solidFill>
                  <a:schemeClr val="accent1">
                    <a:lumMod val="50000"/>
                  </a:schemeClr>
                </a:solidFill>
              </a:rPr>
              <a:t>organization</a:t>
            </a:r>
          </a:p>
          <a:p>
            <a:r>
              <a:rPr lang="en-US" sz="2000" dirty="0">
                <a:solidFill>
                  <a:schemeClr val="accent1">
                    <a:lumMod val="50000"/>
                  </a:schemeClr>
                </a:solidFill>
              </a:rPr>
              <a:t>considerable</a:t>
            </a:r>
          </a:p>
          <a:p>
            <a:r>
              <a:rPr lang="en-US" sz="2000" dirty="0">
                <a:solidFill>
                  <a:schemeClr val="accent1">
                    <a:lumMod val="50000"/>
                  </a:schemeClr>
                </a:solidFill>
              </a:rPr>
              <a:t>immediately </a:t>
            </a:r>
          </a:p>
          <a:p>
            <a:r>
              <a:rPr lang="en-US" sz="2000" dirty="0"/>
              <a:t> </a:t>
            </a:r>
          </a:p>
          <a:p>
            <a:endParaRPr lang="en-US" sz="2000" dirty="0">
              <a:solidFill>
                <a:schemeClr val="tx1"/>
              </a:solidFill>
            </a:endParaRPr>
          </a:p>
          <a:p>
            <a:endParaRPr lang="en-US" sz="2000" dirty="0">
              <a:solidFill>
                <a:schemeClr val="tx1"/>
              </a:solidFill>
            </a:endParaRPr>
          </a:p>
          <a:p>
            <a:pPr>
              <a:lnSpc>
                <a:spcPct val="150000"/>
              </a:lnSpc>
            </a:pPr>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9701" name="Rectangle 4"/>
          <p:cNvSpPr>
            <a:spLocks noChangeArrowheads="1"/>
          </p:cNvSpPr>
          <p:nvPr/>
        </p:nvSpPr>
        <p:spPr bwMode="auto">
          <a:xfrm>
            <a:off x="1216367" y="2924344"/>
            <a:ext cx="1497332" cy="1843087"/>
          </a:xfrm>
          <a:prstGeom prst="rect">
            <a:avLst/>
          </a:prstGeom>
          <a:noFill/>
          <a:ln w="9525">
            <a:noFill/>
            <a:miter lim="800000"/>
            <a:headEnd/>
            <a:tailEnd/>
          </a:ln>
        </p:spPr>
        <p:txBody>
          <a:bodyPr lIns="91432" tIns="45716" rIns="91432" bIns="45716"/>
          <a:lstStyle/>
          <a:p>
            <a:r>
              <a:rPr lang="en-US" sz="2000" dirty="0">
                <a:solidFill>
                  <a:schemeClr val="accent1">
                    <a:lumMod val="50000"/>
                  </a:schemeClr>
                </a:solidFill>
              </a:rPr>
              <a:t>sum</a:t>
            </a:r>
          </a:p>
          <a:p>
            <a:r>
              <a:rPr lang="en-US" sz="2000" dirty="0">
                <a:solidFill>
                  <a:schemeClr val="accent1">
                    <a:lumMod val="50000"/>
                  </a:schemeClr>
                </a:solidFill>
              </a:rPr>
              <a:t>hate</a:t>
            </a:r>
          </a:p>
          <a:p>
            <a:r>
              <a:rPr lang="en-US" sz="2000" dirty="0">
                <a:solidFill>
                  <a:schemeClr val="accent1">
                    <a:lumMod val="50000"/>
                  </a:schemeClr>
                </a:solidFill>
              </a:rPr>
              <a:t>wit</a:t>
            </a:r>
          </a:p>
          <a:p>
            <a:r>
              <a:rPr lang="en-US" sz="2000" dirty="0">
                <a:solidFill>
                  <a:schemeClr val="accent1">
                    <a:lumMod val="50000"/>
                  </a:schemeClr>
                </a:solidFill>
              </a:rPr>
              <a:t>bond</a:t>
            </a:r>
          </a:p>
          <a:p>
            <a:r>
              <a:rPr lang="en-US" sz="2000" dirty="0">
                <a:solidFill>
                  <a:schemeClr val="accent1">
                    <a:lumMod val="50000"/>
                  </a:schemeClr>
                </a:solidFill>
              </a:rPr>
              <a:t>yield</a:t>
            </a:r>
          </a:p>
          <a:p>
            <a:r>
              <a:rPr lang="en-US" sz="2000" dirty="0">
                <a:solidFill>
                  <a:schemeClr val="accent1">
                    <a:lumMod val="50000"/>
                  </a:schemeClr>
                </a:solidFill>
              </a:rPr>
              <a:t>twice</a:t>
            </a:r>
          </a:p>
          <a:p>
            <a:pPr>
              <a:lnSpc>
                <a:spcPct val="150000"/>
              </a:lnSpc>
            </a:pPr>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11" name="Rectangle 10"/>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6</a:t>
            </a:fld>
            <a:endParaRPr lang="en-US" dirty="0"/>
          </a:p>
        </p:txBody>
      </p:sp>
    </p:spTree>
    <p:extLst>
      <p:ext uri="{BB962C8B-B14F-4D97-AF65-F5344CB8AC3E}">
        <p14:creationId xmlns:p14="http://schemas.microsoft.com/office/powerpoint/2010/main" val="74342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0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0" y="0"/>
            <a:ext cx="9144000" cy="6654800"/>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Word Span Experiment – Word Length</a:t>
            </a:r>
          </a:p>
          <a:p>
            <a:pPr>
              <a:lnSpc>
                <a:spcPct val="150000"/>
              </a:lnSpc>
            </a:pPr>
            <a:r>
              <a:rPr lang="en-US" sz="2000" dirty="0">
                <a:solidFill>
                  <a:schemeClr val="tx1"/>
                </a:solidFill>
              </a:rPr>
              <a:t>6-word lists included only short words (1 syllable) or long words (5 syllables)</a:t>
            </a:r>
          </a:p>
          <a:p>
            <a:pPr>
              <a:lnSpc>
                <a:spcPct val="150000"/>
              </a:lnSpc>
            </a:pPr>
            <a:r>
              <a:rPr lang="en-US" sz="2000" dirty="0">
                <a:solidFill>
                  <a:schemeClr val="tx1"/>
                </a:solidFill>
              </a:rPr>
              <a:t>	</a:t>
            </a:r>
          </a:p>
          <a:p>
            <a:pPr>
              <a:lnSpc>
                <a:spcPct val="150000"/>
              </a:lnSpc>
            </a:pPr>
            <a:r>
              <a:rPr lang="en-US" sz="2000" dirty="0">
                <a:solidFill>
                  <a:schemeClr val="tx1"/>
                </a:solidFill>
              </a:rPr>
              <a:t>Results	</a:t>
            </a:r>
          </a:p>
          <a:p>
            <a:pPr>
              <a:lnSpc>
                <a:spcPct val="150000"/>
              </a:lnSpc>
            </a:pPr>
            <a:r>
              <a:rPr lang="en-US" sz="2000" dirty="0">
                <a:solidFill>
                  <a:schemeClr val="tx1"/>
                </a:solidFill>
              </a:rPr>
              <a:t>         </a:t>
            </a: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r>
              <a:rPr lang="en-US" sz="2000" dirty="0">
                <a:solidFill>
                  <a:schemeClr val="tx1"/>
                </a:solidFill>
              </a:rPr>
              <a:t>Conclusion    </a:t>
            </a:r>
          </a:p>
          <a:p>
            <a:pPr>
              <a:lnSpc>
                <a:spcPct val="150000"/>
              </a:lnSpc>
            </a:pPr>
            <a:r>
              <a:rPr lang="en-US" sz="2000" dirty="0">
                <a:solidFill>
                  <a:schemeClr val="tx1"/>
                </a:solidFill>
              </a:rPr>
              <a:t>	span = amount of info that can be said in about 2 s</a:t>
            </a:r>
          </a:p>
          <a:p>
            <a:pPr>
              <a:lnSpc>
                <a:spcPct val="150000"/>
              </a:lnSpc>
            </a:pPr>
            <a:r>
              <a:rPr lang="en-US" sz="2000" dirty="0">
                <a:solidFill>
                  <a:schemeClr val="tx1"/>
                </a:solidFill>
              </a:rPr>
              <a:t>	The magic number 7 is wrong	</a:t>
            </a:r>
          </a:p>
          <a:p>
            <a:pPr>
              <a:lnSpc>
                <a:spcPct val="150000"/>
              </a:lnSpc>
            </a:pPr>
            <a:endParaRPr lang="en-US" sz="2000" dirty="0">
              <a:solidFill>
                <a:schemeClr val="tx1"/>
              </a:solidFill>
            </a:endParaRPr>
          </a:p>
          <a:p>
            <a:pPr>
              <a:lnSpc>
                <a:spcPct val="150000"/>
              </a:lnSpc>
            </a:pPr>
            <a:r>
              <a:rPr lang="en-US" sz="2000" dirty="0">
                <a:solidFill>
                  <a:schemeClr val="tx1"/>
                </a:solidFill>
              </a:rPr>
              <a:t>So, why does digit span equal 7?</a:t>
            </a:r>
          </a:p>
          <a:p>
            <a:pPr>
              <a:lnSpc>
                <a:spcPct val="150000"/>
              </a:lnSpc>
            </a:pPr>
            <a:endParaRPr lang="en-US" sz="2000" dirty="0">
              <a:solidFill>
                <a:schemeClr val="tx1"/>
              </a:solidFill>
            </a:endParaRPr>
          </a:p>
          <a:p>
            <a:pPr>
              <a:lnSpc>
                <a:spcPct val="150000"/>
              </a:lnSpc>
            </a:pPr>
            <a:r>
              <a:rPr lang="en-US" sz="2000" dirty="0">
                <a:solidFill>
                  <a:schemeClr val="tx1"/>
                </a:solidFill>
              </a:rPr>
              <a:t> (Baddeley et al., 1975) </a:t>
            </a:r>
            <a:endParaRPr lang="en-US" sz="1800" dirty="0">
              <a:solidFill>
                <a:schemeClr val="tx1"/>
              </a:solidFill>
            </a:endParaRPr>
          </a:p>
        </p:txBody>
      </p:sp>
      <p:sp>
        <p:nvSpPr>
          <p:cNvPr id="27651"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7</a:t>
            </a:fld>
            <a:endParaRPr lang="en-US" dirty="0"/>
          </a:p>
        </p:txBody>
      </p:sp>
      <p:sp>
        <p:nvSpPr>
          <p:cNvPr id="3" name="Rectangle 2">
            <a:extLst>
              <a:ext uri="{FF2B5EF4-FFF2-40B4-BE49-F238E27FC236}">
                <a16:creationId xmlns:a16="http://schemas.microsoft.com/office/drawing/2014/main" id="{A7059E51-8C3D-B108-F8A7-B8BDC0402E27}"/>
              </a:ext>
            </a:extLst>
          </p:cNvPr>
          <p:cNvSpPr>
            <a:spLocks noChangeArrowheads="1"/>
          </p:cNvSpPr>
          <p:nvPr/>
        </p:nvSpPr>
        <p:spPr bwMode="auto">
          <a:xfrm>
            <a:off x="910129" y="1854395"/>
            <a:ext cx="7757809" cy="499441"/>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long-word span 	&lt; short-word span (</a:t>
            </a:r>
            <a:r>
              <a:rPr lang="en-US" sz="2000" u="sng" dirty="0">
                <a:solidFill>
                  <a:schemeClr val="tx1"/>
                </a:solidFill>
              </a:rPr>
              <a:t>word length effect</a:t>
            </a:r>
            <a:r>
              <a:rPr lang="en-US" sz="2000" dirty="0">
                <a:solidFill>
                  <a:schemeClr val="tx1"/>
                </a:solidFill>
              </a:rPr>
              <a:t>)</a:t>
            </a:r>
          </a:p>
        </p:txBody>
      </p:sp>
    </p:spTree>
    <p:extLst>
      <p:ext uri="{BB962C8B-B14F-4D97-AF65-F5344CB8AC3E}">
        <p14:creationId xmlns:p14="http://schemas.microsoft.com/office/powerpoint/2010/main" val="70569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0" y="0"/>
            <a:ext cx="9144000" cy="6654800"/>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6">
                    <a:lumMod val="50000"/>
                  </a:schemeClr>
                </a:solidFill>
              </a:rPr>
              <a:t>Long ago, IQ tests showed that English kids outscored Welsh kids on digit span</a:t>
            </a:r>
          </a:p>
          <a:p>
            <a:pPr>
              <a:lnSpc>
                <a:spcPct val="150000"/>
              </a:lnSpc>
            </a:pPr>
            <a:endParaRPr lang="en-US" sz="2000" dirty="0">
              <a:solidFill>
                <a:schemeClr val="tx1"/>
              </a:solidFill>
            </a:endParaRPr>
          </a:p>
          <a:p>
            <a:pPr>
              <a:lnSpc>
                <a:spcPct val="150000"/>
              </a:lnSpc>
            </a:pPr>
            <a:r>
              <a:rPr lang="en-US" sz="2000" dirty="0">
                <a:solidFill>
                  <a:schemeClr val="tx1"/>
                </a:solidFill>
              </a:rPr>
              <a:t>Are English kids brighter?</a:t>
            </a:r>
          </a:p>
          <a:p>
            <a:pPr>
              <a:lnSpc>
                <a:spcPct val="150000"/>
              </a:lnSpc>
            </a:pPr>
            <a:endParaRPr lang="en-US" sz="2000" dirty="0">
              <a:solidFill>
                <a:schemeClr val="tx1"/>
              </a:solidFill>
            </a:endParaRPr>
          </a:p>
          <a:p>
            <a:r>
              <a:rPr lang="en-US" sz="2000" dirty="0">
                <a:solidFill>
                  <a:schemeClr val="tx1"/>
                </a:solidFill>
              </a:rPr>
              <a:t>	</a:t>
            </a:r>
            <a:r>
              <a:rPr lang="en-US" sz="2000" u="sng" dirty="0">
                <a:solidFill>
                  <a:schemeClr val="tx1"/>
                </a:solidFill>
              </a:rPr>
              <a:t>English	</a:t>
            </a:r>
            <a:r>
              <a:rPr lang="en-US" sz="2000" dirty="0">
                <a:solidFill>
                  <a:schemeClr val="tx1"/>
                </a:solidFill>
              </a:rPr>
              <a:t>	</a:t>
            </a:r>
            <a:r>
              <a:rPr lang="en-US" sz="2000" u="sng" dirty="0">
                <a:solidFill>
                  <a:schemeClr val="tx1"/>
                </a:solidFill>
              </a:rPr>
              <a:t>Welsh</a:t>
            </a:r>
          </a:p>
          <a:p>
            <a:r>
              <a:rPr lang="en-US" sz="2000" dirty="0">
                <a:solidFill>
                  <a:schemeClr val="tx1"/>
                </a:solidFill>
              </a:rPr>
              <a:t>	zero		</a:t>
            </a:r>
            <a:r>
              <a:rPr lang="en-US" sz="2000" dirty="0" err="1">
                <a:solidFill>
                  <a:schemeClr val="tx1"/>
                </a:solidFill>
              </a:rPr>
              <a:t>sero</a:t>
            </a:r>
            <a:endParaRPr lang="en-US" sz="2000" dirty="0">
              <a:solidFill>
                <a:schemeClr val="tx1"/>
              </a:solidFill>
            </a:endParaRPr>
          </a:p>
          <a:p>
            <a:r>
              <a:rPr lang="en-US" sz="2000" dirty="0">
                <a:solidFill>
                  <a:schemeClr val="tx1"/>
                </a:solidFill>
              </a:rPr>
              <a:t>	one		un</a:t>
            </a:r>
          </a:p>
          <a:p>
            <a:r>
              <a:rPr lang="en-US" sz="2000" dirty="0">
                <a:solidFill>
                  <a:schemeClr val="tx1"/>
                </a:solidFill>
              </a:rPr>
              <a:t>	two		</a:t>
            </a:r>
            <a:r>
              <a:rPr lang="en-US" sz="2000" dirty="0" err="1">
                <a:solidFill>
                  <a:schemeClr val="tx1"/>
                </a:solidFill>
              </a:rPr>
              <a:t>dau</a:t>
            </a:r>
            <a:r>
              <a:rPr lang="en-US" sz="2000" dirty="0">
                <a:solidFill>
                  <a:schemeClr val="tx1"/>
                </a:solidFill>
              </a:rPr>
              <a:t>	</a:t>
            </a:r>
          </a:p>
          <a:p>
            <a:r>
              <a:rPr lang="en-US" sz="2000" dirty="0">
                <a:solidFill>
                  <a:schemeClr val="tx1"/>
                </a:solidFill>
              </a:rPr>
              <a:t>	three		tri</a:t>
            </a:r>
          </a:p>
          <a:p>
            <a:r>
              <a:rPr lang="en-US" sz="2000" dirty="0">
                <a:solidFill>
                  <a:schemeClr val="tx1"/>
                </a:solidFill>
              </a:rPr>
              <a:t>	four		</a:t>
            </a:r>
            <a:r>
              <a:rPr lang="en-US" sz="2000" dirty="0" err="1">
                <a:solidFill>
                  <a:schemeClr val="tx1"/>
                </a:solidFill>
              </a:rPr>
              <a:t>pedwar</a:t>
            </a:r>
            <a:endParaRPr lang="en-US" sz="2000" dirty="0">
              <a:solidFill>
                <a:schemeClr val="tx1"/>
              </a:solidFill>
            </a:endParaRPr>
          </a:p>
          <a:p>
            <a:r>
              <a:rPr lang="en-US" sz="2000" dirty="0">
                <a:solidFill>
                  <a:schemeClr val="tx1"/>
                </a:solidFill>
              </a:rPr>
              <a:t>	five		pump</a:t>
            </a:r>
          </a:p>
          <a:p>
            <a:r>
              <a:rPr lang="en-US" sz="2000" dirty="0">
                <a:solidFill>
                  <a:schemeClr val="tx1"/>
                </a:solidFill>
              </a:rPr>
              <a:t>	six		</a:t>
            </a:r>
            <a:r>
              <a:rPr lang="en-US" sz="2000" dirty="0" err="1">
                <a:solidFill>
                  <a:schemeClr val="tx1"/>
                </a:solidFill>
              </a:rPr>
              <a:t>chwech</a:t>
            </a:r>
            <a:endParaRPr lang="en-US" sz="2000" dirty="0">
              <a:solidFill>
                <a:schemeClr val="tx1"/>
              </a:solidFill>
            </a:endParaRPr>
          </a:p>
          <a:p>
            <a:r>
              <a:rPr lang="en-US" sz="2000" dirty="0">
                <a:solidFill>
                  <a:schemeClr val="tx1"/>
                </a:solidFill>
              </a:rPr>
              <a:t>	seven		</a:t>
            </a:r>
            <a:r>
              <a:rPr lang="en-US" sz="2000" dirty="0" err="1">
                <a:solidFill>
                  <a:schemeClr val="tx1"/>
                </a:solidFill>
              </a:rPr>
              <a:t>saith</a:t>
            </a:r>
            <a:endParaRPr lang="en-US" sz="2000" dirty="0">
              <a:solidFill>
                <a:schemeClr val="tx1"/>
              </a:solidFill>
            </a:endParaRPr>
          </a:p>
          <a:p>
            <a:r>
              <a:rPr lang="en-US" sz="2000" dirty="0">
                <a:solidFill>
                  <a:schemeClr val="tx1"/>
                </a:solidFill>
              </a:rPr>
              <a:t>	eight		</a:t>
            </a:r>
            <a:r>
              <a:rPr lang="en-US" sz="2000" dirty="0" err="1">
                <a:solidFill>
                  <a:schemeClr val="tx1"/>
                </a:solidFill>
              </a:rPr>
              <a:t>wyth</a:t>
            </a:r>
            <a:endParaRPr lang="en-US" sz="2000" dirty="0">
              <a:solidFill>
                <a:schemeClr val="tx1"/>
              </a:solidFill>
            </a:endParaRPr>
          </a:p>
          <a:p>
            <a:r>
              <a:rPr lang="en-US" sz="2000" dirty="0">
                <a:solidFill>
                  <a:schemeClr val="tx1"/>
                </a:solidFill>
              </a:rPr>
              <a:t>	nine		</a:t>
            </a:r>
            <a:r>
              <a:rPr lang="en-US" sz="2000" dirty="0" err="1">
                <a:solidFill>
                  <a:schemeClr val="tx1"/>
                </a:solidFill>
              </a:rPr>
              <a:t>naw</a:t>
            </a:r>
            <a:endParaRPr lang="en-US" sz="2000" dirty="0">
              <a:solidFill>
                <a:schemeClr val="tx1"/>
              </a:solidFill>
            </a:endParaRPr>
          </a:p>
          <a:p>
            <a:endParaRPr lang="en-US" sz="1800" dirty="0">
              <a:solidFill>
                <a:schemeClr val="tx1"/>
              </a:solidFill>
            </a:endParaRPr>
          </a:p>
          <a:p>
            <a:r>
              <a:rPr lang="en-US" sz="1800" dirty="0">
                <a:solidFill>
                  <a:schemeClr val="tx1"/>
                </a:solidFill>
              </a:rPr>
              <a:t>	</a:t>
            </a:r>
          </a:p>
          <a:p>
            <a:r>
              <a:rPr lang="en-US" sz="1800" dirty="0">
                <a:solidFill>
                  <a:schemeClr val="tx1"/>
                </a:solidFill>
              </a:rPr>
              <a:t>			</a:t>
            </a:r>
          </a:p>
        </p:txBody>
      </p:sp>
      <p:sp>
        <p:nvSpPr>
          <p:cNvPr id="33795"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pic>
        <p:nvPicPr>
          <p:cNvPr id="2054" name="Picture 6" descr="Image result for map of united kingd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362" y="572639"/>
            <a:ext cx="3594708" cy="599118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6797650" y="6396037"/>
            <a:ext cx="2133600" cy="365125"/>
          </a:xfrm>
        </p:spPr>
        <p:txBody>
          <a:bodyPr/>
          <a:lstStyle/>
          <a:p>
            <a:pPr>
              <a:defRPr/>
            </a:pPr>
            <a:fld id="{F00BF97B-9693-44EF-96C9-AD49F155813B}" type="slidenum">
              <a:rPr lang="en-US" smtClean="0"/>
              <a:pPr>
                <a:defRPr/>
              </a:pPr>
              <a:t>8</a:t>
            </a:fld>
            <a:endParaRPr lang="en-US" dirty="0"/>
          </a:p>
        </p:txBody>
      </p:sp>
    </p:spTree>
    <p:extLst>
      <p:ext uri="{BB962C8B-B14F-4D97-AF65-F5344CB8AC3E}">
        <p14:creationId xmlns:p14="http://schemas.microsoft.com/office/powerpoint/2010/main" val="2356410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0" y="0"/>
            <a:ext cx="9144000" cy="6654800"/>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Welsh-English Experiment  </a:t>
            </a:r>
          </a:p>
          <a:p>
            <a:pPr>
              <a:lnSpc>
                <a:spcPct val="150000"/>
              </a:lnSpc>
            </a:pPr>
            <a:endParaRPr lang="en-US" sz="2000" dirty="0">
              <a:solidFill>
                <a:schemeClr val="tx1"/>
              </a:solidFill>
            </a:endParaRPr>
          </a:p>
          <a:p>
            <a:pPr>
              <a:lnSpc>
                <a:spcPct val="150000"/>
              </a:lnSpc>
            </a:pPr>
            <a:r>
              <a:rPr lang="en-US" sz="2000" dirty="0">
                <a:solidFill>
                  <a:schemeClr val="tx1"/>
                </a:solidFill>
              </a:rPr>
              <a:t>Welsh-English bilinguals completed digit span task in languages.</a:t>
            </a:r>
          </a:p>
          <a:p>
            <a:pPr>
              <a:lnSpc>
                <a:spcPct val="150000"/>
              </a:lnSpc>
            </a:pPr>
            <a:endParaRPr lang="en-US" sz="2000" dirty="0">
              <a:solidFill>
                <a:schemeClr val="tx1"/>
              </a:solidFill>
            </a:endParaRPr>
          </a:p>
          <a:p>
            <a:pPr>
              <a:lnSpc>
                <a:spcPct val="150000"/>
              </a:lnSpc>
            </a:pPr>
            <a:r>
              <a:rPr lang="en-US" sz="2000" dirty="0">
                <a:solidFill>
                  <a:schemeClr val="tx1"/>
                </a:solidFill>
              </a:rPr>
              <a:t>	Results: English digit span &gt; Welsh digit span</a:t>
            </a:r>
          </a:p>
          <a:p>
            <a:endParaRPr lang="en-US" sz="2000" dirty="0">
              <a:solidFill>
                <a:schemeClr val="tx1"/>
              </a:solidFill>
            </a:endParaRPr>
          </a:p>
          <a:p>
            <a:endParaRPr lang="en-US" sz="2000" dirty="0">
              <a:solidFill>
                <a:schemeClr val="tx1"/>
              </a:solidFill>
            </a:endParaRPr>
          </a:p>
          <a:p>
            <a:pPr>
              <a:lnSpc>
                <a:spcPct val="150000"/>
              </a:lnSpc>
            </a:pPr>
            <a:r>
              <a:rPr lang="en-US" sz="2000" dirty="0">
                <a:solidFill>
                  <a:schemeClr val="tx1"/>
                </a:solidFill>
              </a:rPr>
              <a:t>Implication: Digit span depends on time needed to “say” digit words</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(Ellis &amp; </a:t>
            </a:r>
            <a:r>
              <a:rPr lang="en-US" sz="2000" dirty="0" err="1">
                <a:solidFill>
                  <a:schemeClr val="tx1"/>
                </a:solidFill>
              </a:rPr>
              <a:t>Hennelly</a:t>
            </a:r>
            <a:r>
              <a:rPr lang="en-US" sz="2000" dirty="0">
                <a:solidFill>
                  <a:schemeClr val="tx1"/>
                </a:solidFill>
              </a:rPr>
              <a:t>, 1980)</a:t>
            </a:r>
          </a:p>
        </p:txBody>
      </p:sp>
      <p:sp>
        <p:nvSpPr>
          <p:cNvPr id="33795"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9</a:t>
            </a:fld>
            <a:endParaRPr lang="en-US" dirty="0"/>
          </a:p>
        </p:txBody>
      </p:sp>
    </p:spTree>
    <p:extLst>
      <p:ext uri="{BB962C8B-B14F-4D97-AF65-F5344CB8AC3E}">
        <p14:creationId xmlns:p14="http://schemas.microsoft.com/office/powerpoint/2010/main" val="1037951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9144000" cy="6654800"/>
          </a:xfrm>
          <a:prstGeom prst="rect">
            <a:avLst/>
          </a:prstGeom>
          <a:noFill/>
          <a:ln w="9525">
            <a:noFill/>
            <a:miter lim="800000"/>
            <a:headEnd/>
            <a:tailEnd/>
          </a:ln>
        </p:spPr>
        <p:txBody>
          <a:bodyPr lIns="91432" tIns="45716" rIns="91432" bIns="45716"/>
          <a:lstStyle/>
          <a:p>
            <a:pPr defTabSz="228600">
              <a:lnSpc>
                <a:spcPct val="150000"/>
              </a:lnSpc>
            </a:pPr>
            <a:endParaRPr lang="en-US" sz="1800" dirty="0">
              <a:solidFill>
                <a:schemeClr val="tx1"/>
              </a:solidFill>
            </a:endParaRPr>
          </a:p>
          <a:p>
            <a:pPr defTabSz="228600">
              <a:lnSpc>
                <a:spcPct val="150000"/>
              </a:lnSpc>
            </a:pPr>
            <a:r>
              <a:rPr lang="en-US" dirty="0">
                <a:solidFill>
                  <a:schemeClr val="accent6">
                    <a:lumMod val="50000"/>
                  </a:schemeClr>
                </a:solidFill>
              </a:rPr>
              <a:t>Digit span demo</a:t>
            </a: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r>
              <a:rPr lang="en-US" sz="1800" dirty="0">
                <a:solidFill>
                  <a:schemeClr val="tx1"/>
                </a:solidFill>
              </a:rPr>
              <a:t>	</a:t>
            </a:r>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10</a:t>
            </a:fld>
            <a:endParaRPr lang="en-US" dirty="0"/>
          </a:p>
        </p:txBody>
      </p:sp>
      <p:graphicFrame>
        <p:nvGraphicFramePr>
          <p:cNvPr id="3" name="Table 3">
            <a:extLst>
              <a:ext uri="{FF2B5EF4-FFF2-40B4-BE49-F238E27FC236}">
                <a16:creationId xmlns:a16="http://schemas.microsoft.com/office/drawing/2014/main" id="{F4887293-0EC5-4975-BC96-BC8CAC65D966}"/>
              </a:ext>
            </a:extLst>
          </p:cNvPr>
          <p:cNvGraphicFramePr>
            <a:graphicFrameLocks noGrp="1"/>
          </p:cNvGraphicFramePr>
          <p:nvPr>
            <p:extLst>
              <p:ext uri="{D42A27DB-BD31-4B8C-83A1-F6EECF244321}">
                <p14:modId xmlns:p14="http://schemas.microsoft.com/office/powerpoint/2010/main" val="3870066424"/>
              </p:ext>
            </p:extLst>
          </p:nvPr>
        </p:nvGraphicFramePr>
        <p:xfrm>
          <a:off x="1554480" y="1432560"/>
          <a:ext cx="4846320" cy="4358640"/>
        </p:xfrm>
        <a:graphic>
          <a:graphicData uri="http://schemas.openxmlformats.org/drawingml/2006/table">
            <a:tbl>
              <a:tblPr firstRow="1" bandRow="1">
                <a:tableStyleId>{5C22544A-7EE6-4342-B048-85BDC9FD1C3A}</a:tableStyleId>
              </a:tblPr>
              <a:tblGrid>
                <a:gridCol w="1211580">
                  <a:extLst>
                    <a:ext uri="{9D8B030D-6E8A-4147-A177-3AD203B41FA5}">
                      <a16:colId xmlns:a16="http://schemas.microsoft.com/office/drawing/2014/main" val="1974217667"/>
                    </a:ext>
                  </a:extLst>
                </a:gridCol>
                <a:gridCol w="1211580">
                  <a:extLst>
                    <a:ext uri="{9D8B030D-6E8A-4147-A177-3AD203B41FA5}">
                      <a16:colId xmlns:a16="http://schemas.microsoft.com/office/drawing/2014/main" val="1083247194"/>
                    </a:ext>
                  </a:extLst>
                </a:gridCol>
                <a:gridCol w="1211580">
                  <a:extLst>
                    <a:ext uri="{9D8B030D-6E8A-4147-A177-3AD203B41FA5}">
                      <a16:colId xmlns:a16="http://schemas.microsoft.com/office/drawing/2014/main" val="90184634"/>
                    </a:ext>
                  </a:extLst>
                </a:gridCol>
                <a:gridCol w="1211580">
                  <a:extLst>
                    <a:ext uri="{9D8B030D-6E8A-4147-A177-3AD203B41FA5}">
                      <a16:colId xmlns:a16="http://schemas.microsoft.com/office/drawing/2014/main" val="1480888020"/>
                    </a:ext>
                  </a:extLst>
                </a:gridCol>
              </a:tblGrid>
              <a:tr h="367607">
                <a:tc gridSpan="2">
                  <a:txBody>
                    <a:bodyPr/>
                    <a:lstStyle/>
                    <a:p>
                      <a:pPr algn="ctr"/>
                      <a:r>
                        <a:rPr lang="en-US" sz="2000" dirty="0">
                          <a:solidFill>
                            <a:schemeClr val="tx1"/>
                          </a:solidFill>
                        </a:rPr>
                        <a:t>Arabic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2000" dirty="0">
                          <a:solidFill>
                            <a:schemeClr val="tx1"/>
                          </a:solidFill>
                        </a:rPr>
                        <a:t>Cantonese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9288759"/>
                  </a:ext>
                </a:extLst>
              </a:tr>
              <a:tr h="367607">
                <a:tc>
                  <a:txBody>
                    <a:bodyPr/>
                    <a:lstStyle/>
                    <a:p>
                      <a:pPr algn="r"/>
                      <a:r>
                        <a:rPr lang="en-US" sz="2000" dirty="0"/>
                        <a:t>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sifr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ling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213871"/>
                  </a:ext>
                </a:extLst>
              </a:tr>
              <a:tr h="367607">
                <a:tc>
                  <a:txBody>
                    <a:bodyPr/>
                    <a:lstStyle/>
                    <a:p>
                      <a:pPr algn="r"/>
                      <a:r>
                        <a:rPr lang="en-US" sz="2000" dirty="0"/>
                        <a:t>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wahed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yat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59720863"/>
                  </a:ext>
                </a:extLst>
              </a:tr>
              <a:tr h="367607">
                <a:tc>
                  <a:txBody>
                    <a:bodyPr/>
                    <a:lstStyle/>
                    <a:p>
                      <a:pPr algn="r"/>
                      <a:r>
                        <a:rPr lang="en-US" sz="2000" dirty="0"/>
                        <a:t>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ithnan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yih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7243694"/>
                  </a:ext>
                </a:extLst>
              </a:tr>
              <a:tr h="367607">
                <a:tc>
                  <a:txBody>
                    <a:bodyPr/>
                    <a:lstStyle/>
                    <a:p>
                      <a:pPr algn="r"/>
                      <a:r>
                        <a:rPr lang="en-US" sz="2000" dirty="0"/>
                        <a:t>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thalatha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saam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2704348"/>
                  </a:ext>
                </a:extLst>
              </a:tr>
              <a:tr h="367607">
                <a:tc>
                  <a:txBody>
                    <a:bodyPr/>
                    <a:lstStyle/>
                    <a:p>
                      <a:pPr algn="r"/>
                      <a:r>
                        <a:rPr lang="en-US" sz="2000" dirty="0"/>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arba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sei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3655076"/>
                  </a:ext>
                </a:extLst>
              </a:tr>
              <a:tr h="367607">
                <a:tc>
                  <a:txBody>
                    <a:bodyPr/>
                    <a:lstStyle/>
                    <a:p>
                      <a:pPr algn="r"/>
                      <a:r>
                        <a:rPr lang="en-US" sz="2000" dirty="0"/>
                        <a:t>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khamse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ngh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50983025"/>
                  </a:ext>
                </a:extLst>
              </a:tr>
              <a:tr h="367607">
                <a:tc>
                  <a:txBody>
                    <a:bodyPr/>
                    <a:lstStyle/>
                    <a:p>
                      <a:pPr algn="r"/>
                      <a:r>
                        <a:rPr lang="en-US" sz="2000" dirty="0"/>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sitta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luhk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2161890"/>
                  </a:ext>
                </a:extLst>
              </a:tr>
              <a:tr h="367607">
                <a:tc>
                  <a:txBody>
                    <a:bodyPr/>
                    <a:lstStyle/>
                    <a:p>
                      <a:pPr algn="r"/>
                      <a:r>
                        <a:rPr lang="en-US" sz="2000" dirty="0"/>
                        <a:t>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seba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caht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18714775"/>
                  </a:ext>
                </a:extLst>
              </a:tr>
              <a:tr h="367607">
                <a:tc>
                  <a:txBody>
                    <a:bodyPr/>
                    <a:lstStyle/>
                    <a:p>
                      <a:pPr algn="r"/>
                      <a:r>
                        <a:rPr lang="en-US" sz="2000" dirty="0"/>
                        <a:t>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thamanya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baat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5603692"/>
                  </a:ext>
                </a:extLst>
              </a:tr>
              <a:tr h="367607">
                <a:tc>
                  <a:txBody>
                    <a:bodyPr/>
                    <a:lstStyle/>
                    <a:p>
                      <a:pPr algn="r"/>
                      <a:r>
                        <a:rPr lang="en-US" sz="2000" dirty="0"/>
                        <a:t>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tesa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000" dirty="0"/>
                        <a:t>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aseline="0" dirty="0">
                          <a:latin typeface="Calibri" panose="020F0502020204030204" pitchFamily="34" charset="0"/>
                        </a:rPr>
                        <a:t>gau</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715946"/>
                  </a:ext>
                </a:extLst>
              </a:tr>
            </a:tbl>
          </a:graphicData>
        </a:graphic>
      </p:graphicFrame>
    </p:spTree>
    <p:extLst>
      <p:ext uri="{BB962C8B-B14F-4D97-AF65-F5344CB8AC3E}">
        <p14:creationId xmlns:p14="http://schemas.microsoft.com/office/powerpoint/2010/main" val="3128489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0" y="0"/>
            <a:ext cx="9144000" cy="6654800"/>
          </a:xfrm>
          <a:prstGeom prst="rect">
            <a:avLst/>
          </a:prstGeom>
          <a:noFill/>
          <a:ln w="9525">
            <a:noFill/>
            <a:miter lim="800000"/>
            <a:headEnd/>
            <a:tailEnd/>
          </a:ln>
        </p:spPr>
        <p:txBody>
          <a:bodyPr lIns="91432" tIns="45716" rIns="91432" bIns="45716"/>
          <a:lstStyle/>
          <a:p>
            <a:pPr defTabSz="228600">
              <a:lnSpc>
                <a:spcPct val="150000"/>
              </a:lnSpc>
            </a:pPr>
            <a:r>
              <a:rPr lang="en-US" dirty="0">
                <a:solidFill>
                  <a:schemeClr val="accent6">
                    <a:lumMod val="50000"/>
                  </a:schemeClr>
                </a:solidFill>
              </a:rPr>
              <a:t>Correlational Study Comparing Speakers of Different Languages</a:t>
            </a:r>
          </a:p>
          <a:p>
            <a:pPr defTabSz="228600"/>
            <a:endParaRPr lang="en-US" sz="2000" dirty="0">
              <a:solidFill>
                <a:schemeClr val="tx1"/>
              </a:solidFill>
            </a:endParaRPr>
          </a:p>
          <a:p>
            <a:pPr defTabSz="228600">
              <a:lnSpc>
                <a:spcPct val="150000"/>
              </a:lnSpc>
            </a:pPr>
            <a:r>
              <a:rPr lang="en-US" sz="2000" dirty="0">
                <a:solidFill>
                  <a:schemeClr val="tx1"/>
                </a:solidFill>
              </a:rPr>
              <a:t>	</a:t>
            </a:r>
            <a:r>
              <a:rPr lang="en-US" sz="2000" u="sng" dirty="0">
                <a:solidFill>
                  <a:schemeClr val="tx1"/>
                </a:solidFill>
              </a:rPr>
              <a:t>Language (syllables / digit)</a:t>
            </a:r>
            <a:r>
              <a:rPr lang="en-US" sz="2000" dirty="0">
                <a:solidFill>
                  <a:schemeClr val="tx1"/>
                </a:solidFill>
              </a:rPr>
              <a:t>				</a:t>
            </a:r>
            <a:r>
              <a:rPr lang="en-US" sz="2000" u="sng" dirty="0">
                <a:solidFill>
                  <a:schemeClr val="tx1"/>
                </a:solidFill>
              </a:rPr>
              <a:t>digit span</a:t>
            </a:r>
            <a:r>
              <a:rPr lang="en-US" sz="2000" dirty="0">
                <a:solidFill>
                  <a:schemeClr val="tx1"/>
                </a:solidFill>
              </a:rPr>
              <a:t>					</a:t>
            </a:r>
            <a:r>
              <a:rPr lang="en-US" sz="2000" u="sng" dirty="0">
                <a:solidFill>
                  <a:schemeClr val="tx1"/>
                </a:solidFill>
              </a:rPr>
              <a:t>words read aloud in 2 s</a:t>
            </a:r>
            <a:r>
              <a:rPr lang="en-US" sz="2000" dirty="0">
                <a:solidFill>
                  <a:schemeClr val="tx1"/>
                </a:solidFill>
              </a:rPr>
              <a:t>	</a:t>
            </a:r>
          </a:p>
          <a:p>
            <a:pPr defTabSz="228600">
              <a:lnSpc>
                <a:spcPct val="150000"/>
              </a:lnSpc>
            </a:pPr>
            <a:r>
              <a:rPr lang="en-US" sz="2000" dirty="0">
                <a:solidFill>
                  <a:schemeClr val="tx1"/>
                </a:solidFill>
              </a:rPr>
              <a:t>	English (1.2)													7.2							7.6									</a:t>
            </a:r>
          </a:p>
          <a:p>
            <a:pPr defTabSz="228600">
              <a:lnSpc>
                <a:spcPct val="150000"/>
              </a:lnSpc>
            </a:pPr>
            <a:r>
              <a:rPr lang="en-US" sz="2000" dirty="0">
                <a:solidFill>
                  <a:schemeClr val="tx1"/>
                </a:solidFill>
              </a:rPr>
              <a:t>	Arabic (2.3) 													5.8							5.4						</a:t>
            </a:r>
          </a:p>
          <a:p>
            <a:pPr defTabSz="228600">
              <a:lnSpc>
                <a:spcPct val="150000"/>
              </a:lnSpc>
            </a:pPr>
            <a:endParaRPr lang="en-US" sz="2000" dirty="0">
              <a:solidFill>
                <a:schemeClr val="tx1"/>
              </a:solidFill>
            </a:endParaRPr>
          </a:p>
          <a:p>
            <a:pPr defTabSz="228600">
              <a:lnSpc>
                <a:spcPct val="150000"/>
              </a:lnSpc>
            </a:pPr>
            <a:r>
              <a:rPr lang="en-US" sz="2000" dirty="0">
                <a:solidFill>
                  <a:schemeClr val="tx1"/>
                </a:solidFill>
              </a:rPr>
              <a:t>Conclusion</a:t>
            </a:r>
          </a:p>
          <a:p>
            <a:pPr defTabSz="228600">
              <a:lnSpc>
                <a:spcPct val="150000"/>
              </a:lnSpc>
            </a:pPr>
            <a:r>
              <a:rPr lang="en-US" sz="2000" dirty="0">
                <a:solidFill>
                  <a:schemeClr val="tx1"/>
                </a:solidFill>
              </a:rPr>
              <a:t>	digit span = ~ 2 sec</a:t>
            </a:r>
          </a:p>
          <a:p>
            <a:pPr defTabSz="228600">
              <a:lnSpc>
                <a:spcPct val="150000"/>
              </a:lnSpc>
            </a:pPr>
            <a:endParaRPr lang="en-US" sz="2000" dirty="0">
              <a:solidFill>
                <a:schemeClr val="tx1"/>
              </a:solidFill>
            </a:endParaRPr>
          </a:p>
          <a:p>
            <a:pPr defTabSz="228600">
              <a:lnSpc>
                <a:spcPct val="150000"/>
              </a:lnSpc>
            </a:pPr>
            <a:endParaRPr lang="en-US" sz="2000" dirty="0">
              <a:solidFill>
                <a:schemeClr val="tx1"/>
              </a:solidFill>
            </a:endParaRPr>
          </a:p>
          <a:p>
            <a:pPr defTabSz="228600">
              <a:lnSpc>
                <a:spcPct val="150000"/>
              </a:lnSpc>
            </a:pPr>
            <a:endParaRPr lang="en-US" sz="2000" dirty="0">
              <a:solidFill>
                <a:schemeClr val="tx1"/>
              </a:solidFill>
            </a:endParaRPr>
          </a:p>
          <a:p>
            <a:pPr defTabSz="228600">
              <a:lnSpc>
                <a:spcPct val="150000"/>
              </a:lnSpc>
            </a:pPr>
            <a:endParaRPr lang="en-US" sz="2000" dirty="0">
              <a:solidFill>
                <a:schemeClr val="tx1"/>
              </a:solidFill>
            </a:endParaRPr>
          </a:p>
          <a:p>
            <a:pPr defTabSz="228600">
              <a:lnSpc>
                <a:spcPct val="150000"/>
              </a:lnSpc>
            </a:pPr>
            <a:r>
              <a:rPr lang="en-US" sz="2000" dirty="0">
                <a:solidFill>
                  <a:schemeClr val="tx1"/>
                </a:solidFill>
              </a:rPr>
              <a:t>(</a:t>
            </a:r>
            <a:r>
              <a:rPr lang="en-US" sz="2000" dirty="0" err="1">
                <a:solidFill>
                  <a:schemeClr val="tx1"/>
                </a:solidFill>
              </a:rPr>
              <a:t>Naveh</a:t>
            </a:r>
            <a:r>
              <a:rPr lang="en-US" sz="2000" dirty="0">
                <a:solidFill>
                  <a:schemeClr val="tx1"/>
                </a:solidFill>
              </a:rPr>
              <a:t>-Benjamin &amp; Ayres, 1986)</a:t>
            </a:r>
          </a:p>
        </p:txBody>
      </p:sp>
      <p:sp>
        <p:nvSpPr>
          <p:cNvPr id="33795"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11</a:t>
            </a:fld>
            <a:endParaRPr lang="en-US" dirty="0"/>
          </a:p>
        </p:txBody>
      </p:sp>
    </p:spTree>
    <p:extLst>
      <p:ext uri="{BB962C8B-B14F-4D97-AF65-F5344CB8AC3E}">
        <p14:creationId xmlns:p14="http://schemas.microsoft.com/office/powerpoint/2010/main" val="3552319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0" y="203200"/>
            <a:ext cx="9144000" cy="882650"/>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Long-Term Recall</a:t>
            </a:r>
          </a:p>
          <a:p>
            <a:pPr>
              <a:lnSpc>
                <a:spcPct val="150000"/>
              </a:lnSpc>
            </a:pPr>
            <a:endParaRPr lang="en-US" sz="1800" dirty="0">
              <a:solidFill>
                <a:schemeClr val="tx1"/>
              </a:solidFill>
            </a:endParaRPr>
          </a:p>
          <a:p>
            <a:pPr defTabSz="457200"/>
            <a:r>
              <a:rPr lang="en-US" sz="2000" dirty="0">
                <a:solidFill>
                  <a:schemeClr val="tx1"/>
                </a:solidFill>
              </a:rPr>
              <a:t>On a penny, what appears to the left of Lincoln?  </a:t>
            </a:r>
          </a:p>
          <a:p>
            <a:pPr defTabSz="457200"/>
            <a:r>
              <a:rPr lang="en-US" sz="2000" dirty="0">
                <a:solidFill>
                  <a:schemeClr val="tx1"/>
                </a:solidFill>
              </a:rPr>
              <a:t>							</a:t>
            </a:r>
          </a:p>
          <a:p>
            <a:pPr defTabSz="457200"/>
            <a:r>
              <a:rPr lang="en-US" sz="2000" dirty="0">
                <a:solidFill>
                  <a:schemeClr val="tx1"/>
                </a:solidFill>
              </a:rPr>
              <a:t>									To the right?</a:t>
            </a:r>
          </a:p>
          <a:p>
            <a:pPr defTabSz="457200"/>
            <a:endParaRPr lang="en-US" sz="2000" dirty="0">
              <a:solidFill>
                <a:schemeClr val="tx1"/>
              </a:solidFill>
            </a:endParaRPr>
          </a:p>
          <a:p>
            <a:pPr defTabSz="457200"/>
            <a:r>
              <a:rPr lang="en-US" sz="2000" dirty="0">
                <a:solidFill>
                  <a:schemeClr val="tx1"/>
                </a:solidFill>
              </a:rPr>
              <a:t>							</a:t>
            </a:r>
          </a:p>
          <a:p>
            <a:pPr defTabSz="457200"/>
            <a:endParaRPr lang="en-US" sz="2000" dirty="0">
              <a:solidFill>
                <a:schemeClr val="tx1"/>
              </a:solidFill>
            </a:endParaRPr>
          </a:p>
          <a:p>
            <a:pPr defTabSz="457200"/>
            <a:endParaRPr lang="en-US" sz="2000" dirty="0">
              <a:solidFill>
                <a:schemeClr val="tx1"/>
              </a:solidFill>
            </a:endParaRPr>
          </a:p>
          <a:p>
            <a:pPr defTabSz="457200"/>
            <a:r>
              <a:rPr lang="en-US" sz="2000" dirty="0">
                <a:solidFill>
                  <a:schemeClr val="tx1"/>
                </a:solidFill>
              </a:rPr>
              <a:t>We forget almost everything we once knew.</a:t>
            </a: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r>
              <a:rPr lang="en-US" sz="2000" dirty="0">
                <a:solidFill>
                  <a:schemeClr val="tx1"/>
                </a:solidFill>
              </a:rPr>
              <a:t>	Is forgetting adaptive? 	</a:t>
            </a:r>
          </a:p>
          <a:p>
            <a:pPr defTabSz="457200"/>
            <a:endParaRPr lang="en-US" sz="2000" dirty="0">
              <a:solidFill>
                <a:schemeClr val="tx1"/>
              </a:solidFill>
            </a:endParaRPr>
          </a:p>
          <a:p>
            <a:pPr defTabSz="457200"/>
            <a:r>
              <a:rPr lang="en-US" sz="2000" dirty="0">
                <a:solidFill>
                  <a:schemeClr val="tx1"/>
                </a:solidFill>
              </a:rPr>
              <a:t>	What causes forgetting? </a:t>
            </a:r>
          </a:p>
          <a:p>
            <a:pPr defTabSz="457200"/>
            <a:r>
              <a:rPr lang="en-US" sz="2000" dirty="0">
                <a:solidFill>
                  <a:schemeClr val="tx1"/>
                </a:solidFill>
              </a:rPr>
              <a:t>	</a:t>
            </a:r>
          </a:p>
          <a:p>
            <a:pPr defTabSz="457200"/>
            <a:endParaRPr lang="en-US" sz="1800" dirty="0">
              <a:solidFill>
                <a:schemeClr val="tx1"/>
              </a:solidFill>
            </a:endParaRPr>
          </a:p>
          <a:p>
            <a:pPr defTabSz="457200"/>
            <a:r>
              <a:rPr lang="en-US" sz="1800" dirty="0">
                <a:solidFill>
                  <a:schemeClr val="tx1"/>
                </a:solidFill>
              </a:rPr>
              <a:t>		</a:t>
            </a:r>
          </a:p>
          <a:p>
            <a:pPr defTabSz="457200"/>
            <a:endParaRPr lang="en-US" sz="1800" dirty="0">
              <a:solidFill>
                <a:schemeClr val="tx1"/>
              </a:solidFill>
            </a:endParaRPr>
          </a:p>
          <a:p>
            <a:pPr defTabSz="457200"/>
            <a:endParaRPr lang="en-US" sz="1800" dirty="0">
              <a:solidFill>
                <a:schemeClr val="tx1"/>
              </a:solidFill>
            </a:endParaRPr>
          </a:p>
          <a:p>
            <a:pPr>
              <a:lnSpc>
                <a:spcPct val="150000"/>
              </a:lnSpc>
            </a:pPr>
            <a:endParaRPr lang="en-US"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r>
              <a:rPr lang="en-US" sz="1800" dirty="0">
                <a:solidFill>
                  <a:schemeClr val="tx1"/>
                </a:solidFill>
              </a:rPr>
              <a:t>	</a:t>
            </a:r>
          </a:p>
        </p:txBody>
      </p:sp>
      <p:pic>
        <p:nvPicPr>
          <p:cNvPr id="3" name="Picture 5"/>
          <p:cNvPicPr>
            <a:picLocks noChangeAspect="1" noChangeArrowheads="1"/>
          </p:cNvPicPr>
          <p:nvPr/>
        </p:nvPicPr>
        <p:blipFill>
          <a:blip r:embed="rId3" cstate="print"/>
          <a:srcRect l="4629" t="3551" r="3945" b="2948"/>
          <a:stretch>
            <a:fillRect/>
          </a:stretch>
        </p:blipFill>
        <p:spPr bwMode="auto">
          <a:xfrm>
            <a:off x="5800960" y="655185"/>
            <a:ext cx="3234675" cy="3234675"/>
          </a:xfrm>
          <a:prstGeom prst="rect">
            <a:avLst/>
          </a:prstGeom>
          <a:noFill/>
          <a:ln w="9525" algn="ctr">
            <a:noFill/>
            <a:miter lim="800000"/>
            <a:headEnd/>
            <a:tailEnd/>
          </a:ln>
        </p:spPr>
      </p:pic>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12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0" y="1"/>
            <a:ext cx="9144000" cy="279789"/>
          </a:xfrm>
          <a:prstGeom prst="rect">
            <a:avLst/>
          </a:prstGeom>
          <a:noFill/>
          <a:ln w="9525">
            <a:noFill/>
            <a:miter lim="800000"/>
            <a:headEnd/>
            <a:tailEnd/>
          </a:ln>
        </p:spPr>
        <p:txBody>
          <a:bodyPr lIns="91432" tIns="45716" rIns="91432" bIns="45716"/>
          <a:lstStyle/>
          <a:p>
            <a:pPr defTabSz="457200"/>
            <a:r>
              <a:rPr lang="en-US" dirty="0">
                <a:solidFill>
                  <a:schemeClr val="accent6">
                    <a:lumMod val="50000"/>
                  </a:schemeClr>
                </a:solidFill>
              </a:rPr>
              <a:t>Scenario</a:t>
            </a:r>
            <a:r>
              <a:rPr lang="en-US" sz="2000" dirty="0">
                <a:solidFill>
                  <a:schemeClr val="tx1"/>
                </a:solidFill>
              </a:rPr>
              <a:t>				</a:t>
            </a:r>
          </a:p>
          <a:p>
            <a:pPr defTabSz="457200"/>
            <a:r>
              <a:rPr lang="en-US" sz="2000" dirty="0">
                <a:solidFill>
                  <a:schemeClr val="tx1"/>
                </a:solidFill>
              </a:rPr>
              <a:t>						3:00 pm			4:00 pm			5:00 pm</a:t>
            </a:r>
          </a:p>
          <a:p>
            <a:pPr defTabSz="457200">
              <a:lnSpc>
                <a:spcPct val="150000"/>
              </a:lnSpc>
            </a:pPr>
            <a:r>
              <a:rPr lang="en-US" sz="2000" dirty="0">
                <a:solidFill>
                  <a:schemeClr val="tx1"/>
                </a:solidFill>
              </a:rPr>
              <a:t>		You 			study History		French Lab		History exam</a:t>
            </a:r>
          </a:p>
          <a:p>
            <a:pPr defTabSz="457200">
              <a:lnSpc>
                <a:spcPct val="150000"/>
              </a:lnSpc>
            </a:pPr>
            <a:r>
              <a:rPr lang="en-US" sz="2000" dirty="0">
                <a:solidFill>
                  <a:schemeClr val="tx1"/>
                </a:solidFill>
              </a:rPr>
              <a:t>		Your Friend		study History		rest				History exam</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Does the French Lab affect your score on History Exam? </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NO		forgetting due only to </a:t>
            </a:r>
            <a:r>
              <a:rPr lang="en-US" sz="2000" u="sng" dirty="0">
                <a:solidFill>
                  <a:schemeClr val="tx1"/>
                </a:solidFill>
              </a:rPr>
              <a:t>decay</a:t>
            </a:r>
          </a:p>
          <a:p>
            <a:pPr defTabSz="457200">
              <a:lnSpc>
                <a:spcPct val="150000"/>
              </a:lnSpc>
            </a:pPr>
            <a:r>
              <a:rPr lang="en-US" sz="2000" dirty="0">
                <a:solidFill>
                  <a:schemeClr val="tx1"/>
                </a:solidFill>
              </a:rPr>
              <a:t>		amount forgotten depends solely on time elapsed since event</a:t>
            </a:r>
          </a:p>
          <a:p>
            <a:pPr defTabSz="457200">
              <a:lnSpc>
                <a:spcPct val="150000"/>
              </a:lnSpc>
            </a:pPr>
            <a:r>
              <a:rPr lang="en-US" sz="2000" dirty="0">
                <a:solidFill>
                  <a:schemeClr val="tx1"/>
                </a:solidFill>
              </a:rPr>
              <a:t>	</a:t>
            </a:r>
          </a:p>
          <a:p>
            <a:pPr defTabSz="457200">
              <a:lnSpc>
                <a:spcPct val="150000"/>
              </a:lnSpc>
            </a:pPr>
            <a:r>
              <a:rPr lang="en-US" sz="2000" dirty="0">
                <a:solidFill>
                  <a:schemeClr val="tx1"/>
                </a:solidFill>
              </a:rPr>
              <a:t>YES	forgetting due at least partly to </a:t>
            </a:r>
            <a:r>
              <a:rPr lang="en-US" sz="2000" u="sng" dirty="0">
                <a:solidFill>
                  <a:schemeClr val="tx1"/>
                </a:solidFill>
              </a:rPr>
              <a:t>interference </a:t>
            </a:r>
          </a:p>
          <a:p>
            <a:pPr defTabSz="457200">
              <a:lnSpc>
                <a:spcPct val="150000"/>
              </a:lnSpc>
            </a:pPr>
            <a:r>
              <a:rPr lang="en-US" sz="2000" dirty="0">
                <a:solidFill>
                  <a:schemeClr val="tx1"/>
                </a:solidFill>
              </a:rPr>
              <a:t>		learning X interferes with previously-learned Y</a:t>
            </a:r>
          </a:p>
          <a:p>
            <a:pPr defTabSz="457200">
              <a:lnSpc>
                <a:spcPct val="150000"/>
              </a:lnSpc>
            </a:pPr>
            <a:endParaRPr lang="en-US" sz="1800" dirty="0">
              <a:solidFill>
                <a:schemeClr val="tx1"/>
              </a:solidFill>
            </a:endParaRPr>
          </a:p>
          <a:p>
            <a:pPr defTabSz="457200">
              <a:lnSpc>
                <a:spcPct val="150000"/>
              </a:lnSpc>
            </a:pPr>
            <a:endParaRPr lang="en-US" sz="1800" dirty="0">
              <a:solidFill>
                <a:schemeClr val="tx1"/>
              </a:solidFill>
            </a:endParaRPr>
          </a:p>
          <a:p>
            <a:pPr defTabSz="457200">
              <a:lnSpc>
                <a:spcPct val="150000"/>
              </a:lnSpc>
            </a:pPr>
            <a:endParaRPr lang="en-US" sz="1800" dirty="0">
              <a:solidFill>
                <a:schemeClr val="tx1"/>
              </a:solidFill>
            </a:endParaRPr>
          </a:p>
          <a:p>
            <a:pPr defTabSz="457200">
              <a:lnSpc>
                <a:spcPct val="150000"/>
              </a:lnSpc>
            </a:pPr>
            <a:r>
              <a:rPr lang="en-US" sz="1800" dirty="0">
                <a:solidFill>
                  <a:schemeClr val="tx1"/>
                </a:solidFill>
              </a:rPr>
              <a:t>	</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0" y="1"/>
            <a:ext cx="9144000" cy="817460"/>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Decay vs. Interference</a:t>
            </a:r>
          </a:p>
          <a:p>
            <a:pPr defTabSz="457200">
              <a:lnSpc>
                <a:spcPct val="150000"/>
              </a:lnSpc>
            </a:pPr>
            <a:endParaRPr lang="en-US" sz="1800" dirty="0">
              <a:solidFill>
                <a:schemeClr val="tx1"/>
              </a:solidFill>
            </a:endParaRPr>
          </a:p>
          <a:p>
            <a:pPr defTabSz="457200">
              <a:lnSpc>
                <a:spcPct val="150000"/>
              </a:lnSpc>
            </a:pPr>
            <a:r>
              <a:rPr lang="en-US" sz="1800" dirty="0">
                <a:solidFill>
                  <a:schemeClr val="tx1"/>
                </a:solidFill>
              </a:rPr>
              <a:t>Suppose you study for an exam for 3 hours and then immediately nap for 3 hours. </a:t>
            </a:r>
          </a:p>
          <a:p>
            <a:pPr defTabSz="457200">
              <a:lnSpc>
                <a:spcPct val="150000"/>
              </a:lnSpc>
            </a:pPr>
            <a:r>
              <a:rPr lang="en-US" sz="1800" dirty="0">
                <a:solidFill>
                  <a:schemeClr val="tx1"/>
                </a:solidFill>
              </a:rPr>
              <a:t>When you wake, does exam material seem more recent than if you had stayed awake? </a:t>
            </a:r>
          </a:p>
          <a:p>
            <a:pPr defTabSz="457200">
              <a:lnSpc>
                <a:spcPct val="150000"/>
              </a:lnSpc>
            </a:pPr>
            <a:r>
              <a:rPr lang="en-US" sz="1800" dirty="0">
                <a:solidFill>
                  <a:schemeClr val="tx1"/>
                </a:solidFill>
              </a:rPr>
              <a:t>	</a:t>
            </a:r>
          </a:p>
          <a:p>
            <a:pPr defTabSz="457200">
              <a:lnSpc>
                <a:spcPct val="150000"/>
              </a:lnSpc>
            </a:pPr>
            <a:r>
              <a:rPr lang="en-US" sz="1800" dirty="0">
                <a:solidFill>
                  <a:schemeClr val="tx1"/>
                </a:solidFill>
              </a:rPr>
              <a:t>	</a:t>
            </a:r>
          </a:p>
          <a:p>
            <a:pPr defTabSz="457200">
              <a:lnSpc>
                <a:spcPct val="150000"/>
              </a:lnSpc>
            </a:pPr>
            <a:r>
              <a:rPr lang="en-US" sz="1800" dirty="0">
                <a:solidFill>
                  <a:schemeClr val="tx1"/>
                </a:solidFill>
              </a:rPr>
              <a:t>Design an experiment.  </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1800" dirty="0">
              <a:solidFill>
                <a:schemeClr val="tx1"/>
              </a:solidFill>
            </a:endParaRPr>
          </a:p>
          <a:p>
            <a:pPr defTabSz="457200">
              <a:lnSpc>
                <a:spcPct val="150000"/>
              </a:lnSpc>
            </a:pPr>
            <a:endParaRPr lang="en-US" sz="1800" dirty="0">
              <a:solidFill>
                <a:schemeClr val="tx1"/>
              </a:solidFill>
            </a:endParaRPr>
          </a:p>
          <a:p>
            <a:pPr defTabSz="457200">
              <a:lnSpc>
                <a:spcPct val="150000"/>
              </a:lnSpc>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14</a:t>
            </a:fld>
            <a:endParaRPr lang="en-US" dirty="0"/>
          </a:p>
        </p:txBody>
      </p:sp>
      <p:sp>
        <p:nvSpPr>
          <p:cNvPr id="3" name="Rectangle 4">
            <a:extLst>
              <a:ext uri="{FF2B5EF4-FFF2-40B4-BE49-F238E27FC236}">
                <a16:creationId xmlns:a16="http://schemas.microsoft.com/office/drawing/2014/main" id="{E8D1675B-78C0-907E-0043-7A463F3119CA}"/>
              </a:ext>
            </a:extLst>
          </p:cNvPr>
          <p:cNvSpPr>
            <a:spLocks noChangeArrowheads="1"/>
          </p:cNvSpPr>
          <p:nvPr/>
        </p:nvSpPr>
        <p:spPr bwMode="auto">
          <a:xfrm>
            <a:off x="424260" y="3760020"/>
            <a:ext cx="7604190" cy="1372872"/>
          </a:xfrm>
          <a:prstGeom prst="rect">
            <a:avLst/>
          </a:prstGeom>
          <a:solidFill>
            <a:schemeClr val="bg1"/>
          </a:solidFill>
          <a:ln w="9525">
            <a:noFill/>
            <a:miter lim="800000"/>
            <a:headEnd/>
            <a:tailEnd/>
          </a:ln>
        </p:spPr>
        <p:txBody>
          <a:bodyPr lIns="91432" tIns="45716" rIns="91432" bIns="45716" anchor="ctr" anchorCtr="0"/>
          <a:lstStyle/>
          <a:p>
            <a:pPr defTabSz="457200">
              <a:lnSpc>
                <a:spcPct val="150000"/>
              </a:lnSpc>
            </a:pPr>
            <a:r>
              <a:rPr lang="en-US" sz="2000" dirty="0">
                <a:solidFill>
                  <a:srgbClr val="0070C0"/>
                </a:solidFill>
              </a:rPr>
              <a:t>Sleepers</a:t>
            </a:r>
            <a:r>
              <a:rPr lang="en-US" sz="2000" dirty="0">
                <a:solidFill>
                  <a:schemeClr val="tx1"/>
                </a:solidFill>
              </a:rPr>
              <a:t>	Study X			Sleep				Test on X</a:t>
            </a:r>
          </a:p>
          <a:p>
            <a:pPr defTabSz="457200">
              <a:lnSpc>
                <a:spcPct val="150000"/>
              </a:lnSpc>
            </a:pPr>
            <a:r>
              <a:rPr lang="en-US" sz="2000" dirty="0" err="1">
                <a:solidFill>
                  <a:schemeClr val="accent3">
                    <a:lumMod val="50000"/>
                  </a:schemeClr>
                </a:solidFill>
              </a:rPr>
              <a:t>Wakers</a:t>
            </a:r>
            <a:r>
              <a:rPr lang="en-US" sz="2000" dirty="0">
                <a:solidFill>
                  <a:schemeClr val="tx1"/>
                </a:solidFill>
              </a:rPr>
              <a:t>		Study X			Stay Awake			Test on X</a:t>
            </a:r>
          </a:p>
        </p:txBody>
      </p:sp>
      <p:sp>
        <p:nvSpPr>
          <p:cNvPr id="4" name="Rectangle 3">
            <a:extLst>
              <a:ext uri="{FF2B5EF4-FFF2-40B4-BE49-F238E27FC236}">
                <a16:creationId xmlns:a16="http://schemas.microsoft.com/office/drawing/2014/main" id="{324D5F2A-835C-70AD-3EB7-748467596634}"/>
              </a:ext>
            </a:extLst>
          </p:cNvPr>
          <p:cNvSpPr/>
          <p:nvPr/>
        </p:nvSpPr>
        <p:spPr>
          <a:xfrm>
            <a:off x="309045" y="3582620"/>
            <a:ext cx="8180265" cy="18434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716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723044" y="2480293"/>
            <a:ext cx="6443947" cy="38485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Rectangle 15"/>
          <p:cNvSpPr/>
          <p:nvPr/>
        </p:nvSpPr>
        <p:spPr>
          <a:xfrm>
            <a:off x="2700054" y="2053309"/>
            <a:ext cx="6443946" cy="37906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2" name="Rectangle 4"/>
          <p:cNvSpPr>
            <a:spLocks noChangeArrowheads="1"/>
          </p:cNvSpPr>
          <p:nvPr/>
        </p:nvSpPr>
        <p:spPr bwMode="auto">
          <a:xfrm>
            <a:off x="0" y="0"/>
            <a:ext cx="9144000" cy="1152525"/>
          </a:xfrm>
          <a:prstGeom prst="rect">
            <a:avLst/>
          </a:prstGeom>
          <a:noFill/>
          <a:ln w="9525">
            <a:noFill/>
            <a:miter lim="800000"/>
            <a:headEnd/>
            <a:tailEnd/>
          </a:ln>
        </p:spPr>
        <p:txBody>
          <a:bodyPr lIns="91432" tIns="45716" rIns="91432" bIns="45716"/>
          <a:lstStyle/>
          <a:p>
            <a:pPr defTabSz="457200"/>
            <a:r>
              <a:rPr lang="en-US" sz="2000" dirty="0">
                <a:solidFill>
                  <a:schemeClr val="accent6">
                    <a:lumMod val="50000"/>
                  </a:schemeClr>
                </a:solidFill>
              </a:rPr>
              <a:t>Sleep Experiment</a:t>
            </a:r>
          </a:p>
          <a:p>
            <a:pPr defTabSz="457200">
              <a:lnSpc>
                <a:spcPct val="150000"/>
              </a:lnSpc>
            </a:pPr>
            <a:r>
              <a:rPr lang="en-US" sz="2000" dirty="0">
                <a:solidFill>
                  <a:schemeClr val="tx1"/>
                </a:solidFill>
              </a:rPr>
              <a:t>	Ss studied 10 nonsense syllables (DUT, WAB, RUK, …)</a:t>
            </a:r>
          </a:p>
          <a:p>
            <a:pPr defTabSz="457200">
              <a:lnSpc>
                <a:spcPct val="150000"/>
              </a:lnSpc>
            </a:pPr>
            <a:r>
              <a:rPr lang="en-US" sz="2000" dirty="0">
                <a:solidFill>
                  <a:schemeClr val="tx1"/>
                </a:solidFill>
              </a:rPr>
              <a:t>	Ss then slept or remained awake during test delay of 1, 2, 4, or 8 hours.</a:t>
            </a:r>
          </a:p>
          <a:p>
            <a:pPr defTabSz="457200">
              <a:lnSpc>
                <a:spcPct val="150000"/>
              </a:lnSpc>
            </a:pPr>
            <a:r>
              <a:rPr lang="en-US" sz="2000" dirty="0">
                <a:solidFill>
                  <a:schemeClr val="tx1"/>
                </a:solidFill>
              </a:rPr>
              <a:t>	Predictions</a:t>
            </a:r>
          </a:p>
          <a:p>
            <a:pPr defTabSz="457200">
              <a:lnSpc>
                <a:spcPct val="150000"/>
              </a:lnSpc>
            </a:pPr>
            <a:r>
              <a:rPr lang="en-US" sz="2000" dirty="0">
                <a:solidFill>
                  <a:schemeClr val="tx1"/>
                </a:solidFill>
              </a:rPr>
              <a:t>			Decay-Only:</a:t>
            </a:r>
          </a:p>
          <a:p>
            <a:pPr defTabSz="457200">
              <a:lnSpc>
                <a:spcPct val="150000"/>
              </a:lnSpc>
            </a:pPr>
            <a:r>
              <a:rPr lang="en-US" sz="2000" dirty="0">
                <a:solidFill>
                  <a:schemeClr val="tx1"/>
                </a:solidFill>
              </a:rPr>
              <a:t>			Interference:</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	</a:t>
            </a:r>
          </a:p>
          <a:p>
            <a:pPr defTabSz="457200"/>
            <a:endParaRPr lang="en-US" sz="2000" dirty="0">
              <a:solidFill>
                <a:schemeClr val="tx1"/>
              </a:solidFill>
            </a:endParaRPr>
          </a:p>
          <a:p>
            <a:pPr defTabSz="457200"/>
            <a:r>
              <a:rPr lang="en-US" sz="2000" dirty="0">
                <a:solidFill>
                  <a:schemeClr val="tx1"/>
                </a:solidFill>
              </a:rPr>
              <a:t>								</a:t>
            </a: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r>
              <a:rPr lang="en-US" sz="2000" dirty="0">
                <a:solidFill>
                  <a:schemeClr val="tx1"/>
                </a:solidFill>
              </a:rPr>
              <a:t>(Jenkins &amp; Dallenbach, 1924) 	</a:t>
            </a:r>
          </a:p>
          <a:p>
            <a:pPr defTabSz="457200"/>
            <a:r>
              <a:rPr lang="en-US" sz="2000" dirty="0">
                <a:solidFill>
                  <a:schemeClr val="tx1"/>
                </a:solidFill>
              </a:rPr>
              <a:t>								</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15</a:t>
            </a:fld>
            <a:endParaRPr lang="en-US" dirty="0"/>
          </a:p>
        </p:txBody>
      </p:sp>
      <p:sp>
        <p:nvSpPr>
          <p:cNvPr id="4" name="Rectangle 4">
            <a:extLst>
              <a:ext uri="{FF2B5EF4-FFF2-40B4-BE49-F238E27FC236}">
                <a16:creationId xmlns:a16="http://schemas.microsoft.com/office/drawing/2014/main" id="{E36ED9C4-839B-465F-FE23-4F7F6AA791B1}"/>
              </a:ext>
            </a:extLst>
          </p:cNvPr>
          <p:cNvSpPr>
            <a:spLocks noChangeArrowheads="1"/>
          </p:cNvSpPr>
          <p:nvPr/>
        </p:nvSpPr>
        <p:spPr bwMode="auto">
          <a:xfrm>
            <a:off x="3028043" y="1498120"/>
            <a:ext cx="2893984" cy="1372872"/>
          </a:xfrm>
          <a:prstGeom prst="rect">
            <a:avLst/>
          </a:prstGeom>
          <a:solidFill>
            <a:schemeClr val="bg1"/>
          </a:solidFill>
          <a:ln w="9525">
            <a:noFill/>
            <a:miter lim="800000"/>
            <a:headEnd/>
            <a:tailEnd/>
          </a:ln>
        </p:spPr>
        <p:txBody>
          <a:bodyPr lIns="91432" tIns="45716" rIns="91432" bIns="45716" anchor="ctr" anchorCtr="0"/>
          <a:lstStyle/>
          <a:p>
            <a:pPr defTabSz="457200">
              <a:lnSpc>
                <a:spcPct val="150000"/>
              </a:lnSpc>
            </a:pPr>
            <a:r>
              <a:rPr lang="en-US" sz="2000" dirty="0">
                <a:solidFill>
                  <a:srgbClr val="0070C0"/>
                </a:solidFill>
              </a:rPr>
              <a:t>Sleep = Awake</a:t>
            </a:r>
          </a:p>
          <a:p>
            <a:pPr defTabSz="457200">
              <a:lnSpc>
                <a:spcPct val="150000"/>
              </a:lnSpc>
            </a:pPr>
            <a:r>
              <a:rPr lang="en-US" sz="2000" dirty="0">
                <a:solidFill>
                  <a:srgbClr val="0070C0"/>
                </a:solidFill>
              </a:rPr>
              <a:t>Sleep  &gt; Awake</a:t>
            </a:r>
          </a:p>
        </p:txBody>
      </p:sp>
      <p:grpSp>
        <p:nvGrpSpPr>
          <p:cNvPr id="23" name="Group 22">
            <a:extLst>
              <a:ext uri="{FF2B5EF4-FFF2-40B4-BE49-F238E27FC236}">
                <a16:creationId xmlns:a16="http://schemas.microsoft.com/office/drawing/2014/main" id="{CE1D3B47-7286-325F-6D09-1E64E8DA8893}"/>
              </a:ext>
            </a:extLst>
          </p:cNvPr>
          <p:cNvGrpSpPr/>
          <p:nvPr/>
        </p:nvGrpSpPr>
        <p:grpSpPr>
          <a:xfrm>
            <a:off x="1786783" y="2852171"/>
            <a:ext cx="4402192" cy="2836782"/>
            <a:chOff x="1499600" y="2913075"/>
            <a:chExt cx="4402192" cy="2836782"/>
          </a:xfrm>
        </p:grpSpPr>
        <p:sp>
          <p:nvSpPr>
            <p:cNvPr id="11" name="Line 2">
              <a:extLst>
                <a:ext uri="{FF2B5EF4-FFF2-40B4-BE49-F238E27FC236}">
                  <a16:creationId xmlns:a16="http://schemas.microsoft.com/office/drawing/2014/main" id="{F55118F9-FF26-0086-5F5C-4FBFFE2184E1}"/>
                </a:ext>
              </a:extLst>
            </p:cNvPr>
            <p:cNvSpPr>
              <a:spLocks noChangeShapeType="1"/>
            </p:cNvSpPr>
            <p:nvPr/>
          </p:nvSpPr>
          <p:spPr bwMode="auto">
            <a:xfrm>
              <a:off x="2618305" y="2913075"/>
              <a:ext cx="0" cy="2094810"/>
            </a:xfrm>
            <a:prstGeom prst="line">
              <a:avLst/>
            </a:prstGeom>
            <a:solidFill>
              <a:schemeClr val="bg1"/>
            </a:solidFill>
            <a:ln w="9525">
              <a:solidFill>
                <a:srgbClr val="000000"/>
              </a:solidFill>
              <a:round/>
              <a:headEnd/>
              <a:tailEnd/>
            </a:ln>
          </p:spPr>
          <p:txBody>
            <a:bodyPr/>
            <a:lstStyle/>
            <a:p>
              <a:endParaRPr lang="en-US"/>
            </a:p>
          </p:txBody>
        </p:sp>
        <p:sp>
          <p:nvSpPr>
            <p:cNvPr id="12" name="Line 3">
              <a:extLst>
                <a:ext uri="{FF2B5EF4-FFF2-40B4-BE49-F238E27FC236}">
                  <a16:creationId xmlns:a16="http://schemas.microsoft.com/office/drawing/2014/main" id="{7A8B8606-03F5-6FAA-15B7-1C35FDFA1356}"/>
                </a:ext>
              </a:extLst>
            </p:cNvPr>
            <p:cNvSpPr>
              <a:spLocks noChangeShapeType="1"/>
            </p:cNvSpPr>
            <p:nvPr/>
          </p:nvSpPr>
          <p:spPr bwMode="auto">
            <a:xfrm flipV="1">
              <a:off x="2613237" y="5010674"/>
              <a:ext cx="3187306" cy="1"/>
            </a:xfrm>
            <a:prstGeom prst="line">
              <a:avLst/>
            </a:prstGeom>
            <a:solidFill>
              <a:schemeClr val="bg1"/>
            </a:solidFill>
            <a:ln w="9525">
              <a:solidFill>
                <a:srgbClr val="000000"/>
              </a:solidFill>
              <a:round/>
              <a:headEnd/>
              <a:tailEnd/>
            </a:ln>
          </p:spPr>
          <p:txBody>
            <a:bodyPr/>
            <a:lstStyle/>
            <a:p>
              <a:endParaRPr lang="en-US"/>
            </a:p>
          </p:txBody>
        </p:sp>
        <p:sp>
          <p:nvSpPr>
            <p:cNvPr id="13" name="TextBox 7">
              <a:extLst>
                <a:ext uri="{FF2B5EF4-FFF2-40B4-BE49-F238E27FC236}">
                  <a16:creationId xmlns:a16="http://schemas.microsoft.com/office/drawing/2014/main" id="{BF7B24DA-6E7F-ADA3-A82A-882D3341FF4C}"/>
                </a:ext>
              </a:extLst>
            </p:cNvPr>
            <p:cNvSpPr txBox="1">
              <a:spLocks noChangeArrowheads="1"/>
            </p:cNvSpPr>
            <p:nvPr/>
          </p:nvSpPr>
          <p:spPr bwMode="auto">
            <a:xfrm>
              <a:off x="2484074" y="5072749"/>
              <a:ext cx="3417718" cy="677108"/>
            </a:xfrm>
            <a:prstGeom prst="rect">
              <a:avLst/>
            </a:prstGeom>
            <a:solidFill>
              <a:schemeClr val="bg1"/>
            </a:solidFill>
            <a:ln w="9525">
              <a:noFill/>
              <a:miter lim="800000"/>
              <a:headEnd/>
              <a:tailEnd/>
            </a:ln>
          </p:spPr>
          <p:txBody>
            <a:bodyPr wrap="square">
              <a:spAutoFit/>
            </a:bodyPr>
            <a:lstStyle/>
            <a:p>
              <a:r>
                <a:rPr lang="en-US" sz="1800" dirty="0">
                  <a:solidFill>
                    <a:schemeClr val="tx1"/>
                  </a:solidFill>
                </a:rPr>
                <a:t>    1    2	        4		 8</a:t>
              </a:r>
            </a:p>
            <a:p>
              <a:r>
                <a:rPr lang="en-US" sz="2000" dirty="0">
                  <a:solidFill>
                    <a:schemeClr val="tx1"/>
                  </a:solidFill>
                </a:rPr>
                <a:t>           </a:t>
              </a:r>
              <a:r>
                <a:rPr lang="en-US" sz="1800" dirty="0">
                  <a:solidFill>
                    <a:schemeClr val="tx1"/>
                  </a:solidFill>
                </a:rPr>
                <a:t>Test Delay (h)</a:t>
              </a:r>
            </a:p>
          </p:txBody>
        </p:sp>
        <p:sp>
          <p:nvSpPr>
            <p:cNvPr id="15" name="TextBox 8">
              <a:extLst>
                <a:ext uri="{FF2B5EF4-FFF2-40B4-BE49-F238E27FC236}">
                  <a16:creationId xmlns:a16="http://schemas.microsoft.com/office/drawing/2014/main" id="{CA1A0E6B-00DE-AC54-EE8F-C438B6E563DB}"/>
                </a:ext>
              </a:extLst>
            </p:cNvPr>
            <p:cNvSpPr txBox="1">
              <a:spLocks noChangeArrowheads="1"/>
            </p:cNvSpPr>
            <p:nvPr/>
          </p:nvSpPr>
          <p:spPr bwMode="auto">
            <a:xfrm>
              <a:off x="1499600" y="3436589"/>
              <a:ext cx="927471" cy="646331"/>
            </a:xfrm>
            <a:prstGeom prst="rect">
              <a:avLst/>
            </a:prstGeom>
            <a:solidFill>
              <a:schemeClr val="bg1"/>
            </a:solidFill>
            <a:ln w="9525">
              <a:noFill/>
              <a:miter lim="800000"/>
              <a:headEnd/>
              <a:tailEnd/>
            </a:ln>
          </p:spPr>
          <p:txBody>
            <a:bodyPr wrap="square">
              <a:spAutoFit/>
            </a:bodyPr>
            <a:lstStyle/>
            <a:p>
              <a:r>
                <a:rPr lang="en-US" sz="1800" dirty="0">
                  <a:solidFill>
                    <a:schemeClr val="tx1"/>
                  </a:solidFill>
                </a:rPr>
                <a:t>Test</a:t>
              </a:r>
            </a:p>
            <a:p>
              <a:r>
                <a:rPr lang="en-US" sz="1800" dirty="0">
                  <a:solidFill>
                    <a:schemeClr val="tx1"/>
                  </a:solidFill>
                </a:rPr>
                <a:t>Score</a:t>
              </a:r>
            </a:p>
          </p:txBody>
        </p:sp>
      </p:grpSp>
      <p:grpSp>
        <p:nvGrpSpPr>
          <p:cNvPr id="22" name="Group 21">
            <a:extLst>
              <a:ext uri="{FF2B5EF4-FFF2-40B4-BE49-F238E27FC236}">
                <a16:creationId xmlns:a16="http://schemas.microsoft.com/office/drawing/2014/main" id="{68820400-DDE1-7C2B-29F8-386B1F510F99}"/>
              </a:ext>
            </a:extLst>
          </p:cNvPr>
          <p:cNvGrpSpPr/>
          <p:nvPr/>
        </p:nvGrpSpPr>
        <p:grpSpPr>
          <a:xfrm>
            <a:off x="3112610" y="2865152"/>
            <a:ext cx="3746474" cy="1930392"/>
            <a:chOff x="2806726" y="2925259"/>
            <a:chExt cx="3746474" cy="1930392"/>
          </a:xfrm>
        </p:grpSpPr>
        <p:sp>
          <p:nvSpPr>
            <p:cNvPr id="17" name="TextBox 9">
              <a:extLst>
                <a:ext uri="{FF2B5EF4-FFF2-40B4-BE49-F238E27FC236}">
                  <a16:creationId xmlns:a16="http://schemas.microsoft.com/office/drawing/2014/main" id="{40C02354-52C7-7A3C-73F8-BA2799AAB98C}"/>
                </a:ext>
              </a:extLst>
            </p:cNvPr>
            <p:cNvSpPr txBox="1">
              <a:spLocks noChangeArrowheads="1"/>
            </p:cNvSpPr>
            <p:nvPr/>
          </p:nvSpPr>
          <p:spPr bwMode="auto">
            <a:xfrm>
              <a:off x="5509649" y="4486319"/>
              <a:ext cx="998433" cy="369332"/>
            </a:xfrm>
            <a:prstGeom prst="rect">
              <a:avLst/>
            </a:prstGeom>
            <a:solidFill>
              <a:schemeClr val="bg1"/>
            </a:solidFill>
            <a:ln w="9525">
              <a:noFill/>
              <a:miter lim="800000"/>
              <a:headEnd/>
              <a:tailEnd/>
            </a:ln>
          </p:spPr>
          <p:txBody>
            <a:bodyPr>
              <a:spAutoFit/>
            </a:bodyPr>
            <a:lstStyle/>
            <a:p>
              <a:r>
                <a:rPr lang="en-US" sz="1800" dirty="0">
                  <a:solidFill>
                    <a:srgbClr val="0070C0"/>
                  </a:solidFill>
                </a:rPr>
                <a:t>awake</a:t>
              </a:r>
            </a:p>
          </p:txBody>
        </p:sp>
        <p:sp>
          <p:nvSpPr>
            <p:cNvPr id="18" name="TextBox 10">
              <a:extLst>
                <a:ext uri="{FF2B5EF4-FFF2-40B4-BE49-F238E27FC236}">
                  <a16:creationId xmlns:a16="http://schemas.microsoft.com/office/drawing/2014/main" id="{A8931684-3D0D-95C4-21D3-8BEA268CC564}"/>
                </a:ext>
              </a:extLst>
            </p:cNvPr>
            <p:cNvSpPr txBox="1">
              <a:spLocks noChangeArrowheads="1"/>
            </p:cNvSpPr>
            <p:nvPr/>
          </p:nvSpPr>
          <p:spPr bwMode="auto">
            <a:xfrm>
              <a:off x="5554767" y="3799618"/>
              <a:ext cx="998433" cy="369332"/>
            </a:xfrm>
            <a:prstGeom prst="rect">
              <a:avLst/>
            </a:prstGeom>
            <a:solidFill>
              <a:schemeClr val="bg1"/>
            </a:solidFill>
            <a:ln w="9525">
              <a:noFill/>
              <a:miter lim="800000"/>
              <a:headEnd/>
              <a:tailEnd/>
            </a:ln>
          </p:spPr>
          <p:txBody>
            <a:bodyPr>
              <a:spAutoFit/>
            </a:bodyPr>
            <a:lstStyle/>
            <a:p>
              <a:r>
                <a:rPr lang="en-US" sz="1800" dirty="0">
                  <a:solidFill>
                    <a:srgbClr val="0070C0"/>
                  </a:solidFill>
                </a:rPr>
                <a:t>sleep</a:t>
              </a:r>
            </a:p>
          </p:txBody>
        </p:sp>
        <p:sp>
          <p:nvSpPr>
            <p:cNvPr id="19" name="Freeform 12">
              <a:extLst>
                <a:ext uri="{FF2B5EF4-FFF2-40B4-BE49-F238E27FC236}">
                  <a16:creationId xmlns:a16="http://schemas.microsoft.com/office/drawing/2014/main" id="{75253F64-B559-CA50-90BA-AA1CFA95B25D}"/>
                </a:ext>
              </a:extLst>
            </p:cNvPr>
            <p:cNvSpPr/>
            <p:nvPr/>
          </p:nvSpPr>
          <p:spPr bwMode="auto">
            <a:xfrm>
              <a:off x="2806726" y="2925259"/>
              <a:ext cx="2649946" cy="1902526"/>
            </a:xfrm>
            <a:custGeom>
              <a:avLst/>
              <a:gdLst>
                <a:gd name="connsiteX0" fmla="*/ 0 w 2938072"/>
                <a:gd name="connsiteY0" fmla="*/ 0 h 1921165"/>
                <a:gd name="connsiteX1" fmla="*/ 14990 w 2938072"/>
                <a:gd name="connsiteY1" fmla="*/ 134911 h 1921165"/>
                <a:gd name="connsiteX2" fmla="*/ 29980 w 2938072"/>
                <a:gd name="connsiteY2" fmla="*/ 179882 h 1921165"/>
                <a:gd name="connsiteX3" fmla="*/ 44970 w 2938072"/>
                <a:gd name="connsiteY3" fmla="*/ 254833 h 1921165"/>
                <a:gd name="connsiteX4" fmla="*/ 74951 w 2938072"/>
                <a:gd name="connsiteY4" fmla="*/ 374754 h 1921165"/>
                <a:gd name="connsiteX5" fmla="*/ 104931 w 2938072"/>
                <a:gd name="connsiteY5" fmla="*/ 464695 h 1921165"/>
                <a:gd name="connsiteX6" fmla="*/ 119921 w 2938072"/>
                <a:gd name="connsiteY6" fmla="*/ 554636 h 1921165"/>
                <a:gd name="connsiteX7" fmla="*/ 149901 w 2938072"/>
                <a:gd name="connsiteY7" fmla="*/ 614597 h 1921165"/>
                <a:gd name="connsiteX8" fmla="*/ 164892 w 2938072"/>
                <a:gd name="connsiteY8" fmla="*/ 659567 h 1921165"/>
                <a:gd name="connsiteX9" fmla="*/ 209862 w 2938072"/>
                <a:gd name="connsiteY9" fmla="*/ 854439 h 1921165"/>
                <a:gd name="connsiteX10" fmla="*/ 254833 w 2938072"/>
                <a:gd name="connsiteY10" fmla="*/ 944380 h 1921165"/>
                <a:gd name="connsiteX11" fmla="*/ 269823 w 2938072"/>
                <a:gd name="connsiteY11" fmla="*/ 989351 h 1921165"/>
                <a:gd name="connsiteX12" fmla="*/ 284813 w 2938072"/>
                <a:gd name="connsiteY12" fmla="*/ 1049311 h 1921165"/>
                <a:gd name="connsiteX13" fmla="*/ 314793 w 2938072"/>
                <a:gd name="connsiteY13" fmla="*/ 1079292 h 1921165"/>
                <a:gd name="connsiteX14" fmla="*/ 344774 w 2938072"/>
                <a:gd name="connsiteY14" fmla="*/ 1169233 h 1921165"/>
                <a:gd name="connsiteX15" fmla="*/ 404734 w 2938072"/>
                <a:gd name="connsiteY15" fmla="*/ 1259174 h 1921165"/>
                <a:gd name="connsiteX16" fmla="*/ 434715 w 2938072"/>
                <a:gd name="connsiteY16" fmla="*/ 1289154 h 1921165"/>
                <a:gd name="connsiteX17" fmla="*/ 494675 w 2938072"/>
                <a:gd name="connsiteY17" fmla="*/ 1379095 h 1921165"/>
                <a:gd name="connsiteX18" fmla="*/ 554636 w 2938072"/>
                <a:gd name="connsiteY18" fmla="*/ 1439056 h 1921165"/>
                <a:gd name="connsiteX19" fmla="*/ 629587 w 2938072"/>
                <a:gd name="connsiteY19" fmla="*/ 1499016 h 1921165"/>
                <a:gd name="connsiteX20" fmla="*/ 704538 w 2938072"/>
                <a:gd name="connsiteY20" fmla="*/ 1558977 h 1921165"/>
                <a:gd name="connsiteX21" fmla="*/ 764498 w 2938072"/>
                <a:gd name="connsiteY21" fmla="*/ 1573967 h 1921165"/>
                <a:gd name="connsiteX22" fmla="*/ 839449 w 2938072"/>
                <a:gd name="connsiteY22" fmla="*/ 1618938 h 1921165"/>
                <a:gd name="connsiteX23" fmla="*/ 884419 w 2938072"/>
                <a:gd name="connsiteY23" fmla="*/ 1648918 h 1921165"/>
                <a:gd name="connsiteX24" fmla="*/ 974360 w 2938072"/>
                <a:gd name="connsiteY24" fmla="*/ 1678898 h 1921165"/>
                <a:gd name="connsiteX25" fmla="*/ 1019331 w 2938072"/>
                <a:gd name="connsiteY25" fmla="*/ 1693888 h 1921165"/>
                <a:gd name="connsiteX26" fmla="*/ 1154242 w 2938072"/>
                <a:gd name="connsiteY26" fmla="*/ 1723869 h 1921165"/>
                <a:gd name="connsiteX27" fmla="*/ 1184223 w 2938072"/>
                <a:gd name="connsiteY27" fmla="*/ 1753849 h 1921165"/>
                <a:gd name="connsiteX28" fmla="*/ 1469036 w 2938072"/>
                <a:gd name="connsiteY28" fmla="*/ 1798820 h 1921165"/>
                <a:gd name="connsiteX29" fmla="*/ 1798819 w 2938072"/>
                <a:gd name="connsiteY29" fmla="*/ 1828800 h 1921165"/>
                <a:gd name="connsiteX30" fmla="*/ 2203554 w 2938072"/>
                <a:gd name="connsiteY30" fmla="*/ 1858780 h 1921165"/>
                <a:gd name="connsiteX31" fmla="*/ 2263515 w 2938072"/>
                <a:gd name="connsiteY31" fmla="*/ 1873770 h 1921165"/>
                <a:gd name="connsiteX32" fmla="*/ 2848131 w 2938072"/>
                <a:gd name="connsiteY32" fmla="*/ 1903751 h 1921165"/>
                <a:gd name="connsiteX33" fmla="*/ 2938072 w 2938072"/>
                <a:gd name="connsiteY33" fmla="*/ 1918741 h 1921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38072" h="1921165">
                  <a:moveTo>
                    <a:pt x="0" y="0"/>
                  </a:moveTo>
                  <a:cubicBezTo>
                    <a:pt x="4997" y="44970"/>
                    <a:pt x="7552" y="90280"/>
                    <a:pt x="14990" y="134911"/>
                  </a:cubicBezTo>
                  <a:cubicBezTo>
                    <a:pt x="17588" y="150497"/>
                    <a:pt x="26148" y="164553"/>
                    <a:pt x="29980" y="179882"/>
                  </a:cubicBezTo>
                  <a:cubicBezTo>
                    <a:pt x="36159" y="204600"/>
                    <a:pt x="39241" y="230007"/>
                    <a:pt x="44970" y="254833"/>
                  </a:cubicBezTo>
                  <a:cubicBezTo>
                    <a:pt x="54235" y="294982"/>
                    <a:pt x="61921" y="335664"/>
                    <a:pt x="74951" y="374754"/>
                  </a:cubicBezTo>
                  <a:lnTo>
                    <a:pt x="104931" y="464695"/>
                  </a:lnTo>
                  <a:cubicBezTo>
                    <a:pt x="109928" y="494675"/>
                    <a:pt x="111187" y="525524"/>
                    <a:pt x="119921" y="554636"/>
                  </a:cubicBezTo>
                  <a:cubicBezTo>
                    <a:pt x="126342" y="576040"/>
                    <a:pt x="141098" y="594058"/>
                    <a:pt x="149901" y="614597"/>
                  </a:cubicBezTo>
                  <a:cubicBezTo>
                    <a:pt x="156125" y="629120"/>
                    <a:pt x="159895" y="644577"/>
                    <a:pt x="164892" y="659567"/>
                  </a:cubicBezTo>
                  <a:cubicBezTo>
                    <a:pt x="199688" y="903144"/>
                    <a:pt x="154991" y="634951"/>
                    <a:pt x="209862" y="854439"/>
                  </a:cubicBezTo>
                  <a:cubicBezTo>
                    <a:pt x="228280" y="928111"/>
                    <a:pt x="210284" y="899832"/>
                    <a:pt x="254833" y="944380"/>
                  </a:cubicBezTo>
                  <a:cubicBezTo>
                    <a:pt x="259830" y="959370"/>
                    <a:pt x="265482" y="974158"/>
                    <a:pt x="269823" y="989351"/>
                  </a:cubicBezTo>
                  <a:cubicBezTo>
                    <a:pt x="275483" y="1009160"/>
                    <a:pt x="275600" y="1030884"/>
                    <a:pt x="284813" y="1049311"/>
                  </a:cubicBezTo>
                  <a:cubicBezTo>
                    <a:pt x="291133" y="1061952"/>
                    <a:pt x="304800" y="1069298"/>
                    <a:pt x="314793" y="1079292"/>
                  </a:cubicBezTo>
                  <a:cubicBezTo>
                    <a:pt x="324787" y="1109272"/>
                    <a:pt x="327244" y="1142938"/>
                    <a:pt x="344774" y="1169233"/>
                  </a:cubicBezTo>
                  <a:lnTo>
                    <a:pt x="404734" y="1259174"/>
                  </a:lnTo>
                  <a:cubicBezTo>
                    <a:pt x="412573" y="1270933"/>
                    <a:pt x="426235" y="1277848"/>
                    <a:pt x="434715" y="1289154"/>
                  </a:cubicBezTo>
                  <a:cubicBezTo>
                    <a:pt x="456334" y="1317979"/>
                    <a:pt x="469197" y="1353617"/>
                    <a:pt x="494675" y="1379095"/>
                  </a:cubicBezTo>
                  <a:cubicBezTo>
                    <a:pt x="514662" y="1399082"/>
                    <a:pt x="538957" y="1415537"/>
                    <a:pt x="554636" y="1439056"/>
                  </a:cubicBezTo>
                  <a:cubicBezTo>
                    <a:pt x="593381" y="1497173"/>
                    <a:pt x="567525" y="1478329"/>
                    <a:pt x="629587" y="1499016"/>
                  </a:cubicBezTo>
                  <a:cubicBezTo>
                    <a:pt x="653765" y="1523195"/>
                    <a:pt x="671443" y="1544793"/>
                    <a:pt x="704538" y="1558977"/>
                  </a:cubicBezTo>
                  <a:cubicBezTo>
                    <a:pt x="723474" y="1567092"/>
                    <a:pt x="744511" y="1568970"/>
                    <a:pt x="764498" y="1573967"/>
                  </a:cubicBezTo>
                  <a:cubicBezTo>
                    <a:pt x="823057" y="1632526"/>
                    <a:pt x="761612" y="1580019"/>
                    <a:pt x="839449" y="1618938"/>
                  </a:cubicBezTo>
                  <a:cubicBezTo>
                    <a:pt x="855563" y="1626995"/>
                    <a:pt x="867956" y="1641601"/>
                    <a:pt x="884419" y="1648918"/>
                  </a:cubicBezTo>
                  <a:cubicBezTo>
                    <a:pt x="913297" y="1661753"/>
                    <a:pt x="944380" y="1668905"/>
                    <a:pt x="974360" y="1678898"/>
                  </a:cubicBezTo>
                  <a:cubicBezTo>
                    <a:pt x="989350" y="1683895"/>
                    <a:pt x="1003745" y="1691290"/>
                    <a:pt x="1019331" y="1693888"/>
                  </a:cubicBezTo>
                  <a:cubicBezTo>
                    <a:pt x="1124858" y="1711477"/>
                    <a:pt x="1080438" y="1699268"/>
                    <a:pt x="1154242" y="1723869"/>
                  </a:cubicBezTo>
                  <a:cubicBezTo>
                    <a:pt x="1164236" y="1733862"/>
                    <a:pt x="1170815" y="1749380"/>
                    <a:pt x="1184223" y="1753849"/>
                  </a:cubicBezTo>
                  <a:cubicBezTo>
                    <a:pt x="1261928" y="1779750"/>
                    <a:pt x="1386984" y="1789703"/>
                    <a:pt x="1469036" y="1798820"/>
                  </a:cubicBezTo>
                  <a:cubicBezTo>
                    <a:pt x="1605012" y="1844145"/>
                    <a:pt x="1493317" y="1811343"/>
                    <a:pt x="1798819" y="1828800"/>
                  </a:cubicBezTo>
                  <a:cubicBezTo>
                    <a:pt x="2046955" y="1842979"/>
                    <a:pt x="1991126" y="1839469"/>
                    <a:pt x="2203554" y="1858780"/>
                  </a:cubicBezTo>
                  <a:cubicBezTo>
                    <a:pt x="2223541" y="1863777"/>
                    <a:pt x="2243245" y="1870085"/>
                    <a:pt x="2263515" y="1873770"/>
                  </a:cubicBezTo>
                  <a:cubicBezTo>
                    <a:pt x="2458690" y="1909257"/>
                    <a:pt x="2641562" y="1897296"/>
                    <a:pt x="2848131" y="1903751"/>
                  </a:cubicBezTo>
                  <a:cubicBezTo>
                    <a:pt x="2917787" y="1921165"/>
                    <a:pt x="2887490" y="1918741"/>
                    <a:pt x="2938072" y="1918741"/>
                  </a:cubicBezTo>
                </a:path>
              </a:pathLst>
            </a:custGeom>
            <a:solidFill>
              <a:schemeClr val="bg1"/>
            </a:solidFill>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rgbClr val="0070C0"/>
                </a:solidFill>
              </a:endParaRPr>
            </a:p>
          </p:txBody>
        </p:sp>
        <p:sp>
          <p:nvSpPr>
            <p:cNvPr id="20" name="Freeform 5">
              <a:extLst>
                <a:ext uri="{FF2B5EF4-FFF2-40B4-BE49-F238E27FC236}">
                  <a16:creationId xmlns:a16="http://schemas.microsoft.com/office/drawing/2014/main" id="{474F564A-51BB-35B7-BBCA-DC19E30F349F}"/>
                </a:ext>
              </a:extLst>
            </p:cNvPr>
            <p:cNvSpPr>
              <a:spLocks/>
            </p:cNvSpPr>
            <p:nvPr/>
          </p:nvSpPr>
          <p:spPr bwMode="auto">
            <a:xfrm>
              <a:off x="2806727" y="2929354"/>
              <a:ext cx="2649945" cy="1039178"/>
            </a:xfrm>
            <a:custGeom>
              <a:avLst/>
              <a:gdLst>
                <a:gd name="T0" fmla="*/ 0 w 4770"/>
                <a:gd name="T1" fmla="*/ 0 h 1825"/>
                <a:gd name="T2" fmla="*/ 2147483647 w 4770"/>
                <a:gd name="T3" fmla="*/ 2147483647 h 1825"/>
                <a:gd name="T4" fmla="*/ 2147483647 w 4770"/>
                <a:gd name="T5" fmla="*/ 2147483647 h 1825"/>
                <a:gd name="T6" fmla="*/ 2147483647 w 4770"/>
                <a:gd name="T7" fmla="*/ 2147483647 h 1825"/>
                <a:gd name="T8" fmla="*/ 0 60000 65536"/>
                <a:gd name="T9" fmla="*/ 0 60000 65536"/>
                <a:gd name="T10" fmla="*/ 0 60000 65536"/>
                <a:gd name="T11" fmla="*/ 0 60000 65536"/>
                <a:gd name="T12" fmla="*/ 0 w 4770"/>
                <a:gd name="T13" fmla="*/ 0 h 1825"/>
                <a:gd name="T14" fmla="*/ 4770 w 4770"/>
                <a:gd name="T15" fmla="*/ 1825 h 1825"/>
              </a:gdLst>
              <a:ahLst/>
              <a:cxnLst>
                <a:cxn ang="T8">
                  <a:pos x="T0" y="T1"/>
                </a:cxn>
                <a:cxn ang="T9">
                  <a:pos x="T2" y="T3"/>
                </a:cxn>
                <a:cxn ang="T10">
                  <a:pos x="T4" y="T5"/>
                </a:cxn>
                <a:cxn ang="T11">
                  <a:pos x="T6" y="T7"/>
                </a:cxn>
              </a:cxnLst>
              <a:rect l="T12" t="T13" r="T14" b="T15"/>
              <a:pathLst>
                <a:path w="4770" h="1825">
                  <a:moveTo>
                    <a:pt x="0" y="0"/>
                  </a:moveTo>
                  <a:cubicBezTo>
                    <a:pt x="155" y="617"/>
                    <a:pt x="310" y="1235"/>
                    <a:pt x="630" y="1530"/>
                  </a:cubicBezTo>
                  <a:cubicBezTo>
                    <a:pt x="950" y="1825"/>
                    <a:pt x="1230" y="1725"/>
                    <a:pt x="1920" y="1770"/>
                  </a:cubicBezTo>
                  <a:cubicBezTo>
                    <a:pt x="2610" y="1815"/>
                    <a:pt x="4295" y="1795"/>
                    <a:pt x="4770" y="1800"/>
                  </a:cubicBezTo>
                </a:path>
              </a:pathLst>
            </a:custGeom>
            <a:noFill/>
            <a:ln w="9525">
              <a:solidFill>
                <a:srgbClr val="000000"/>
              </a:solidFill>
              <a:round/>
              <a:headEnd/>
              <a:tailEnd/>
            </a:ln>
          </p:spPr>
          <p:txBody>
            <a:bodyPr/>
            <a:lstStyle/>
            <a:p>
              <a:endParaRPr lang="en-US">
                <a:solidFill>
                  <a:srgbClr val="0070C0"/>
                </a:solidFill>
              </a:endParaRPr>
            </a:p>
          </p:txBody>
        </p:sp>
      </p:grpSp>
    </p:spTree>
    <p:extLst>
      <p:ext uri="{BB962C8B-B14F-4D97-AF65-F5344CB8AC3E}">
        <p14:creationId xmlns:p14="http://schemas.microsoft.com/office/powerpoint/2010/main" val="1257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577880" y="63482"/>
            <a:ext cx="7835900" cy="6515100"/>
          </a:xfrm>
          <a:prstGeom prst="rect">
            <a:avLst/>
          </a:prstGeom>
          <a:noFill/>
          <a:ln w="9525" algn="ctr">
            <a:noFill/>
            <a:miter lim="800000"/>
            <a:headEnd/>
            <a:tailEnd/>
          </a:ln>
        </p:spPr>
      </p:pic>
      <p:sp>
        <p:nvSpPr>
          <p:cNvPr id="6147" name="Rectangle 4"/>
          <p:cNvSpPr>
            <a:spLocks noChangeArrowheads="1"/>
          </p:cNvSpPr>
          <p:nvPr/>
        </p:nvSpPr>
        <p:spPr bwMode="auto">
          <a:xfrm>
            <a:off x="193675" y="203200"/>
            <a:ext cx="8950325" cy="1228725"/>
          </a:xfrm>
          <a:prstGeom prst="rect">
            <a:avLst/>
          </a:prstGeom>
          <a:noFill/>
          <a:ln w="9525">
            <a:noFill/>
            <a:miter lim="800000"/>
            <a:headEnd/>
            <a:tailEnd/>
          </a:ln>
        </p:spPr>
        <p:txBody>
          <a:bodyPr lIns="91432" tIns="45716" rIns="91432" bIns="45716"/>
          <a:lstStyle/>
          <a:p>
            <a:r>
              <a:rPr lang="en-US" sz="2000" dirty="0">
                <a:solidFill>
                  <a:schemeClr val="tx1"/>
                </a:solidFill>
              </a:rPr>
              <a:t>(Jenkins &amp; Dallenbach, 1924)</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4" name="Rectangle 3"/>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16</a:t>
            </a:fld>
            <a:endParaRPr lang="en-US" dirty="0"/>
          </a:p>
        </p:txBody>
      </p:sp>
      <p:grpSp>
        <p:nvGrpSpPr>
          <p:cNvPr id="6" name="Group 5">
            <a:extLst>
              <a:ext uri="{FF2B5EF4-FFF2-40B4-BE49-F238E27FC236}">
                <a16:creationId xmlns:a16="http://schemas.microsoft.com/office/drawing/2014/main" id="{B9D86A1C-ADC3-B181-6DA1-D9A05605099D}"/>
              </a:ext>
            </a:extLst>
          </p:cNvPr>
          <p:cNvGrpSpPr/>
          <p:nvPr/>
        </p:nvGrpSpPr>
        <p:grpSpPr>
          <a:xfrm>
            <a:off x="6228807" y="2731046"/>
            <a:ext cx="2117119" cy="2485898"/>
            <a:chOff x="6228807" y="2731046"/>
            <a:chExt cx="2117119" cy="2485898"/>
          </a:xfrm>
        </p:grpSpPr>
        <p:pic>
          <p:nvPicPr>
            <p:cNvPr id="3" name="Picture 3" descr="Karl M. Dallenbach">
              <a:extLst>
                <a:ext uri="{FF2B5EF4-FFF2-40B4-BE49-F238E27FC236}">
                  <a16:creationId xmlns:a16="http://schemas.microsoft.com/office/drawing/2014/main" id="{C8BF046B-0F61-AA9E-0AAF-0479E58D8B99}"/>
                </a:ext>
              </a:extLst>
            </p:cNvPr>
            <p:cNvPicPr>
              <a:picLocks noChangeAspect="1" noChangeArrowheads="1"/>
            </p:cNvPicPr>
            <p:nvPr/>
          </p:nvPicPr>
          <p:blipFill>
            <a:blip r:embed="rId3" r:link="rId4" cstate="print"/>
            <a:srcRect/>
            <a:stretch>
              <a:fillRect/>
            </a:stretch>
          </p:blipFill>
          <p:spPr bwMode="auto">
            <a:xfrm>
              <a:off x="6391819" y="2731046"/>
              <a:ext cx="1791094" cy="2084825"/>
            </a:xfrm>
            <a:prstGeom prst="rect">
              <a:avLst/>
            </a:prstGeom>
            <a:noFill/>
            <a:ln w="9525">
              <a:noFill/>
              <a:miter lim="800000"/>
              <a:headEnd/>
              <a:tailEnd/>
            </a:ln>
          </p:spPr>
        </p:pic>
        <p:sp>
          <p:nvSpPr>
            <p:cNvPr id="5" name="TextBox 10">
              <a:extLst>
                <a:ext uri="{FF2B5EF4-FFF2-40B4-BE49-F238E27FC236}">
                  <a16:creationId xmlns:a16="http://schemas.microsoft.com/office/drawing/2014/main" id="{DE5CB2EB-F6C1-7310-FA86-D1FD05BF8CF3}"/>
                </a:ext>
              </a:extLst>
            </p:cNvPr>
            <p:cNvSpPr txBox="1">
              <a:spLocks noChangeArrowheads="1"/>
            </p:cNvSpPr>
            <p:nvPr/>
          </p:nvSpPr>
          <p:spPr bwMode="auto">
            <a:xfrm>
              <a:off x="6228807" y="4847612"/>
              <a:ext cx="2117119" cy="369332"/>
            </a:xfrm>
            <a:prstGeom prst="rect">
              <a:avLst/>
            </a:prstGeom>
            <a:solidFill>
              <a:schemeClr val="bg1"/>
            </a:solidFill>
            <a:ln w="9525">
              <a:noFill/>
              <a:miter lim="800000"/>
              <a:headEnd/>
              <a:tailEnd/>
            </a:ln>
          </p:spPr>
          <p:txBody>
            <a:bodyPr wrap="square">
              <a:spAutoFit/>
            </a:bodyPr>
            <a:lstStyle/>
            <a:p>
              <a:r>
                <a:rPr lang="en-US" sz="1800" dirty="0">
                  <a:solidFill>
                    <a:srgbClr val="0070C0"/>
                  </a:solidFill>
                </a:rPr>
                <a:t>Karl M. Dallenbach</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5425" y="97388"/>
            <a:ext cx="8602719" cy="1152525"/>
          </a:xfrm>
          <a:prstGeom prst="rect">
            <a:avLst/>
          </a:prstGeom>
          <a:noFill/>
          <a:ln w="9525">
            <a:noFill/>
            <a:miter lim="800000"/>
            <a:headEnd/>
            <a:tailEnd/>
          </a:ln>
        </p:spPr>
        <p:txBody>
          <a:bodyPr lIns="91432" tIns="45716" rIns="91432" bIns="45716"/>
          <a:lstStyle/>
          <a:p>
            <a:pPr defTabSz="457200"/>
            <a:r>
              <a:rPr lang="en-US" sz="1800" dirty="0">
                <a:solidFill>
                  <a:schemeClr val="tx1"/>
                </a:solidFill>
              </a:rPr>
              <a:t>Follow-Up</a:t>
            </a:r>
          </a:p>
          <a:p>
            <a:pPr defTabSz="457200"/>
            <a:endParaRPr lang="en-US" sz="1800" dirty="0">
              <a:solidFill>
                <a:schemeClr val="tx1"/>
              </a:solidFill>
            </a:endParaRPr>
          </a:p>
          <a:p>
            <a:pPr defTabSz="457200"/>
            <a:r>
              <a:rPr lang="en-US" sz="1800" dirty="0">
                <a:solidFill>
                  <a:schemeClr val="tx1"/>
                </a:solidFill>
              </a:rPr>
              <a:t>Why did sleepers forget? </a:t>
            </a:r>
          </a:p>
          <a:p>
            <a:pPr defTabSz="457200"/>
            <a:endParaRPr lang="en-US" sz="1800" dirty="0">
              <a:solidFill>
                <a:schemeClr val="tx1"/>
              </a:solidFill>
            </a:endParaRPr>
          </a:p>
          <a:p>
            <a:pPr defTabSz="457200">
              <a:lnSpc>
                <a:spcPct val="150000"/>
              </a:lnSpc>
            </a:pPr>
            <a:r>
              <a:rPr lang="en-US" sz="1800" dirty="0">
                <a:solidFill>
                  <a:schemeClr val="tx1"/>
                </a:solidFill>
              </a:rPr>
              <a:t>	Subjects in sleep condition probably did not fall asleep immediately.</a:t>
            </a:r>
          </a:p>
          <a:p>
            <a:pPr defTabSz="457200">
              <a:lnSpc>
                <a:spcPct val="150000"/>
              </a:lnSpc>
            </a:pPr>
            <a:r>
              <a:rPr lang="en-US" sz="1800" dirty="0">
                <a:solidFill>
                  <a:schemeClr val="tx1"/>
                </a:solidFill>
              </a:rPr>
              <a:t>	Even a sleeping brain has some activity.</a:t>
            </a:r>
          </a:p>
          <a:p>
            <a:pPr defTabSz="457200">
              <a:lnSpc>
                <a:spcPct val="150000"/>
              </a:lnSpc>
            </a:pPr>
            <a:r>
              <a:rPr lang="en-US" sz="1800" dirty="0">
                <a:solidFill>
                  <a:schemeClr val="tx1"/>
                </a:solidFill>
              </a:rPr>
              <a:t>	Perhaps forgetting is caused by both decay and interference.</a:t>
            </a:r>
          </a:p>
          <a:p>
            <a:pPr defTabSz="457200">
              <a:lnSpc>
                <a:spcPct val="150000"/>
              </a:lnSpc>
            </a:pPr>
            <a:r>
              <a:rPr lang="en-US" sz="1800" dirty="0">
                <a:solidFill>
                  <a:schemeClr val="tx1"/>
                </a:solidFill>
              </a:rPr>
              <a:t>	</a:t>
            </a: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r>
              <a:rPr lang="en-US" sz="1800" dirty="0">
                <a:solidFill>
                  <a:schemeClr val="tx1"/>
                </a:solidFill>
              </a:rPr>
              <a:t>Jenkins and Dallenbach (1924)</a:t>
            </a:r>
          </a:p>
        </p:txBody>
      </p:sp>
      <p:grpSp>
        <p:nvGrpSpPr>
          <p:cNvPr id="5" name="Group 15"/>
          <p:cNvGrpSpPr>
            <a:grpSpLocks/>
          </p:cNvGrpSpPr>
          <p:nvPr/>
        </p:nvGrpSpPr>
        <p:grpSpPr bwMode="auto">
          <a:xfrm>
            <a:off x="2843775" y="3121760"/>
            <a:ext cx="5260975" cy="2836782"/>
            <a:chOff x="1614488" y="1984359"/>
            <a:chExt cx="5260975" cy="2836782"/>
          </a:xfrm>
        </p:grpSpPr>
        <p:sp>
          <p:nvSpPr>
            <p:cNvPr id="6" name="Line 2"/>
            <p:cNvSpPr>
              <a:spLocks noChangeShapeType="1"/>
            </p:cNvSpPr>
            <p:nvPr/>
          </p:nvSpPr>
          <p:spPr bwMode="auto">
            <a:xfrm>
              <a:off x="2733193" y="1984359"/>
              <a:ext cx="0" cy="2094810"/>
            </a:xfrm>
            <a:prstGeom prst="line">
              <a:avLst/>
            </a:prstGeom>
            <a:noFill/>
            <a:ln w="9525">
              <a:solidFill>
                <a:srgbClr val="000000"/>
              </a:solidFill>
              <a:round/>
              <a:headEnd/>
              <a:tailEnd/>
            </a:ln>
          </p:spPr>
          <p:txBody>
            <a:bodyPr/>
            <a:lstStyle/>
            <a:p>
              <a:endParaRPr lang="en-US"/>
            </a:p>
          </p:txBody>
        </p:sp>
        <p:sp>
          <p:nvSpPr>
            <p:cNvPr id="7" name="Line 3"/>
            <p:cNvSpPr>
              <a:spLocks noChangeShapeType="1"/>
            </p:cNvSpPr>
            <p:nvPr/>
          </p:nvSpPr>
          <p:spPr bwMode="auto">
            <a:xfrm flipV="1">
              <a:off x="2728125" y="4081958"/>
              <a:ext cx="3187306" cy="1"/>
            </a:xfrm>
            <a:prstGeom prst="line">
              <a:avLst/>
            </a:prstGeom>
            <a:noFill/>
            <a:ln w="9525">
              <a:solidFill>
                <a:srgbClr val="000000"/>
              </a:solidFill>
              <a:round/>
              <a:headEnd/>
              <a:tailEnd/>
            </a:ln>
          </p:spPr>
          <p:txBody>
            <a:bodyPr/>
            <a:lstStyle/>
            <a:p>
              <a:endParaRPr lang="en-US"/>
            </a:p>
          </p:txBody>
        </p:sp>
        <p:sp>
          <p:nvSpPr>
            <p:cNvPr id="8" name="Freeform 5"/>
            <p:cNvSpPr>
              <a:spLocks/>
            </p:cNvSpPr>
            <p:nvPr/>
          </p:nvSpPr>
          <p:spPr bwMode="auto">
            <a:xfrm>
              <a:off x="2877162" y="2078490"/>
              <a:ext cx="2833298" cy="1047086"/>
            </a:xfrm>
            <a:custGeom>
              <a:avLst/>
              <a:gdLst>
                <a:gd name="T0" fmla="*/ 0 w 4770"/>
                <a:gd name="T1" fmla="*/ 0 h 1825"/>
                <a:gd name="T2" fmla="*/ 2147483647 w 4770"/>
                <a:gd name="T3" fmla="*/ 2147483647 h 1825"/>
                <a:gd name="T4" fmla="*/ 2147483647 w 4770"/>
                <a:gd name="T5" fmla="*/ 2147483647 h 1825"/>
                <a:gd name="T6" fmla="*/ 2147483647 w 4770"/>
                <a:gd name="T7" fmla="*/ 2147483647 h 1825"/>
                <a:gd name="T8" fmla="*/ 0 60000 65536"/>
                <a:gd name="T9" fmla="*/ 0 60000 65536"/>
                <a:gd name="T10" fmla="*/ 0 60000 65536"/>
                <a:gd name="T11" fmla="*/ 0 60000 65536"/>
                <a:gd name="T12" fmla="*/ 0 w 4770"/>
                <a:gd name="T13" fmla="*/ 0 h 1825"/>
                <a:gd name="T14" fmla="*/ 4770 w 4770"/>
                <a:gd name="T15" fmla="*/ 1825 h 1825"/>
              </a:gdLst>
              <a:ahLst/>
              <a:cxnLst>
                <a:cxn ang="T8">
                  <a:pos x="T0" y="T1"/>
                </a:cxn>
                <a:cxn ang="T9">
                  <a:pos x="T2" y="T3"/>
                </a:cxn>
                <a:cxn ang="T10">
                  <a:pos x="T4" y="T5"/>
                </a:cxn>
                <a:cxn ang="T11">
                  <a:pos x="T6" y="T7"/>
                </a:cxn>
              </a:cxnLst>
              <a:rect l="T12" t="T13" r="T14" b="T15"/>
              <a:pathLst>
                <a:path w="4770" h="1825">
                  <a:moveTo>
                    <a:pt x="0" y="0"/>
                  </a:moveTo>
                  <a:cubicBezTo>
                    <a:pt x="155" y="617"/>
                    <a:pt x="310" y="1235"/>
                    <a:pt x="630" y="1530"/>
                  </a:cubicBezTo>
                  <a:cubicBezTo>
                    <a:pt x="950" y="1825"/>
                    <a:pt x="1230" y="1725"/>
                    <a:pt x="1920" y="1770"/>
                  </a:cubicBezTo>
                  <a:cubicBezTo>
                    <a:pt x="2610" y="1815"/>
                    <a:pt x="4295" y="1795"/>
                    <a:pt x="4770" y="1800"/>
                  </a:cubicBezTo>
                </a:path>
              </a:pathLst>
            </a:custGeom>
            <a:noFill/>
            <a:ln w="9525">
              <a:solidFill>
                <a:srgbClr val="000000"/>
              </a:solidFill>
              <a:round/>
              <a:headEnd/>
              <a:tailEnd/>
            </a:ln>
          </p:spPr>
          <p:txBody>
            <a:bodyPr/>
            <a:lstStyle/>
            <a:p>
              <a:endParaRPr lang="en-US" dirty="0"/>
            </a:p>
          </p:txBody>
        </p:sp>
        <p:sp>
          <p:nvSpPr>
            <p:cNvPr id="9" name="TextBox 7"/>
            <p:cNvSpPr txBox="1">
              <a:spLocks noChangeArrowheads="1"/>
            </p:cNvSpPr>
            <p:nvPr/>
          </p:nvSpPr>
          <p:spPr bwMode="auto">
            <a:xfrm>
              <a:off x="2598962" y="4144033"/>
              <a:ext cx="3417718" cy="677108"/>
            </a:xfrm>
            <a:prstGeom prst="rect">
              <a:avLst/>
            </a:prstGeom>
            <a:noFill/>
            <a:ln w="9525">
              <a:noFill/>
              <a:miter lim="800000"/>
              <a:headEnd/>
              <a:tailEnd/>
            </a:ln>
          </p:spPr>
          <p:txBody>
            <a:bodyPr wrap="square">
              <a:spAutoFit/>
            </a:bodyPr>
            <a:lstStyle/>
            <a:p>
              <a:r>
                <a:rPr lang="en-US" sz="1800" dirty="0">
                  <a:solidFill>
                    <a:schemeClr val="tx1"/>
                  </a:solidFill>
                </a:rPr>
                <a:t>    1    2	        4		 8</a:t>
              </a:r>
            </a:p>
            <a:p>
              <a:r>
                <a:rPr lang="en-US" sz="2000" dirty="0">
                  <a:solidFill>
                    <a:schemeClr val="tx1"/>
                  </a:solidFill>
                </a:rPr>
                <a:t>           </a:t>
              </a:r>
              <a:r>
                <a:rPr lang="en-US" sz="1800" dirty="0">
                  <a:solidFill>
                    <a:schemeClr val="tx1"/>
                  </a:solidFill>
                </a:rPr>
                <a:t>Test Delay (h)</a:t>
              </a:r>
            </a:p>
          </p:txBody>
        </p:sp>
        <p:sp>
          <p:nvSpPr>
            <p:cNvPr id="10" name="TextBox 8"/>
            <p:cNvSpPr txBox="1">
              <a:spLocks noChangeArrowheads="1"/>
            </p:cNvSpPr>
            <p:nvPr/>
          </p:nvSpPr>
          <p:spPr bwMode="auto">
            <a:xfrm>
              <a:off x="1614488" y="2507873"/>
              <a:ext cx="1190077" cy="646331"/>
            </a:xfrm>
            <a:prstGeom prst="rect">
              <a:avLst/>
            </a:prstGeom>
            <a:noFill/>
            <a:ln w="9525">
              <a:noFill/>
              <a:miter lim="800000"/>
              <a:headEnd/>
              <a:tailEnd/>
            </a:ln>
          </p:spPr>
          <p:txBody>
            <a:bodyPr>
              <a:spAutoFit/>
            </a:bodyPr>
            <a:lstStyle/>
            <a:p>
              <a:r>
                <a:rPr lang="en-US" sz="1800" dirty="0">
                  <a:solidFill>
                    <a:schemeClr val="tx1"/>
                  </a:solidFill>
                </a:rPr>
                <a:t>Test</a:t>
              </a:r>
            </a:p>
            <a:p>
              <a:r>
                <a:rPr lang="en-US" sz="1800" dirty="0">
                  <a:solidFill>
                    <a:schemeClr val="tx1"/>
                  </a:solidFill>
                </a:rPr>
                <a:t>Score</a:t>
              </a:r>
            </a:p>
          </p:txBody>
        </p:sp>
        <p:sp>
          <p:nvSpPr>
            <p:cNvPr id="11" name="TextBox 9"/>
            <p:cNvSpPr txBox="1">
              <a:spLocks noChangeArrowheads="1"/>
            </p:cNvSpPr>
            <p:nvPr/>
          </p:nvSpPr>
          <p:spPr bwMode="auto">
            <a:xfrm>
              <a:off x="5839365" y="3544215"/>
              <a:ext cx="998433" cy="369332"/>
            </a:xfrm>
            <a:prstGeom prst="rect">
              <a:avLst/>
            </a:prstGeom>
            <a:noFill/>
            <a:ln w="9525">
              <a:noFill/>
              <a:miter lim="800000"/>
              <a:headEnd/>
              <a:tailEnd/>
            </a:ln>
          </p:spPr>
          <p:txBody>
            <a:bodyPr>
              <a:spAutoFit/>
            </a:bodyPr>
            <a:lstStyle/>
            <a:p>
              <a:endParaRPr lang="en-US" sz="1800" dirty="0">
                <a:solidFill>
                  <a:schemeClr val="tx1"/>
                </a:solidFill>
              </a:endParaRPr>
            </a:p>
          </p:txBody>
        </p:sp>
        <p:sp>
          <p:nvSpPr>
            <p:cNvPr id="12" name="TextBox 10"/>
            <p:cNvSpPr txBox="1">
              <a:spLocks noChangeArrowheads="1"/>
            </p:cNvSpPr>
            <p:nvPr/>
          </p:nvSpPr>
          <p:spPr bwMode="auto">
            <a:xfrm>
              <a:off x="5877030" y="2891797"/>
              <a:ext cx="998433" cy="369332"/>
            </a:xfrm>
            <a:prstGeom prst="rect">
              <a:avLst/>
            </a:prstGeom>
            <a:noFill/>
            <a:ln w="9525">
              <a:noFill/>
              <a:miter lim="800000"/>
              <a:headEnd/>
              <a:tailEnd/>
            </a:ln>
          </p:spPr>
          <p:txBody>
            <a:bodyPr>
              <a:spAutoFit/>
            </a:bodyPr>
            <a:lstStyle/>
            <a:p>
              <a:r>
                <a:rPr lang="en-US" sz="1800" dirty="0">
                  <a:solidFill>
                    <a:schemeClr val="tx1"/>
                  </a:solidFill>
                </a:rPr>
                <a:t>sleep</a:t>
              </a:r>
            </a:p>
          </p:txBody>
        </p:sp>
      </p:gr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17</a:t>
            </a:fld>
            <a:endParaRPr lang="en-US" dirty="0"/>
          </a:p>
        </p:txBody>
      </p:sp>
    </p:spTree>
    <p:extLst>
      <p:ext uri="{BB962C8B-B14F-4D97-AF65-F5344CB8AC3E}">
        <p14:creationId xmlns:p14="http://schemas.microsoft.com/office/powerpoint/2010/main" val="2392141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0" y="0"/>
            <a:ext cx="9144000" cy="6078945"/>
          </a:xfrm>
          <a:prstGeom prst="rect">
            <a:avLst/>
          </a:prstGeom>
          <a:noFill/>
          <a:ln w="9525">
            <a:solidFill>
              <a:srgbClr val="A50021"/>
            </a:solidFill>
            <a:miter lim="800000"/>
            <a:headEnd/>
            <a:tailEnd/>
          </a:ln>
        </p:spPr>
        <p:txBody>
          <a:bodyPr lIns="91432" tIns="45716" rIns="91432" bIns="45716"/>
          <a:lstStyle/>
          <a:p>
            <a:pPr defTabSz="457200"/>
            <a:r>
              <a:rPr lang="en-US" sz="2000" dirty="0">
                <a:solidFill>
                  <a:schemeClr val="tx1"/>
                </a:solidFill>
              </a:rPr>
              <a:t>Follow-up Experiment</a:t>
            </a:r>
          </a:p>
          <a:p>
            <a:pPr defTabSz="457200"/>
            <a:endParaRPr lang="en-US" sz="2000" dirty="0">
              <a:solidFill>
                <a:schemeClr val="tx1"/>
              </a:solidFill>
            </a:endParaRPr>
          </a:p>
          <a:p>
            <a:pPr defTabSz="457200">
              <a:lnSpc>
                <a:spcPct val="150000"/>
              </a:lnSpc>
            </a:pPr>
            <a:r>
              <a:rPr lang="en-US" sz="2000" dirty="0">
                <a:solidFill>
                  <a:schemeClr val="tx1"/>
                </a:solidFill>
              </a:rPr>
              <a:t>Roaches a learned to avoid shock.</a:t>
            </a:r>
          </a:p>
          <a:p>
            <a:pPr defTabSz="457200">
              <a:lnSpc>
                <a:spcPct val="150000"/>
              </a:lnSpc>
            </a:pPr>
            <a:r>
              <a:rPr lang="en-US" sz="2000" dirty="0">
                <a:solidFill>
                  <a:schemeClr val="tx1"/>
                </a:solidFill>
              </a:rPr>
              <a:t>Then roaches placed on treadmill or squeezed in matchbox.</a:t>
            </a:r>
          </a:p>
          <a:p>
            <a:pPr defTabSz="457200">
              <a:lnSpc>
                <a:spcPct val="150000"/>
              </a:lnSpc>
            </a:pPr>
            <a:r>
              <a:rPr lang="en-US" sz="2000" dirty="0">
                <a:solidFill>
                  <a:schemeClr val="tx1"/>
                </a:solidFill>
              </a:rPr>
              <a:t>One day later, “still” roaches showed no forgetting.</a:t>
            </a:r>
          </a:p>
          <a:p>
            <a:pPr defTabSz="457200"/>
            <a:r>
              <a:rPr lang="en-US" sz="2000" dirty="0">
                <a:solidFill>
                  <a:schemeClr val="tx1"/>
                </a:solidFill>
              </a:rPr>
              <a:t>										</a:t>
            </a: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r>
              <a:rPr lang="en-US" sz="2000" dirty="0">
                <a:solidFill>
                  <a:schemeClr val="tx1"/>
                </a:solidFill>
              </a:rPr>
              <a:t>(Minami &amp; Dallenbach, 1946)</a:t>
            </a:r>
          </a:p>
          <a:p>
            <a:pPr defTabSz="457200"/>
            <a:endParaRPr lang="en-US" sz="2000" dirty="0">
              <a:solidFill>
                <a:schemeClr val="tx1"/>
              </a:solidFill>
            </a:endParaRPr>
          </a:p>
          <a:p>
            <a:pPr defTabSz="457200"/>
            <a:r>
              <a:rPr lang="en-US" sz="2000" dirty="0"/>
              <a:t>				</a:t>
            </a:r>
            <a:r>
              <a:rPr lang="en-US" sz="2000" dirty="0">
                <a:solidFill>
                  <a:schemeClr val="tx1"/>
                </a:solidFill>
              </a:rPr>
              <a:t>      					</a:t>
            </a:r>
            <a:br>
              <a:rPr lang="en-US" sz="2000" dirty="0"/>
            </a:br>
            <a:endParaRPr lang="en-US" sz="2000" dirty="0">
              <a:solidFill>
                <a:schemeClr val="tx1"/>
              </a:solidFill>
            </a:endParaRPr>
          </a:p>
          <a:p>
            <a:pPr defTabSz="457200"/>
            <a:br>
              <a:rPr lang="en-US" sz="2000" dirty="0"/>
            </a:br>
            <a:endParaRPr lang="en-US" sz="2000" dirty="0">
              <a:solidFill>
                <a:schemeClr val="tx1"/>
              </a:solidFill>
            </a:endParaRPr>
          </a:p>
          <a:p>
            <a:pPr defTabSz="457200"/>
            <a:endParaRPr lang="en-US" sz="2000" dirty="0">
              <a:solidFill>
                <a:schemeClr val="tx1"/>
              </a:solidFill>
            </a:endParaRPr>
          </a:p>
          <a:p>
            <a:pPr defTabSz="457200"/>
            <a:r>
              <a:rPr lang="en-US" sz="2000" dirty="0"/>
              <a:t> </a:t>
            </a: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p:txBody>
      </p:sp>
      <p:pic>
        <p:nvPicPr>
          <p:cNvPr id="8195" name="Picture 2"/>
          <p:cNvPicPr>
            <a:picLocks noChangeAspect="1" noChangeArrowheads="1"/>
          </p:cNvPicPr>
          <p:nvPr/>
        </p:nvPicPr>
        <p:blipFill>
          <a:blip r:embed="rId3" cstate="print"/>
          <a:srcRect/>
          <a:stretch>
            <a:fillRect/>
          </a:stretch>
        </p:blipFill>
        <p:spPr bwMode="auto">
          <a:xfrm>
            <a:off x="3803900" y="2238445"/>
            <a:ext cx="4660900" cy="3429000"/>
          </a:xfrm>
          <a:prstGeom prst="rect">
            <a:avLst/>
          </a:prstGeom>
          <a:noFill/>
          <a:ln w="9525">
            <a:noFill/>
            <a:miter lim="800000"/>
            <a:headEnd/>
            <a:tailEnd/>
          </a:ln>
        </p:spPr>
      </p:pic>
      <p:sp>
        <p:nvSpPr>
          <p:cNvPr id="2" name="Slide Number Placeholder 1"/>
          <p:cNvSpPr>
            <a:spLocks noGrp="1"/>
          </p:cNvSpPr>
          <p:nvPr>
            <p:ph type="sldNum" sz="quarter" idx="12"/>
          </p:nvPr>
        </p:nvSpPr>
        <p:spPr>
          <a:xfrm>
            <a:off x="6569060" y="6270970"/>
            <a:ext cx="2133600" cy="365125"/>
          </a:xfrm>
        </p:spPr>
        <p:txBody>
          <a:bodyPr/>
          <a:lstStyle/>
          <a:p>
            <a:pPr>
              <a:defRPr/>
            </a:pPr>
            <a:fld id="{FEBC8EB9-FA4F-43F2-AF28-6642CD78104B}" type="slidenum">
              <a:rPr lang="en-US"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0" y="0"/>
            <a:ext cx="9144000" cy="1228725"/>
          </a:xfrm>
          <a:prstGeom prst="rect">
            <a:avLst/>
          </a:prstGeom>
          <a:noFill/>
          <a:ln w="9525">
            <a:noFill/>
            <a:miter lim="800000"/>
            <a:headEnd/>
            <a:tailEnd/>
          </a:ln>
        </p:spPr>
        <p:txBody>
          <a:bodyPr lIns="91432" tIns="45716" rIns="91432" bIns="45716"/>
          <a:lstStyle/>
          <a:p>
            <a:pPr algn="ctr"/>
            <a:r>
              <a:rPr lang="en-US" dirty="0">
                <a:solidFill>
                  <a:schemeClr val="accent6">
                    <a:lumMod val="50000"/>
                  </a:schemeClr>
                </a:solidFill>
              </a:rPr>
              <a:t>PI vs. RI</a:t>
            </a:r>
          </a:p>
          <a:p>
            <a:endParaRPr lang="en-US" sz="1800" dirty="0">
              <a:solidFill>
                <a:schemeClr val="tx1"/>
              </a:solidFill>
            </a:endParaRPr>
          </a:p>
          <a:p>
            <a:pPr defTabSz="457200">
              <a:lnSpc>
                <a:spcPct val="150000"/>
              </a:lnSpc>
            </a:pPr>
            <a:r>
              <a:rPr lang="en-US" sz="2000" u="sng" dirty="0">
                <a:solidFill>
                  <a:schemeClr val="tx1"/>
                </a:solidFill>
              </a:rPr>
              <a:t>Proactive Interference</a:t>
            </a:r>
            <a:r>
              <a:rPr lang="en-US" sz="2000" dirty="0">
                <a:solidFill>
                  <a:schemeClr val="tx1"/>
                </a:solidFill>
              </a:rPr>
              <a:t> (PI)  prior learning hinders subsequent learning</a:t>
            </a:r>
          </a:p>
          <a:p>
            <a:pPr defTabSz="457200">
              <a:lnSpc>
                <a:spcPct val="150000"/>
              </a:lnSpc>
            </a:pPr>
            <a:r>
              <a:rPr lang="en-US" sz="2000" dirty="0">
                <a:solidFill>
                  <a:schemeClr val="tx1"/>
                </a:solidFill>
              </a:rPr>
              <a:t>	</a:t>
            </a:r>
          </a:p>
          <a:p>
            <a:pPr defTabSz="457200">
              <a:lnSpc>
                <a:spcPct val="150000"/>
              </a:lnSpc>
            </a:pPr>
            <a:r>
              <a:rPr lang="en-US" sz="2000" dirty="0">
                <a:solidFill>
                  <a:schemeClr val="tx1"/>
                </a:solidFill>
              </a:rPr>
              <a:t>						Day 1			Day 2			Day 3</a:t>
            </a:r>
          </a:p>
          <a:p>
            <a:pPr defTabSz="457200">
              <a:lnSpc>
                <a:spcPct val="150000"/>
              </a:lnSpc>
            </a:pPr>
            <a:r>
              <a:rPr lang="en-US" sz="2000" dirty="0">
                <a:solidFill>
                  <a:schemeClr val="tx1"/>
                </a:solidFill>
              </a:rPr>
              <a:t>	PI group			Spanish 		French 			Test on French</a:t>
            </a:r>
          </a:p>
          <a:p>
            <a:pPr defTabSz="457200">
              <a:lnSpc>
                <a:spcPct val="150000"/>
              </a:lnSpc>
            </a:pPr>
            <a:r>
              <a:rPr lang="en-US" sz="2000" dirty="0">
                <a:solidFill>
                  <a:schemeClr val="tx1"/>
                </a:solidFill>
              </a:rPr>
              <a:t>	Controls 			- - - - - - 		French 			Test on French</a:t>
            </a:r>
          </a:p>
          <a:p>
            <a:pPr defTabSz="457200">
              <a:lnSpc>
                <a:spcPct val="150000"/>
              </a:lnSpc>
            </a:pPr>
            <a:r>
              <a:rPr lang="en-US" sz="2000" dirty="0">
                <a:solidFill>
                  <a:schemeClr val="tx1"/>
                </a:solidFill>
              </a:rPr>
              <a:t>			PI occurred if PI group did worse</a:t>
            </a:r>
          </a:p>
          <a:p>
            <a:pPr defTabSz="457200">
              <a:lnSpc>
                <a:spcPct val="150000"/>
              </a:lnSpc>
            </a:pPr>
            <a:endParaRPr lang="en-US" sz="2000" u="sng" dirty="0">
              <a:solidFill>
                <a:schemeClr val="tx1"/>
              </a:solidFill>
            </a:endParaRPr>
          </a:p>
          <a:p>
            <a:pPr defTabSz="457200">
              <a:lnSpc>
                <a:spcPct val="150000"/>
              </a:lnSpc>
            </a:pPr>
            <a:r>
              <a:rPr lang="en-US" sz="2000" u="sng" dirty="0">
                <a:solidFill>
                  <a:schemeClr val="tx1"/>
                </a:solidFill>
              </a:rPr>
              <a:t>Retroactive Interference</a:t>
            </a:r>
            <a:r>
              <a:rPr lang="en-US" sz="2000" dirty="0">
                <a:solidFill>
                  <a:schemeClr val="tx1"/>
                </a:solidFill>
              </a:rPr>
              <a:t> (RI)	 subsequent learning hinders prior learning</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						Day 1				Day 2			Day 3</a:t>
            </a:r>
          </a:p>
          <a:p>
            <a:pPr defTabSz="457200">
              <a:lnSpc>
                <a:spcPct val="150000"/>
              </a:lnSpc>
            </a:pPr>
            <a:r>
              <a:rPr lang="en-US" sz="2000" dirty="0">
                <a:solidFill>
                  <a:schemeClr val="tx1"/>
                </a:solidFill>
              </a:rPr>
              <a:t>	RI group 			Spanish 			French 			Test on Spanish</a:t>
            </a:r>
          </a:p>
          <a:p>
            <a:pPr defTabSz="457200">
              <a:lnSpc>
                <a:spcPct val="150000"/>
              </a:lnSpc>
            </a:pPr>
            <a:r>
              <a:rPr lang="en-US" sz="2000" dirty="0">
                <a:solidFill>
                  <a:schemeClr val="tx1"/>
                </a:solidFill>
              </a:rPr>
              <a:t>	Control Group		Spanish 			 - - - - -  			Test on Spanish</a:t>
            </a:r>
          </a:p>
          <a:p>
            <a:pPr defTabSz="457200">
              <a:lnSpc>
                <a:spcPct val="150000"/>
              </a:lnSpc>
            </a:pPr>
            <a:r>
              <a:rPr lang="en-US" sz="2000" dirty="0">
                <a:solidFill>
                  <a:schemeClr val="tx1"/>
                </a:solidFill>
              </a:rPr>
              <a:t>			RI occurred if RI group did worse</a:t>
            </a:r>
          </a:p>
          <a:p>
            <a:pPr defTabSz="457200">
              <a:lnSpc>
                <a:spcPct val="150000"/>
              </a:lnSpc>
            </a:pPr>
            <a:endParaRPr lang="en-US" sz="1800" dirty="0">
              <a:solidFill>
                <a:schemeClr val="tx1"/>
              </a:solidFill>
            </a:endParaRPr>
          </a:p>
        </p:txBody>
      </p:sp>
      <p:sp>
        <p:nvSpPr>
          <p:cNvPr id="3" name="Freeform 2"/>
          <p:cNvSpPr/>
          <p:nvPr/>
        </p:nvSpPr>
        <p:spPr>
          <a:xfrm>
            <a:off x="3419850" y="1431940"/>
            <a:ext cx="1152150" cy="307240"/>
          </a:xfrm>
          <a:custGeom>
            <a:avLst/>
            <a:gdLst>
              <a:gd name="connsiteX0" fmla="*/ 0 w 1752600"/>
              <a:gd name="connsiteY0" fmla="*/ 314325 h 390525"/>
              <a:gd name="connsiteX1" fmla="*/ 685800 w 1752600"/>
              <a:gd name="connsiteY1" fmla="*/ 28575 h 390525"/>
              <a:gd name="connsiteX2" fmla="*/ 1485900 w 1752600"/>
              <a:gd name="connsiteY2" fmla="*/ 142875 h 390525"/>
              <a:gd name="connsiteX3" fmla="*/ 1752600 w 1752600"/>
              <a:gd name="connsiteY3" fmla="*/ 390525 h 390525"/>
              <a:gd name="connsiteX4" fmla="*/ 1752600 w 1752600"/>
              <a:gd name="connsiteY4" fmla="*/ 390525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390525">
                <a:moveTo>
                  <a:pt x="0" y="314325"/>
                </a:moveTo>
                <a:cubicBezTo>
                  <a:pt x="219075" y="185737"/>
                  <a:pt x="438150" y="57150"/>
                  <a:pt x="685800" y="28575"/>
                </a:cubicBezTo>
                <a:cubicBezTo>
                  <a:pt x="933450" y="0"/>
                  <a:pt x="1308100" y="82550"/>
                  <a:pt x="1485900" y="142875"/>
                </a:cubicBezTo>
                <a:cubicBezTo>
                  <a:pt x="1663700" y="203200"/>
                  <a:pt x="1752600" y="390525"/>
                  <a:pt x="1752600" y="390525"/>
                </a:cubicBezTo>
                <a:lnTo>
                  <a:pt x="1752600" y="390525"/>
                </a:lnTo>
              </a:path>
            </a:pathLst>
          </a:custGeom>
          <a:ln w="28575">
            <a:tailEnd type="arrow"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 name="Freeform 3"/>
          <p:cNvSpPr/>
          <p:nvPr/>
        </p:nvSpPr>
        <p:spPr>
          <a:xfrm flipH="1">
            <a:off x="3650280" y="4657960"/>
            <a:ext cx="1267365" cy="307240"/>
          </a:xfrm>
          <a:custGeom>
            <a:avLst/>
            <a:gdLst>
              <a:gd name="connsiteX0" fmla="*/ 0 w 1752600"/>
              <a:gd name="connsiteY0" fmla="*/ 314325 h 390525"/>
              <a:gd name="connsiteX1" fmla="*/ 685800 w 1752600"/>
              <a:gd name="connsiteY1" fmla="*/ 28575 h 390525"/>
              <a:gd name="connsiteX2" fmla="*/ 1485900 w 1752600"/>
              <a:gd name="connsiteY2" fmla="*/ 142875 h 390525"/>
              <a:gd name="connsiteX3" fmla="*/ 1752600 w 1752600"/>
              <a:gd name="connsiteY3" fmla="*/ 390525 h 390525"/>
              <a:gd name="connsiteX4" fmla="*/ 1752600 w 1752600"/>
              <a:gd name="connsiteY4" fmla="*/ 390525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390525">
                <a:moveTo>
                  <a:pt x="0" y="314325"/>
                </a:moveTo>
                <a:cubicBezTo>
                  <a:pt x="219075" y="185737"/>
                  <a:pt x="438150" y="57150"/>
                  <a:pt x="685800" y="28575"/>
                </a:cubicBezTo>
                <a:cubicBezTo>
                  <a:pt x="933450" y="0"/>
                  <a:pt x="1308100" y="82550"/>
                  <a:pt x="1485900" y="142875"/>
                </a:cubicBezTo>
                <a:cubicBezTo>
                  <a:pt x="1663700" y="203200"/>
                  <a:pt x="1752600" y="390525"/>
                  <a:pt x="1752600" y="390525"/>
                </a:cubicBezTo>
                <a:lnTo>
                  <a:pt x="1752600" y="390525"/>
                </a:lnTo>
              </a:path>
            </a:pathLst>
          </a:custGeom>
          <a:ln w="28575">
            <a:tailEnd type="arrow"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0" y="0"/>
            <a:ext cx="9144000" cy="6462995"/>
          </a:xfrm>
          <a:prstGeom prst="rect">
            <a:avLst/>
          </a:prstGeom>
          <a:noFill/>
          <a:ln w="9525">
            <a:noFill/>
            <a:miter lim="800000"/>
            <a:headEnd/>
            <a:tailEnd/>
          </a:ln>
        </p:spPr>
        <p:txBody>
          <a:bodyPr lIns="91432" tIns="45716" rIns="91432" bIns="45716"/>
          <a:lstStyle/>
          <a:p>
            <a:pPr defTabSz="457200"/>
            <a:r>
              <a:rPr lang="en-US" sz="2000" dirty="0">
                <a:solidFill>
                  <a:schemeClr val="tx1"/>
                </a:solidFill>
              </a:rPr>
              <a:t>Example</a:t>
            </a:r>
          </a:p>
          <a:p>
            <a:pPr defTabSz="457200"/>
            <a:r>
              <a:rPr lang="en-US" sz="2000" dirty="0">
                <a:solidFill>
                  <a:schemeClr val="tx1"/>
                </a:solidFill>
              </a:rPr>
              <a:t>	</a:t>
            </a:r>
          </a:p>
          <a:p>
            <a:pPr defTabSz="457200"/>
            <a:r>
              <a:rPr lang="en-US" sz="2000" dirty="0">
                <a:solidFill>
                  <a:schemeClr val="tx1"/>
                </a:solidFill>
              </a:rPr>
              <a:t>Brie’s foreign language courses: 	</a:t>
            </a:r>
            <a:r>
              <a:rPr lang="en-US" sz="2000" u="sng" dirty="0">
                <a:solidFill>
                  <a:schemeClr val="tx1"/>
                </a:solidFill>
              </a:rPr>
              <a:t>Grade 10</a:t>
            </a:r>
            <a:r>
              <a:rPr lang="en-US" sz="2000" dirty="0">
                <a:solidFill>
                  <a:schemeClr val="tx1"/>
                </a:solidFill>
              </a:rPr>
              <a:t>		</a:t>
            </a:r>
            <a:r>
              <a:rPr lang="en-US" sz="2000" u="sng" dirty="0">
                <a:solidFill>
                  <a:schemeClr val="tx1"/>
                </a:solidFill>
              </a:rPr>
              <a:t>Grade 11</a:t>
            </a:r>
            <a:r>
              <a:rPr lang="en-US" sz="2000" dirty="0">
                <a:solidFill>
                  <a:schemeClr val="tx1"/>
                </a:solidFill>
              </a:rPr>
              <a:t>		</a:t>
            </a:r>
            <a:r>
              <a:rPr lang="en-US" sz="2000" u="sng" dirty="0">
                <a:solidFill>
                  <a:schemeClr val="tx1"/>
                </a:solidFill>
              </a:rPr>
              <a:t>Grade 12</a:t>
            </a:r>
          </a:p>
          <a:p>
            <a:pPr defTabSz="457200"/>
            <a:r>
              <a:rPr lang="en-US" sz="2000" dirty="0">
                <a:solidFill>
                  <a:schemeClr val="tx1"/>
                </a:solidFill>
              </a:rPr>
              <a:t>									French 1		Spanish 1		Spanish 2		</a:t>
            </a:r>
          </a:p>
          <a:p>
            <a:pPr defTabSz="457200"/>
            <a:r>
              <a:rPr lang="en-US" sz="2000" dirty="0">
                <a:solidFill>
                  <a:schemeClr val="tx1"/>
                </a:solidFill>
              </a:rPr>
              <a:t>Pop Quiz on first day of Spanish 2 in Grade 12: </a:t>
            </a:r>
          </a:p>
          <a:p>
            <a:pPr defTabSz="457200"/>
            <a:r>
              <a:rPr lang="en-US" sz="2000" dirty="0">
                <a:solidFill>
                  <a:schemeClr val="tx1"/>
                </a:solidFill>
              </a:rPr>
              <a:t>	</a:t>
            </a:r>
          </a:p>
          <a:p>
            <a:pPr defTabSz="457200"/>
            <a:r>
              <a:rPr lang="en-US" sz="2000" dirty="0">
                <a:solidFill>
                  <a:schemeClr val="tx1"/>
                </a:solidFill>
              </a:rPr>
              <a:t>		GREEN </a:t>
            </a:r>
            <a:r>
              <a:rPr lang="en-US" sz="2000" u="sng" dirty="0">
                <a:solidFill>
                  <a:schemeClr val="tx1"/>
                </a:solidFill>
                <a:latin typeface="Lucida Handwriting" panose="03010101010101010101" pitchFamily="66" charset="0"/>
              </a:rPr>
              <a:t>  vert   	</a:t>
            </a:r>
            <a:r>
              <a:rPr lang="en-US" sz="2000" dirty="0">
                <a:solidFill>
                  <a:schemeClr val="tx1"/>
                </a:solidFill>
                <a:latin typeface="Lucida Handwriting" panose="03010101010101010101" pitchFamily="66" charset="0"/>
              </a:rPr>
              <a:t> 	</a:t>
            </a:r>
            <a:r>
              <a:rPr lang="en-US" sz="2000" dirty="0">
                <a:solidFill>
                  <a:schemeClr val="tx1"/>
                </a:solidFill>
                <a:latin typeface="Arial" panose="020B0604020202020204" pitchFamily="34" charset="0"/>
                <a:cs typeface="Arial" panose="020B0604020202020204" pitchFamily="34" charset="0"/>
              </a:rPr>
              <a:t>(error)</a:t>
            </a:r>
            <a:endParaRPr lang="en-US" sz="2000" dirty="0">
              <a:solidFill>
                <a:schemeClr val="tx1"/>
              </a:solidFill>
            </a:endParaRPr>
          </a:p>
          <a:p>
            <a:pPr defTabSz="457200">
              <a:lnSpc>
                <a:spcPct val="150000"/>
              </a:lnSpc>
            </a:pPr>
            <a:r>
              <a:rPr lang="en-US" sz="2000" dirty="0">
                <a:solidFill>
                  <a:schemeClr val="tx1"/>
                </a:solidFill>
              </a:rPr>
              <a:t>		DOG	</a:t>
            </a:r>
            <a:r>
              <a:rPr lang="en-US" sz="2000" u="sng" dirty="0">
                <a:solidFill>
                  <a:schemeClr val="tx1"/>
                </a:solidFill>
                <a:latin typeface="Lucida Handwriting" panose="03010101010101010101" pitchFamily="66" charset="0"/>
              </a:rPr>
              <a:t> </a:t>
            </a:r>
            <a:r>
              <a:rPr lang="en-US" sz="2000" u="sng" dirty="0" err="1">
                <a:solidFill>
                  <a:schemeClr val="tx1"/>
                </a:solidFill>
                <a:latin typeface="Lucida Handwriting" panose="03010101010101010101" pitchFamily="66" charset="0"/>
              </a:rPr>
              <a:t>chien</a:t>
            </a:r>
            <a:r>
              <a:rPr lang="en-US" sz="2000" u="sng" dirty="0">
                <a:solidFill>
                  <a:schemeClr val="tx1"/>
                </a:solidFill>
                <a:latin typeface="Lucida Handwriting" panose="03010101010101010101" pitchFamily="66" charset="0"/>
              </a:rPr>
              <a:t>		</a:t>
            </a:r>
            <a:r>
              <a:rPr lang="en-US" sz="2000" dirty="0">
                <a:solidFill>
                  <a:schemeClr val="tx1"/>
                </a:solidFill>
                <a:latin typeface="Arial" panose="020B0604020202020204" pitchFamily="34" charset="0"/>
                <a:cs typeface="Arial" panose="020B0604020202020204" pitchFamily="34" charset="0"/>
              </a:rPr>
              <a:t> 	(error)</a:t>
            </a:r>
            <a:endParaRPr lang="en-US" sz="2000" dirty="0">
              <a:solidFill>
                <a:schemeClr val="tx1"/>
              </a:solidFill>
            </a:endParaRPr>
          </a:p>
          <a:p>
            <a:pPr defTabSz="457200">
              <a:lnSpc>
                <a:spcPct val="150000"/>
              </a:lnSpc>
            </a:pPr>
            <a:r>
              <a:rPr lang="en-US" sz="2000" dirty="0">
                <a:solidFill>
                  <a:schemeClr val="tx1"/>
                </a:solidFill>
              </a:rPr>
              <a:t>		</a:t>
            </a:r>
          </a:p>
          <a:p>
            <a:pPr defTabSz="457200">
              <a:lnSpc>
                <a:spcPct val="150000"/>
              </a:lnSpc>
            </a:pPr>
            <a:r>
              <a:rPr lang="en-US" sz="2000" dirty="0">
                <a:solidFill>
                  <a:schemeClr val="tx1"/>
                </a:solidFill>
              </a:rPr>
              <a:t>PI or RI?</a:t>
            </a:r>
          </a:p>
          <a:p>
            <a:pPr defTabSz="457200">
              <a:lnSpc>
                <a:spcPct val="150000"/>
              </a:lnSpc>
            </a:pPr>
            <a:endParaRPr lang="en-US" sz="2000" dirty="0">
              <a:solidFill>
                <a:schemeClr val="tx1"/>
              </a:solidFill>
            </a:endParaRPr>
          </a:p>
          <a:p>
            <a:pPr defTabSz="457200"/>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20</a:t>
            </a:fld>
            <a:endParaRPr lang="en-US" dirty="0"/>
          </a:p>
        </p:txBody>
      </p:sp>
      <p:grpSp>
        <p:nvGrpSpPr>
          <p:cNvPr id="6" name="Group 5">
            <a:extLst>
              <a:ext uri="{FF2B5EF4-FFF2-40B4-BE49-F238E27FC236}">
                <a16:creationId xmlns:a16="http://schemas.microsoft.com/office/drawing/2014/main" id="{A5D8DB39-3A2F-372F-27FD-22D80601BBB5}"/>
              </a:ext>
            </a:extLst>
          </p:cNvPr>
          <p:cNvGrpSpPr/>
          <p:nvPr/>
        </p:nvGrpSpPr>
        <p:grpSpPr>
          <a:xfrm>
            <a:off x="178927" y="3621025"/>
            <a:ext cx="8504131" cy="2611540"/>
            <a:chOff x="1384385" y="136249"/>
            <a:chExt cx="8335690" cy="33536846"/>
          </a:xfrm>
        </p:grpSpPr>
        <p:sp>
          <p:nvSpPr>
            <p:cNvPr id="3" name="Rectangle 4">
              <a:extLst>
                <a:ext uri="{FF2B5EF4-FFF2-40B4-BE49-F238E27FC236}">
                  <a16:creationId xmlns:a16="http://schemas.microsoft.com/office/drawing/2014/main" id="{C08EEDC6-AB40-EAE2-25A7-A81D0080A4BE}"/>
                </a:ext>
              </a:extLst>
            </p:cNvPr>
            <p:cNvSpPr>
              <a:spLocks noChangeArrowheads="1"/>
            </p:cNvSpPr>
            <p:nvPr/>
          </p:nvSpPr>
          <p:spPr bwMode="auto">
            <a:xfrm>
              <a:off x="1384385" y="136249"/>
              <a:ext cx="8335690" cy="33536846"/>
            </a:xfrm>
            <a:prstGeom prst="rect">
              <a:avLst/>
            </a:prstGeom>
            <a:noFill/>
            <a:ln w="9525">
              <a:noFill/>
              <a:miter lim="800000"/>
              <a:headEnd/>
              <a:tailEnd/>
            </a:ln>
          </p:spPr>
          <p:txBody>
            <a:bodyPr lIns="91432" tIns="45716" rIns="91432" bIns="45716"/>
            <a:lstStyle/>
            <a:p>
              <a:endParaRPr lang="en-US" sz="1800" dirty="0">
                <a:solidFill>
                  <a:schemeClr val="tx1"/>
                </a:solidFill>
              </a:endParaRPr>
            </a:p>
            <a:p>
              <a:r>
                <a:rPr lang="en-US" sz="2000" dirty="0">
                  <a:solidFill>
                    <a:srgbClr val="00B050"/>
                  </a:solidFill>
                </a:rPr>
                <a:t>PI</a:t>
              </a:r>
            </a:p>
            <a:p>
              <a:endParaRPr lang="en-US" sz="2000" dirty="0">
                <a:solidFill>
                  <a:srgbClr val="00B050"/>
                </a:solidFill>
              </a:endParaRPr>
            </a:p>
            <a:p>
              <a:r>
                <a:rPr lang="en-US" sz="2000" dirty="0">
                  <a:solidFill>
                    <a:srgbClr val="00B050"/>
                  </a:solidFill>
                </a:rPr>
                <a:t>	French 			Spanish 	  Spanish Quiz</a:t>
              </a:r>
            </a:p>
            <a:p>
              <a:r>
                <a:rPr lang="en-US" sz="2000" dirty="0">
                  <a:solidFill>
                    <a:srgbClr val="00B050"/>
                  </a:solidFill>
                </a:rPr>
                <a:t>	</a:t>
              </a:r>
            </a:p>
            <a:p>
              <a:r>
                <a:rPr lang="en-US" sz="2000" dirty="0">
                  <a:solidFill>
                    <a:srgbClr val="00B050"/>
                  </a:solidFill>
                </a:rPr>
                <a:t>	Prior learning interfered with subsequent learning</a:t>
              </a:r>
            </a:p>
            <a:p>
              <a:r>
                <a:rPr lang="en-US" sz="1800" dirty="0">
                  <a:solidFill>
                    <a:schemeClr val="tx1"/>
                  </a:solidFill>
                </a:rPr>
                <a:t>							</a:t>
              </a:r>
            </a:p>
          </p:txBody>
        </p:sp>
        <p:sp>
          <p:nvSpPr>
            <p:cNvPr id="5" name="Freeform 10">
              <a:extLst>
                <a:ext uri="{FF2B5EF4-FFF2-40B4-BE49-F238E27FC236}">
                  <a16:creationId xmlns:a16="http://schemas.microsoft.com/office/drawing/2014/main" id="{60338E74-A970-718D-53CB-C1F316DDAD02}"/>
                </a:ext>
              </a:extLst>
            </p:cNvPr>
            <p:cNvSpPr/>
            <p:nvPr/>
          </p:nvSpPr>
          <p:spPr>
            <a:xfrm>
              <a:off x="2822341" y="1615816"/>
              <a:ext cx="2529306" cy="9370589"/>
            </a:xfrm>
            <a:custGeom>
              <a:avLst/>
              <a:gdLst>
                <a:gd name="connsiteX0" fmla="*/ 0 w 1752600"/>
                <a:gd name="connsiteY0" fmla="*/ 314325 h 390525"/>
                <a:gd name="connsiteX1" fmla="*/ 685800 w 1752600"/>
                <a:gd name="connsiteY1" fmla="*/ 28575 h 390525"/>
                <a:gd name="connsiteX2" fmla="*/ 1485900 w 1752600"/>
                <a:gd name="connsiteY2" fmla="*/ 142875 h 390525"/>
                <a:gd name="connsiteX3" fmla="*/ 1752600 w 1752600"/>
                <a:gd name="connsiteY3" fmla="*/ 390525 h 390525"/>
                <a:gd name="connsiteX4" fmla="*/ 1752600 w 1752600"/>
                <a:gd name="connsiteY4" fmla="*/ 390525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390525">
                  <a:moveTo>
                    <a:pt x="0" y="314325"/>
                  </a:moveTo>
                  <a:cubicBezTo>
                    <a:pt x="219075" y="185737"/>
                    <a:pt x="438150" y="57150"/>
                    <a:pt x="685800" y="28575"/>
                  </a:cubicBezTo>
                  <a:cubicBezTo>
                    <a:pt x="933450" y="0"/>
                    <a:pt x="1308100" y="82550"/>
                    <a:pt x="1485900" y="142875"/>
                  </a:cubicBezTo>
                  <a:cubicBezTo>
                    <a:pt x="1663700" y="203200"/>
                    <a:pt x="1752600" y="390525"/>
                    <a:pt x="1752600" y="390525"/>
                  </a:cubicBezTo>
                  <a:lnTo>
                    <a:pt x="1752600" y="390525"/>
                  </a:lnTo>
                </a:path>
              </a:pathLst>
            </a:custGeom>
            <a:ln w="28575">
              <a:tailEnd type="triangle" w="lg"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0" y="136525"/>
            <a:ext cx="9144000" cy="346075"/>
          </a:xfrm>
          <a:prstGeom prst="rect">
            <a:avLst/>
          </a:prstGeom>
          <a:noFill/>
          <a:ln w="9525">
            <a:noFill/>
            <a:miter lim="800000"/>
            <a:headEnd/>
            <a:tailEnd/>
          </a:ln>
        </p:spPr>
        <p:txBody>
          <a:bodyPr lIns="91432" tIns="45716" rIns="91432" bIns="45716"/>
          <a:lstStyle/>
          <a:p>
            <a:r>
              <a:rPr lang="en-US" sz="2000" dirty="0">
                <a:solidFill>
                  <a:schemeClr val="tx1"/>
                </a:solidFill>
              </a:rPr>
              <a:t>Example</a:t>
            </a:r>
          </a:p>
          <a:p>
            <a:endParaRPr lang="en-US" sz="2000" dirty="0">
              <a:solidFill>
                <a:schemeClr val="tx1"/>
              </a:solidFill>
            </a:endParaRPr>
          </a:p>
          <a:p>
            <a:pPr>
              <a:lnSpc>
                <a:spcPct val="150000"/>
              </a:lnSpc>
            </a:pPr>
            <a:r>
              <a:rPr lang="en-US" sz="2000" dirty="0">
                <a:solidFill>
                  <a:schemeClr val="tx1"/>
                </a:solidFill>
              </a:rPr>
              <a:t>Today, for the first time in her life, Jill used a numeric keypad. </a:t>
            </a:r>
          </a:p>
          <a:p>
            <a:pPr>
              <a:lnSpc>
                <a:spcPct val="150000"/>
              </a:lnSpc>
            </a:pPr>
            <a:r>
              <a:rPr lang="en-US" sz="2000" dirty="0">
                <a:solidFill>
                  <a:schemeClr val="tx1"/>
                </a:solidFill>
              </a:rPr>
              <a:t>    She entered data for about an hour.</a:t>
            </a:r>
          </a:p>
          <a:p>
            <a:pPr>
              <a:lnSpc>
                <a:spcPct val="150000"/>
              </a:lnSpc>
            </a:pPr>
            <a:r>
              <a:rPr lang="en-US" sz="2000" dirty="0">
                <a:solidFill>
                  <a:schemeClr val="tx1"/>
                </a:solidFill>
              </a:rPr>
              <a:t>Then she phoned her friend.  (She had used a phone all her life.)</a:t>
            </a:r>
          </a:p>
          <a:p>
            <a:pPr>
              <a:lnSpc>
                <a:spcPct val="150000"/>
              </a:lnSpc>
            </a:pPr>
            <a:r>
              <a:rPr lang="en-US" sz="2000" dirty="0">
                <a:solidFill>
                  <a:schemeClr val="tx1"/>
                </a:solidFill>
              </a:rPr>
              <a:t>   When she tried to press “9,” she mistakenly pressed “3”.</a:t>
            </a:r>
          </a:p>
          <a:p>
            <a:pPr>
              <a:lnSpc>
                <a:spcPct val="150000"/>
              </a:lnSpc>
            </a:pPr>
            <a:endParaRPr lang="en-US" sz="2000" dirty="0">
              <a:solidFill>
                <a:schemeClr val="tx1"/>
              </a:solidFill>
            </a:endParaRPr>
          </a:p>
          <a:p>
            <a:pPr>
              <a:lnSpc>
                <a:spcPct val="150000"/>
              </a:lnSpc>
            </a:pPr>
            <a:r>
              <a:rPr lang="en-US" sz="2000" dirty="0">
                <a:solidFill>
                  <a:schemeClr val="tx1"/>
                </a:solidFill>
              </a:rPr>
              <a:t>PI or RI?  	</a:t>
            </a:r>
          </a:p>
          <a:p>
            <a:pPr>
              <a:lnSpc>
                <a:spcPct val="150000"/>
              </a:lnSpc>
            </a:pPr>
            <a:endParaRPr lang="en-US" sz="2000" dirty="0">
              <a:solidFill>
                <a:schemeClr val="tx1"/>
              </a:solidFill>
            </a:endParaRPr>
          </a:p>
        </p:txBody>
      </p:sp>
      <p:graphicFrame>
        <p:nvGraphicFramePr>
          <p:cNvPr id="5" name="Table 4"/>
          <p:cNvGraphicFramePr>
            <a:graphicFrameLocks noGrp="1"/>
          </p:cNvGraphicFramePr>
          <p:nvPr/>
        </p:nvGraphicFramePr>
        <p:xfrm>
          <a:off x="7681913" y="1892300"/>
          <a:ext cx="998529" cy="1036935"/>
        </p:xfrm>
        <a:graphic>
          <a:graphicData uri="http://schemas.openxmlformats.org/drawingml/2006/table">
            <a:tbl>
              <a:tblPr/>
              <a:tblGrid>
                <a:gridCol w="332678">
                  <a:extLst>
                    <a:ext uri="{9D8B030D-6E8A-4147-A177-3AD203B41FA5}">
                      <a16:colId xmlns:a16="http://schemas.microsoft.com/office/drawing/2014/main" val="20000"/>
                    </a:ext>
                  </a:extLst>
                </a:gridCol>
                <a:gridCol w="332678">
                  <a:extLst>
                    <a:ext uri="{9D8B030D-6E8A-4147-A177-3AD203B41FA5}">
                      <a16:colId xmlns:a16="http://schemas.microsoft.com/office/drawing/2014/main" val="20001"/>
                    </a:ext>
                  </a:extLst>
                </a:gridCol>
                <a:gridCol w="333173">
                  <a:extLst>
                    <a:ext uri="{9D8B030D-6E8A-4147-A177-3AD203B41FA5}">
                      <a16:colId xmlns:a16="http://schemas.microsoft.com/office/drawing/2014/main" val="20002"/>
                    </a:ext>
                  </a:extLst>
                </a:gridCol>
              </a:tblGrid>
              <a:tr h="345645">
                <a:tc>
                  <a:txBody>
                    <a:bodyPr/>
                    <a:lstStyle/>
                    <a:p>
                      <a:pPr marL="0" marR="0" algn="ctr">
                        <a:spcBef>
                          <a:spcPts val="0"/>
                        </a:spcBef>
                        <a:spcAft>
                          <a:spcPts val="0"/>
                        </a:spcAft>
                      </a:pPr>
                      <a:r>
                        <a:rPr lang="en-US" sz="2000" b="0" i="1" dirty="0">
                          <a:latin typeface="+mn-lt"/>
                        </a:rPr>
                        <a:t>1</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2</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3</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45645">
                <a:tc>
                  <a:txBody>
                    <a:bodyPr/>
                    <a:lstStyle/>
                    <a:p>
                      <a:pPr marL="0" marR="0" algn="ctr">
                        <a:spcBef>
                          <a:spcPts val="0"/>
                        </a:spcBef>
                        <a:spcAft>
                          <a:spcPts val="0"/>
                        </a:spcAft>
                      </a:pPr>
                      <a:r>
                        <a:rPr lang="en-US" sz="2000" b="0" i="1">
                          <a:latin typeface="+mn-lt"/>
                        </a:rPr>
                        <a:t>4</a:t>
                      </a:r>
                      <a:endParaRPr lang="en-US" sz="2000" b="1">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5</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6</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5645">
                <a:tc>
                  <a:txBody>
                    <a:bodyPr/>
                    <a:lstStyle/>
                    <a:p>
                      <a:pPr marL="0" marR="0" algn="ctr">
                        <a:spcBef>
                          <a:spcPts val="0"/>
                        </a:spcBef>
                        <a:spcAft>
                          <a:spcPts val="0"/>
                        </a:spcAft>
                      </a:pPr>
                      <a:r>
                        <a:rPr lang="en-US" sz="2000" b="0" i="1">
                          <a:latin typeface="+mn-lt"/>
                        </a:rPr>
                        <a:t>7</a:t>
                      </a:r>
                      <a:endParaRPr lang="en-US" sz="2000" b="1">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a:latin typeface="+mn-lt"/>
                        </a:rPr>
                        <a:t>8</a:t>
                      </a:r>
                      <a:endParaRPr lang="en-US" sz="2000" b="1">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9</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nvGraphicFramePr>
        <p:xfrm>
          <a:off x="7643813" y="625475"/>
          <a:ext cx="960222" cy="1036935"/>
        </p:xfrm>
        <a:graphic>
          <a:graphicData uri="http://schemas.openxmlformats.org/drawingml/2006/table">
            <a:tbl>
              <a:tblPr/>
              <a:tblGrid>
                <a:gridCol w="319915">
                  <a:extLst>
                    <a:ext uri="{9D8B030D-6E8A-4147-A177-3AD203B41FA5}">
                      <a16:colId xmlns:a16="http://schemas.microsoft.com/office/drawing/2014/main" val="20000"/>
                    </a:ext>
                  </a:extLst>
                </a:gridCol>
                <a:gridCol w="319915">
                  <a:extLst>
                    <a:ext uri="{9D8B030D-6E8A-4147-A177-3AD203B41FA5}">
                      <a16:colId xmlns:a16="http://schemas.microsoft.com/office/drawing/2014/main" val="20001"/>
                    </a:ext>
                  </a:extLst>
                </a:gridCol>
                <a:gridCol w="320392">
                  <a:extLst>
                    <a:ext uri="{9D8B030D-6E8A-4147-A177-3AD203B41FA5}">
                      <a16:colId xmlns:a16="http://schemas.microsoft.com/office/drawing/2014/main" val="20002"/>
                    </a:ext>
                  </a:extLst>
                </a:gridCol>
              </a:tblGrid>
              <a:tr h="345645">
                <a:tc>
                  <a:txBody>
                    <a:bodyPr/>
                    <a:lstStyle/>
                    <a:p>
                      <a:pPr marL="0" marR="0" algn="ctr">
                        <a:spcBef>
                          <a:spcPts val="0"/>
                        </a:spcBef>
                        <a:spcAft>
                          <a:spcPts val="0"/>
                        </a:spcAft>
                      </a:pPr>
                      <a:r>
                        <a:rPr lang="en-US" sz="2000" b="0" i="1" dirty="0">
                          <a:latin typeface="+mn-lt"/>
                        </a:rPr>
                        <a:t>7</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8</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9</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45645">
                <a:tc>
                  <a:txBody>
                    <a:bodyPr/>
                    <a:lstStyle/>
                    <a:p>
                      <a:pPr marL="0" marR="0" algn="ctr">
                        <a:spcBef>
                          <a:spcPts val="0"/>
                        </a:spcBef>
                        <a:spcAft>
                          <a:spcPts val="0"/>
                        </a:spcAft>
                      </a:pPr>
                      <a:r>
                        <a:rPr lang="en-US" sz="2000" b="0" i="1" dirty="0">
                          <a:latin typeface="+mn-lt"/>
                        </a:rPr>
                        <a:t>4</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5</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6</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5645">
                <a:tc>
                  <a:txBody>
                    <a:bodyPr/>
                    <a:lstStyle/>
                    <a:p>
                      <a:pPr marL="0" marR="0" algn="ctr">
                        <a:spcBef>
                          <a:spcPts val="0"/>
                        </a:spcBef>
                        <a:spcAft>
                          <a:spcPts val="0"/>
                        </a:spcAft>
                      </a:pPr>
                      <a:r>
                        <a:rPr lang="en-US" sz="2000" b="0" i="1" dirty="0">
                          <a:latin typeface="+mn-lt"/>
                        </a:rPr>
                        <a:t>1</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2</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0" i="1" dirty="0">
                          <a:latin typeface="+mn-lt"/>
                        </a:rPr>
                        <a:t>3</a:t>
                      </a:r>
                      <a:endParaRPr lang="en-US" sz="2000" b="1" dirty="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9" name="Straight Arrow Connector 8"/>
          <p:cNvCxnSpPr>
            <a:cxnSpLocks/>
          </p:cNvCxnSpPr>
          <p:nvPr/>
        </p:nvCxnSpPr>
        <p:spPr>
          <a:xfrm flipV="1">
            <a:off x="7029920" y="1047751"/>
            <a:ext cx="537693" cy="12328"/>
          </a:xfrm>
          <a:prstGeom prst="straightConnector1">
            <a:avLst/>
          </a:prstGeom>
          <a:ln w="158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6791905" y="2417381"/>
            <a:ext cx="828095" cy="0"/>
          </a:xfrm>
          <a:prstGeom prst="straightConnector1">
            <a:avLst/>
          </a:prstGeom>
          <a:ln w="158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21</a:t>
            </a:fld>
            <a:endParaRPr lang="en-US" dirty="0"/>
          </a:p>
        </p:txBody>
      </p:sp>
      <p:grpSp>
        <p:nvGrpSpPr>
          <p:cNvPr id="6" name="Group 5">
            <a:extLst>
              <a:ext uri="{FF2B5EF4-FFF2-40B4-BE49-F238E27FC236}">
                <a16:creationId xmlns:a16="http://schemas.microsoft.com/office/drawing/2014/main" id="{E485476E-6CA6-9B70-832C-D49FBB973152}"/>
              </a:ext>
            </a:extLst>
          </p:cNvPr>
          <p:cNvGrpSpPr/>
          <p:nvPr/>
        </p:nvGrpSpPr>
        <p:grpSpPr>
          <a:xfrm>
            <a:off x="193830" y="3317274"/>
            <a:ext cx="9144000" cy="2915251"/>
            <a:chOff x="117020" y="3806224"/>
            <a:chExt cx="9144000" cy="2915251"/>
          </a:xfrm>
        </p:grpSpPr>
        <p:sp>
          <p:nvSpPr>
            <p:cNvPr id="11" name="Freeform 10"/>
            <p:cNvSpPr/>
            <p:nvPr/>
          </p:nvSpPr>
          <p:spPr>
            <a:xfrm>
              <a:off x="1192360" y="4619555"/>
              <a:ext cx="2803525" cy="422275"/>
            </a:xfrm>
            <a:custGeom>
              <a:avLst/>
              <a:gdLst>
                <a:gd name="connsiteX0" fmla="*/ 0 w 1752600"/>
                <a:gd name="connsiteY0" fmla="*/ 314325 h 390525"/>
                <a:gd name="connsiteX1" fmla="*/ 685800 w 1752600"/>
                <a:gd name="connsiteY1" fmla="*/ 28575 h 390525"/>
                <a:gd name="connsiteX2" fmla="*/ 1485900 w 1752600"/>
                <a:gd name="connsiteY2" fmla="*/ 142875 h 390525"/>
                <a:gd name="connsiteX3" fmla="*/ 1752600 w 1752600"/>
                <a:gd name="connsiteY3" fmla="*/ 390525 h 390525"/>
                <a:gd name="connsiteX4" fmla="*/ 1752600 w 1752600"/>
                <a:gd name="connsiteY4" fmla="*/ 390525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390525">
                  <a:moveTo>
                    <a:pt x="0" y="314325"/>
                  </a:moveTo>
                  <a:cubicBezTo>
                    <a:pt x="219075" y="185737"/>
                    <a:pt x="438150" y="57150"/>
                    <a:pt x="685800" y="28575"/>
                  </a:cubicBezTo>
                  <a:cubicBezTo>
                    <a:pt x="933450" y="0"/>
                    <a:pt x="1308100" y="82550"/>
                    <a:pt x="1485900" y="142875"/>
                  </a:cubicBezTo>
                  <a:cubicBezTo>
                    <a:pt x="1663700" y="203200"/>
                    <a:pt x="1752600" y="390525"/>
                    <a:pt x="1752600" y="390525"/>
                  </a:cubicBezTo>
                  <a:lnTo>
                    <a:pt x="1752600" y="390525"/>
                  </a:lnTo>
                </a:path>
              </a:pathLst>
            </a:custGeom>
            <a:ln w="28575">
              <a:headEnd type="stealth" w="lg" len="lg"/>
              <a:tailEnd type="none" w="lg"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 name="Rectangle 4">
              <a:extLst>
                <a:ext uri="{FF2B5EF4-FFF2-40B4-BE49-F238E27FC236}">
                  <a16:creationId xmlns:a16="http://schemas.microsoft.com/office/drawing/2014/main" id="{D4222836-5FB7-A2AD-4570-FDBD9E983607}"/>
                </a:ext>
              </a:extLst>
            </p:cNvPr>
            <p:cNvSpPr>
              <a:spLocks noChangeArrowheads="1"/>
            </p:cNvSpPr>
            <p:nvPr/>
          </p:nvSpPr>
          <p:spPr bwMode="auto">
            <a:xfrm>
              <a:off x="117020" y="3806224"/>
              <a:ext cx="9144000" cy="2915251"/>
            </a:xfrm>
            <a:prstGeom prst="rect">
              <a:avLst/>
            </a:prstGeom>
            <a:noFill/>
            <a:ln w="9525">
              <a:noFill/>
              <a:miter lim="800000"/>
              <a:headEnd/>
              <a:tailEnd/>
            </a:ln>
          </p:spPr>
          <p:txBody>
            <a:bodyPr lIns="91432" tIns="45716" rIns="91432" bIns="45716"/>
            <a:lstStyle/>
            <a:p>
              <a:endParaRPr lang="en-US" sz="1800" dirty="0">
                <a:solidFill>
                  <a:schemeClr val="tx1"/>
                </a:solidFill>
              </a:endParaRPr>
            </a:p>
            <a:p>
              <a:pPr>
                <a:lnSpc>
                  <a:spcPct val="150000"/>
                </a:lnSpc>
              </a:pPr>
              <a:r>
                <a:rPr lang="en-US" sz="1800" dirty="0">
                  <a:solidFill>
                    <a:schemeClr val="tx1"/>
                  </a:solidFill>
                </a:rPr>
                <a:t> </a:t>
              </a:r>
              <a:r>
                <a:rPr lang="en-US" sz="2000" dirty="0">
                  <a:solidFill>
                    <a:srgbClr val="00B050"/>
                  </a:solidFill>
                </a:rPr>
                <a:t>RI</a:t>
              </a:r>
            </a:p>
            <a:p>
              <a:pPr>
                <a:lnSpc>
                  <a:spcPct val="150000"/>
                </a:lnSpc>
              </a:pPr>
              <a:endParaRPr lang="en-US" sz="2000" dirty="0">
                <a:solidFill>
                  <a:srgbClr val="00B050"/>
                </a:solidFill>
              </a:endParaRPr>
            </a:p>
            <a:p>
              <a:pPr>
                <a:lnSpc>
                  <a:spcPct val="150000"/>
                </a:lnSpc>
              </a:pPr>
              <a:r>
                <a:rPr lang="en-US" sz="2000" dirty="0">
                  <a:solidFill>
                    <a:srgbClr val="00B050"/>
                  </a:solidFill>
                </a:rPr>
                <a:t>Use phone (before today)	use keypad		Test on phone</a:t>
              </a:r>
            </a:p>
            <a:p>
              <a:pPr>
                <a:lnSpc>
                  <a:spcPct val="150000"/>
                </a:lnSpc>
              </a:pPr>
              <a:endParaRPr lang="en-US" sz="2000" dirty="0">
                <a:solidFill>
                  <a:srgbClr val="00B050"/>
                </a:solidFill>
              </a:endParaRPr>
            </a:p>
            <a:p>
              <a:pPr>
                <a:lnSpc>
                  <a:spcPct val="150000"/>
                </a:lnSpc>
              </a:pPr>
              <a:r>
                <a:rPr lang="en-US" sz="2000" dirty="0">
                  <a:solidFill>
                    <a:srgbClr val="00B050"/>
                  </a:solidFill>
                </a:rPr>
                <a:t>   subsequent learning interfered with prior learning</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0" y="0"/>
            <a:ext cx="9144000" cy="346075"/>
          </a:xfrm>
          <a:prstGeom prst="rect">
            <a:avLst/>
          </a:prstGeom>
          <a:noFill/>
          <a:ln w="9525">
            <a:noFill/>
            <a:miter lim="800000"/>
            <a:headEnd/>
            <a:tailEnd/>
          </a:ln>
        </p:spPr>
        <p:txBody>
          <a:bodyPr lIns="91432" tIns="45716" rIns="91432" bIns="45716"/>
          <a:lstStyle/>
          <a:p>
            <a:r>
              <a:rPr lang="en-US" sz="2000" dirty="0">
                <a:solidFill>
                  <a:schemeClr val="tx1"/>
                </a:solidFill>
              </a:rPr>
              <a:t>Example</a:t>
            </a:r>
          </a:p>
          <a:p>
            <a:pPr>
              <a:lnSpc>
                <a:spcPct val="150000"/>
              </a:lnSpc>
            </a:pPr>
            <a:r>
              <a:rPr lang="en-US" sz="2000" dirty="0">
                <a:solidFill>
                  <a:schemeClr val="tx1"/>
                </a:solidFill>
              </a:rPr>
              <a:t>A Brit flew to Tampa for his first trip outside the UK.</a:t>
            </a:r>
          </a:p>
          <a:p>
            <a:pPr>
              <a:lnSpc>
                <a:spcPct val="150000"/>
              </a:lnSpc>
            </a:pPr>
            <a:r>
              <a:rPr lang="en-US" sz="2000" dirty="0">
                <a:solidFill>
                  <a:schemeClr val="tx1"/>
                </a:solidFill>
              </a:rPr>
              <a:t>He rented a car and drove around Tampa for several days.</a:t>
            </a:r>
          </a:p>
          <a:p>
            <a:pPr>
              <a:lnSpc>
                <a:spcPct val="150000"/>
              </a:lnSpc>
            </a:pPr>
            <a:r>
              <a:rPr lang="en-US" sz="2000" dirty="0">
                <a:solidFill>
                  <a:schemeClr val="tx1"/>
                </a:solidFill>
              </a:rPr>
              <a:t>While driving at night, he saw oncoming car and veered left.</a:t>
            </a:r>
          </a:p>
          <a:p>
            <a:pPr>
              <a:lnSpc>
                <a:spcPct val="150000"/>
              </a:lnSpc>
            </a:pPr>
            <a:endParaRPr lang="en-US" sz="2000" dirty="0">
              <a:solidFill>
                <a:schemeClr val="tx1"/>
              </a:solidFill>
            </a:endParaRPr>
          </a:p>
          <a:p>
            <a:pPr>
              <a:lnSpc>
                <a:spcPct val="150000"/>
              </a:lnSpc>
            </a:pPr>
            <a:r>
              <a:rPr lang="en-US" sz="2000" dirty="0">
                <a:solidFill>
                  <a:schemeClr val="tx1"/>
                </a:solidFill>
              </a:rPr>
              <a:t>PI or RI? </a:t>
            </a:r>
          </a:p>
          <a:p>
            <a:pPr>
              <a:lnSpc>
                <a:spcPct val="150000"/>
              </a:lnSpc>
            </a:pPr>
            <a:endParaRPr lang="en-US" sz="2000" dirty="0">
              <a:solidFill>
                <a:schemeClr val="tx1"/>
              </a:solidFill>
            </a:endParaRPr>
          </a:p>
          <a:p>
            <a:endParaRPr lang="en-US" sz="2000" dirty="0">
              <a:solidFill>
                <a:srgbClr val="00B050"/>
              </a:solidFill>
            </a:endParaRPr>
          </a:p>
          <a:p>
            <a:endParaRPr lang="en-US" sz="2000" dirty="0">
              <a:solidFill>
                <a:srgbClr val="00B050"/>
              </a:solidFill>
            </a:endParaRPr>
          </a:p>
          <a:p>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22</a:t>
            </a:fld>
            <a:endParaRPr lang="en-US" dirty="0"/>
          </a:p>
        </p:txBody>
      </p:sp>
      <p:grpSp>
        <p:nvGrpSpPr>
          <p:cNvPr id="5" name="Group 4">
            <a:extLst>
              <a:ext uri="{FF2B5EF4-FFF2-40B4-BE49-F238E27FC236}">
                <a16:creationId xmlns:a16="http://schemas.microsoft.com/office/drawing/2014/main" id="{C39ACA87-388A-F064-8406-420178BB87BB}"/>
              </a:ext>
            </a:extLst>
          </p:cNvPr>
          <p:cNvGrpSpPr/>
          <p:nvPr/>
        </p:nvGrpSpPr>
        <p:grpSpPr>
          <a:xfrm>
            <a:off x="155425" y="2622495"/>
            <a:ext cx="9144000" cy="1190555"/>
            <a:chOff x="78615" y="2975303"/>
            <a:chExt cx="9144000" cy="1375417"/>
          </a:xfrm>
        </p:grpSpPr>
        <p:sp>
          <p:nvSpPr>
            <p:cNvPr id="11" name="Freeform 10"/>
            <p:cNvSpPr/>
            <p:nvPr/>
          </p:nvSpPr>
          <p:spPr>
            <a:xfrm>
              <a:off x="1768475" y="2975303"/>
              <a:ext cx="2803525" cy="422275"/>
            </a:xfrm>
            <a:custGeom>
              <a:avLst/>
              <a:gdLst>
                <a:gd name="connsiteX0" fmla="*/ 0 w 1752600"/>
                <a:gd name="connsiteY0" fmla="*/ 314325 h 390525"/>
                <a:gd name="connsiteX1" fmla="*/ 685800 w 1752600"/>
                <a:gd name="connsiteY1" fmla="*/ 28575 h 390525"/>
                <a:gd name="connsiteX2" fmla="*/ 1485900 w 1752600"/>
                <a:gd name="connsiteY2" fmla="*/ 142875 h 390525"/>
                <a:gd name="connsiteX3" fmla="*/ 1752600 w 1752600"/>
                <a:gd name="connsiteY3" fmla="*/ 390525 h 390525"/>
                <a:gd name="connsiteX4" fmla="*/ 1752600 w 1752600"/>
                <a:gd name="connsiteY4" fmla="*/ 390525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390525">
                  <a:moveTo>
                    <a:pt x="0" y="314325"/>
                  </a:moveTo>
                  <a:cubicBezTo>
                    <a:pt x="219075" y="185737"/>
                    <a:pt x="438150" y="57150"/>
                    <a:pt x="685800" y="28575"/>
                  </a:cubicBezTo>
                  <a:cubicBezTo>
                    <a:pt x="933450" y="0"/>
                    <a:pt x="1308100" y="82550"/>
                    <a:pt x="1485900" y="142875"/>
                  </a:cubicBezTo>
                  <a:cubicBezTo>
                    <a:pt x="1663700" y="203200"/>
                    <a:pt x="1752600" y="390525"/>
                    <a:pt x="1752600" y="390525"/>
                  </a:cubicBezTo>
                  <a:lnTo>
                    <a:pt x="1752600" y="390525"/>
                  </a:lnTo>
                </a:path>
              </a:pathLst>
            </a:custGeom>
            <a:ln w="28575">
              <a:tailEnd type="triangle" w="lg"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 name="Rectangle 4">
              <a:extLst>
                <a:ext uri="{FF2B5EF4-FFF2-40B4-BE49-F238E27FC236}">
                  <a16:creationId xmlns:a16="http://schemas.microsoft.com/office/drawing/2014/main" id="{F3A1B286-80C8-33A0-8609-D7C9C05FF6B9}"/>
                </a:ext>
              </a:extLst>
            </p:cNvPr>
            <p:cNvSpPr>
              <a:spLocks noChangeArrowheads="1"/>
            </p:cNvSpPr>
            <p:nvPr/>
          </p:nvSpPr>
          <p:spPr bwMode="auto">
            <a:xfrm>
              <a:off x="78615" y="3005137"/>
              <a:ext cx="9144000" cy="1345583"/>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   </a:t>
              </a:r>
              <a:r>
                <a:rPr lang="en-US" sz="2000" dirty="0">
                  <a:solidFill>
                    <a:srgbClr val="00B050"/>
                  </a:solidFill>
                </a:rPr>
                <a:t>PI</a:t>
              </a:r>
            </a:p>
            <a:p>
              <a:pPr>
                <a:lnSpc>
                  <a:spcPct val="150000"/>
                </a:lnSpc>
              </a:pPr>
              <a:r>
                <a:rPr lang="en-US" sz="2000" dirty="0">
                  <a:solidFill>
                    <a:srgbClr val="00B050"/>
                  </a:solidFill>
                </a:rPr>
                <a:t>	drive in UK 		drive in US	test on US driving</a:t>
              </a:r>
            </a:p>
            <a:p>
              <a:endParaRPr lang="en-US" sz="2000" dirty="0">
                <a:solidFill>
                  <a:srgbClr val="00B050"/>
                </a:solidFill>
              </a:endParaRPr>
            </a:p>
            <a:p>
              <a:endParaRPr lang="en-US" sz="2000" dirty="0">
                <a:solidFill>
                  <a:srgbClr val="00B050"/>
                </a:solidFill>
              </a:endParaRPr>
            </a:p>
            <a:p>
              <a:endParaRPr lang="en-US" sz="2000" dirty="0">
                <a:solidFill>
                  <a:schemeClr val="tx1"/>
                </a:solidFill>
              </a:endParaRPr>
            </a:p>
          </p:txBody>
        </p:sp>
      </p:grpSp>
      <p:sp>
        <p:nvSpPr>
          <p:cNvPr id="9" name="Rectangle 4">
            <a:extLst>
              <a:ext uri="{FF2B5EF4-FFF2-40B4-BE49-F238E27FC236}">
                <a16:creationId xmlns:a16="http://schemas.microsoft.com/office/drawing/2014/main" id="{BD8D9C39-63BA-574C-658C-142D2B5F948D}"/>
              </a:ext>
            </a:extLst>
          </p:cNvPr>
          <p:cNvSpPr>
            <a:spLocks noChangeArrowheads="1"/>
          </p:cNvSpPr>
          <p:nvPr/>
        </p:nvSpPr>
        <p:spPr bwMode="auto">
          <a:xfrm>
            <a:off x="72707" y="4079829"/>
            <a:ext cx="8992678" cy="2035465"/>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 Associated Press - Tampa - November 29, 2002</a:t>
            </a:r>
          </a:p>
          <a:p>
            <a:endParaRPr lang="en-US" sz="1900" dirty="0">
              <a:solidFill>
                <a:schemeClr val="tx1"/>
              </a:solidFill>
            </a:endParaRPr>
          </a:p>
          <a:p>
            <a:pPr>
              <a:lnSpc>
                <a:spcPct val="150000"/>
              </a:lnSpc>
            </a:pPr>
            <a:r>
              <a:rPr lang="en-US" sz="1900" dirty="0">
                <a:solidFill>
                  <a:schemeClr val="tx1"/>
                </a:solidFill>
              </a:rPr>
              <a:t>“A driver killed in a high-speed, head-on collision Wednesday after crossing the Sunshine Skyway on the wrong side was identified Thursday as a British citizen.”</a:t>
            </a:r>
          </a:p>
          <a:p>
            <a:endParaRPr lang="en-US" sz="2000" dirty="0">
              <a:solidFill>
                <a:srgbClr val="00B050"/>
              </a:solidFill>
            </a:endParaRPr>
          </a:p>
          <a:p>
            <a:endParaRPr lang="en-US" sz="2000" dirty="0">
              <a:solidFill>
                <a:srgbClr val="00B050"/>
              </a:solidFill>
            </a:endParaRPr>
          </a:p>
          <a:p>
            <a:endParaRPr lang="en-US" sz="2000" dirty="0">
              <a:solidFill>
                <a:schemeClr val="tx1"/>
              </a:solidFill>
            </a:endParaRPr>
          </a:p>
        </p:txBody>
      </p:sp>
      <p:sp>
        <p:nvSpPr>
          <p:cNvPr id="10" name="Rectangle 9">
            <a:extLst>
              <a:ext uri="{FF2B5EF4-FFF2-40B4-BE49-F238E27FC236}">
                <a16:creationId xmlns:a16="http://schemas.microsoft.com/office/drawing/2014/main" id="{37297095-14F9-A728-47F2-C5CEAD8A3B62}"/>
              </a:ext>
            </a:extLst>
          </p:cNvPr>
          <p:cNvSpPr/>
          <p:nvPr/>
        </p:nvSpPr>
        <p:spPr>
          <a:xfrm>
            <a:off x="72706" y="3980694"/>
            <a:ext cx="8877463" cy="20354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ChangeArrowheads="1"/>
          </p:cNvSpPr>
          <p:nvPr/>
        </p:nvSpPr>
        <p:spPr bwMode="auto">
          <a:xfrm>
            <a:off x="217332" y="2715809"/>
            <a:ext cx="8339350" cy="3724963"/>
          </a:xfrm>
          <a:prstGeom prst="rect">
            <a:avLst/>
          </a:prstGeom>
          <a:noFill/>
          <a:ln w="9525">
            <a:noFill/>
            <a:miter lim="800000"/>
            <a:headEnd/>
            <a:tailEnd/>
          </a:ln>
        </p:spPr>
        <p:txBody>
          <a:bodyPr lIns="91432" tIns="45716" rIns="91432" bIns="45716"/>
          <a:lstStyle/>
          <a:p>
            <a:r>
              <a:rPr lang="en-US" sz="2000" dirty="0">
                <a:solidFill>
                  <a:schemeClr val="accent1">
                    <a:lumMod val="50000"/>
                  </a:schemeClr>
                </a:solidFill>
              </a:rPr>
              <a:t>October 30, 2005</a:t>
            </a:r>
          </a:p>
          <a:p>
            <a:r>
              <a:rPr lang="en-US" sz="2000" dirty="0">
                <a:solidFill>
                  <a:schemeClr val="accent1">
                    <a:lumMod val="50000"/>
                  </a:schemeClr>
                </a:solidFill>
              </a:rPr>
              <a:t> </a:t>
            </a:r>
          </a:p>
          <a:p>
            <a:r>
              <a:rPr lang="en-US" sz="2000" dirty="0">
                <a:solidFill>
                  <a:schemeClr val="accent1">
                    <a:lumMod val="50000"/>
                  </a:schemeClr>
                </a:solidFill>
              </a:rPr>
              <a:t>Dear Abby: </a:t>
            </a:r>
          </a:p>
          <a:p>
            <a:r>
              <a:rPr lang="en-US" sz="2000" dirty="0">
                <a:solidFill>
                  <a:schemeClr val="accent1">
                    <a:lumMod val="50000"/>
                  </a:schemeClr>
                </a:solidFill>
              </a:rPr>
              <a:t>I am engaged to an otherwise great guy who has a bad habit. He calls me by his ex-wife's name. The first couple of times it happened, I called it a mistake. But now it happens habitually, and I'm at my wit's end. ...</a:t>
            </a:r>
          </a:p>
          <a:p>
            <a:endParaRPr lang="en-US" sz="2000" dirty="0">
              <a:solidFill>
                <a:schemeClr val="accent1">
                  <a:lumMod val="50000"/>
                </a:schemeClr>
              </a:solidFill>
            </a:endParaRPr>
          </a:p>
          <a:p>
            <a:r>
              <a:rPr lang="en-US" sz="2000" dirty="0">
                <a:solidFill>
                  <a:schemeClr val="accent1">
                    <a:lumMod val="50000"/>
                  </a:schemeClr>
                </a:solidFill>
              </a:rPr>
              <a:t>I've had nightmares about it happening at the altar. I don't think I'd be big enough to forgive that. What do you think?</a:t>
            </a:r>
          </a:p>
          <a:p>
            <a:endParaRPr lang="en-US" sz="2000" dirty="0">
              <a:solidFill>
                <a:schemeClr val="accent1">
                  <a:lumMod val="50000"/>
                </a:schemeClr>
              </a:solidFill>
            </a:endParaRPr>
          </a:p>
          <a:p>
            <a:r>
              <a:rPr lang="en-US" sz="2000" dirty="0">
                <a:solidFill>
                  <a:schemeClr val="accent1">
                    <a:lumMod val="50000"/>
                  </a:schemeClr>
                </a:solidFill>
              </a:rPr>
              <a:t>Name withheld</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23</a:t>
            </a:fld>
            <a:endParaRPr lang="en-US" dirty="0"/>
          </a:p>
        </p:txBody>
      </p:sp>
      <p:sp>
        <p:nvSpPr>
          <p:cNvPr id="3" name="Rectangle 4">
            <a:extLst>
              <a:ext uri="{FF2B5EF4-FFF2-40B4-BE49-F238E27FC236}">
                <a16:creationId xmlns:a16="http://schemas.microsoft.com/office/drawing/2014/main" id="{BE3D3AB6-B49F-AAF5-F7C3-3B1F2EFF5A75}"/>
              </a:ext>
            </a:extLst>
          </p:cNvPr>
          <p:cNvSpPr>
            <a:spLocks noChangeArrowheads="1"/>
          </p:cNvSpPr>
          <p:nvPr/>
        </p:nvSpPr>
        <p:spPr bwMode="auto">
          <a:xfrm>
            <a:off x="0" y="1"/>
            <a:ext cx="9144000" cy="2353660"/>
          </a:xfrm>
          <a:prstGeom prst="rect">
            <a:avLst/>
          </a:prstGeom>
          <a:noFill/>
          <a:ln w="9525">
            <a:noFill/>
            <a:miter lim="800000"/>
            <a:headEnd/>
            <a:tailEnd/>
          </a:ln>
        </p:spPr>
        <p:txBody>
          <a:bodyPr lIns="91432" tIns="45716" rIns="91432" bIns="45716"/>
          <a:lstStyle/>
          <a:p>
            <a:r>
              <a:rPr lang="en-US" sz="2000" dirty="0">
                <a:solidFill>
                  <a:schemeClr val="tx1"/>
                </a:solidFill>
              </a:rPr>
              <a:t>Example</a:t>
            </a:r>
          </a:p>
          <a:p>
            <a:pPr>
              <a:lnSpc>
                <a:spcPct val="150000"/>
              </a:lnSpc>
            </a:pPr>
            <a:r>
              <a:rPr lang="en-US" sz="2000" dirty="0">
                <a:solidFill>
                  <a:schemeClr val="tx1"/>
                </a:solidFill>
              </a:rPr>
              <a:t>You once dated Chris. Now you date Pat.</a:t>
            </a:r>
          </a:p>
          <a:p>
            <a:pPr>
              <a:lnSpc>
                <a:spcPct val="150000"/>
              </a:lnSpc>
            </a:pPr>
            <a:r>
              <a:rPr lang="en-US" sz="2000" dirty="0">
                <a:solidFill>
                  <a:schemeClr val="tx1"/>
                </a:solidFill>
              </a:rPr>
              <a:t>Last night, while necking with Pat, you said, “Chris, you complete me.”</a:t>
            </a:r>
          </a:p>
          <a:p>
            <a:pPr>
              <a:lnSpc>
                <a:spcPct val="150000"/>
              </a:lnSpc>
            </a:pPr>
            <a:endParaRPr lang="en-US" sz="2000" dirty="0">
              <a:solidFill>
                <a:schemeClr val="tx1"/>
              </a:solidFill>
            </a:endParaRPr>
          </a:p>
          <a:p>
            <a:pPr>
              <a:lnSpc>
                <a:spcPct val="150000"/>
              </a:lnSpc>
            </a:pPr>
            <a:r>
              <a:rPr lang="en-US" sz="2000" dirty="0">
                <a:solidFill>
                  <a:schemeClr val="tx1"/>
                </a:solidFill>
              </a:rPr>
              <a:t>PI or RI? </a:t>
            </a:r>
          </a:p>
          <a:p>
            <a:pPr>
              <a:lnSpc>
                <a:spcPct val="150000"/>
              </a:lnSpc>
            </a:pPr>
            <a:endParaRPr lang="en-US" sz="2000" dirty="0">
              <a:solidFill>
                <a:schemeClr val="tx1"/>
              </a:solidFill>
            </a:endParaRPr>
          </a:p>
          <a:p>
            <a:endParaRPr lang="en-US" sz="2000" dirty="0">
              <a:solidFill>
                <a:srgbClr val="00B050"/>
              </a:solidFill>
            </a:endParaRPr>
          </a:p>
          <a:p>
            <a:endParaRPr lang="en-US" sz="2000" dirty="0">
              <a:solidFill>
                <a:srgbClr val="00B050"/>
              </a:solidFill>
            </a:endParaRPr>
          </a:p>
          <a:p>
            <a:endParaRPr lang="en-US" sz="2000" dirty="0">
              <a:solidFill>
                <a:schemeClr val="tx1"/>
              </a:solidFill>
            </a:endParaRPr>
          </a:p>
        </p:txBody>
      </p:sp>
      <p:sp>
        <p:nvSpPr>
          <p:cNvPr id="5" name="Rectangle 4">
            <a:extLst>
              <a:ext uri="{FF2B5EF4-FFF2-40B4-BE49-F238E27FC236}">
                <a16:creationId xmlns:a16="http://schemas.microsoft.com/office/drawing/2014/main" id="{CA99F34B-AEA9-FACB-9030-F97C7329F7CC}"/>
              </a:ext>
            </a:extLst>
          </p:cNvPr>
          <p:cNvSpPr/>
          <p:nvPr/>
        </p:nvSpPr>
        <p:spPr>
          <a:xfrm>
            <a:off x="142032" y="2656122"/>
            <a:ext cx="8784636" cy="37002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C6391A0A-2113-844B-E172-F5E0BAA9B2F7}"/>
              </a:ext>
            </a:extLst>
          </p:cNvPr>
          <p:cNvGrpSpPr/>
          <p:nvPr/>
        </p:nvGrpSpPr>
        <p:grpSpPr>
          <a:xfrm>
            <a:off x="1768435" y="1521318"/>
            <a:ext cx="9144000" cy="1345583"/>
            <a:chOff x="424260" y="2975303"/>
            <a:chExt cx="9144000" cy="1345583"/>
          </a:xfrm>
        </p:grpSpPr>
        <p:sp>
          <p:nvSpPr>
            <p:cNvPr id="7" name="Freeform 10">
              <a:extLst>
                <a:ext uri="{FF2B5EF4-FFF2-40B4-BE49-F238E27FC236}">
                  <a16:creationId xmlns:a16="http://schemas.microsoft.com/office/drawing/2014/main" id="{8858948C-709C-63B0-D1CE-5EAC161A28D4}"/>
                </a:ext>
              </a:extLst>
            </p:cNvPr>
            <p:cNvSpPr/>
            <p:nvPr/>
          </p:nvSpPr>
          <p:spPr>
            <a:xfrm>
              <a:off x="1768475" y="2975303"/>
              <a:ext cx="2803525" cy="422275"/>
            </a:xfrm>
            <a:custGeom>
              <a:avLst/>
              <a:gdLst>
                <a:gd name="connsiteX0" fmla="*/ 0 w 1752600"/>
                <a:gd name="connsiteY0" fmla="*/ 314325 h 390525"/>
                <a:gd name="connsiteX1" fmla="*/ 685800 w 1752600"/>
                <a:gd name="connsiteY1" fmla="*/ 28575 h 390525"/>
                <a:gd name="connsiteX2" fmla="*/ 1485900 w 1752600"/>
                <a:gd name="connsiteY2" fmla="*/ 142875 h 390525"/>
                <a:gd name="connsiteX3" fmla="*/ 1752600 w 1752600"/>
                <a:gd name="connsiteY3" fmla="*/ 390525 h 390525"/>
                <a:gd name="connsiteX4" fmla="*/ 1752600 w 1752600"/>
                <a:gd name="connsiteY4" fmla="*/ 390525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390525">
                  <a:moveTo>
                    <a:pt x="0" y="314325"/>
                  </a:moveTo>
                  <a:cubicBezTo>
                    <a:pt x="219075" y="185737"/>
                    <a:pt x="438150" y="57150"/>
                    <a:pt x="685800" y="28575"/>
                  </a:cubicBezTo>
                  <a:cubicBezTo>
                    <a:pt x="933450" y="0"/>
                    <a:pt x="1308100" y="82550"/>
                    <a:pt x="1485900" y="142875"/>
                  </a:cubicBezTo>
                  <a:cubicBezTo>
                    <a:pt x="1663700" y="203200"/>
                    <a:pt x="1752600" y="390525"/>
                    <a:pt x="1752600" y="390525"/>
                  </a:cubicBezTo>
                  <a:lnTo>
                    <a:pt x="1752600" y="390525"/>
                  </a:lnTo>
                </a:path>
              </a:pathLst>
            </a:custGeom>
            <a:ln w="28575">
              <a:tailEnd type="triangle" w="lg"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Rectangle 4">
              <a:extLst>
                <a:ext uri="{FF2B5EF4-FFF2-40B4-BE49-F238E27FC236}">
                  <a16:creationId xmlns:a16="http://schemas.microsoft.com/office/drawing/2014/main" id="{3934D263-7657-8CA9-72BD-3AEE7DFF21E6}"/>
                </a:ext>
              </a:extLst>
            </p:cNvPr>
            <p:cNvSpPr>
              <a:spLocks noChangeArrowheads="1"/>
            </p:cNvSpPr>
            <p:nvPr/>
          </p:nvSpPr>
          <p:spPr bwMode="auto">
            <a:xfrm>
              <a:off x="424260" y="2975303"/>
              <a:ext cx="9144000" cy="1345583"/>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   </a:t>
              </a:r>
              <a:r>
                <a:rPr lang="en-US" sz="2000" dirty="0">
                  <a:solidFill>
                    <a:srgbClr val="00B050"/>
                  </a:solidFill>
                </a:rPr>
                <a:t>PI</a:t>
              </a:r>
            </a:p>
            <a:p>
              <a:pPr>
                <a:lnSpc>
                  <a:spcPct val="150000"/>
                </a:lnSpc>
              </a:pPr>
              <a:r>
                <a:rPr lang="en-US" sz="2000" dirty="0">
                  <a:solidFill>
                    <a:srgbClr val="00B050"/>
                  </a:solidFill>
                </a:rPr>
                <a:t>	Chris 			Pat		test on Pat</a:t>
              </a:r>
            </a:p>
            <a:p>
              <a:pPr>
                <a:lnSpc>
                  <a:spcPct val="150000"/>
                </a:lnSpc>
              </a:pPr>
              <a:endParaRPr lang="en-US" sz="2000" dirty="0">
                <a:solidFill>
                  <a:srgbClr val="00B050"/>
                </a:solidFill>
              </a:endParaRPr>
            </a:p>
            <a:p>
              <a:endParaRPr lang="en-US" sz="2000" dirty="0">
                <a:solidFill>
                  <a:srgbClr val="00B050"/>
                </a:solidFill>
              </a:endParaRPr>
            </a:p>
            <a:p>
              <a:endParaRPr lang="en-US" sz="2000" dirty="0">
                <a:solidFill>
                  <a:srgbClr val="00B050"/>
                </a:solidFill>
              </a:endParaRPr>
            </a:p>
            <a:p>
              <a:endParaRPr lang="en-US" sz="2000" dirty="0">
                <a:solidFill>
                  <a:schemeClr val="tx1"/>
                </a:solidFill>
              </a:endParaRPr>
            </a:p>
          </p:txBody>
        </p:sp>
      </p:grpSp>
    </p:spTree>
    <p:extLst>
      <p:ext uri="{BB962C8B-B14F-4D97-AF65-F5344CB8AC3E}">
        <p14:creationId xmlns:p14="http://schemas.microsoft.com/office/powerpoint/2010/main" val="246964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6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0" y="0"/>
            <a:ext cx="9144000" cy="652463"/>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Why does interference occur? </a:t>
            </a:r>
          </a:p>
          <a:p>
            <a:pPr>
              <a:lnSpc>
                <a:spcPct val="150000"/>
              </a:lnSpc>
            </a:pPr>
            <a:endParaRPr lang="en-US" sz="2000" dirty="0">
              <a:solidFill>
                <a:schemeClr val="tx1"/>
              </a:solidFill>
            </a:endParaRPr>
          </a:p>
          <a:p>
            <a:pPr>
              <a:lnSpc>
                <a:spcPct val="150000"/>
              </a:lnSpc>
            </a:pPr>
            <a:r>
              <a:rPr lang="en-US" sz="2000" dirty="0">
                <a:solidFill>
                  <a:schemeClr val="accent3">
                    <a:lumMod val="50000"/>
                  </a:schemeClr>
                </a:solidFill>
              </a:rPr>
              <a:t>Observation</a:t>
            </a:r>
          </a:p>
          <a:p>
            <a:pPr defTabSz="463550">
              <a:lnSpc>
                <a:spcPct val="150000"/>
              </a:lnSpc>
            </a:pPr>
            <a:r>
              <a:rPr lang="en-US" sz="2000" dirty="0">
                <a:solidFill>
                  <a:schemeClr val="tx1"/>
                </a:solidFill>
              </a:rPr>
              <a:t>	After car accident, victim cannot recall last 15 minutes prior to accident.</a:t>
            </a:r>
          </a:p>
          <a:p>
            <a:pPr defTabSz="463550">
              <a:lnSpc>
                <a:spcPct val="150000"/>
              </a:lnSpc>
            </a:pPr>
            <a:r>
              <a:rPr lang="en-US" sz="2000" dirty="0">
                <a:solidFill>
                  <a:schemeClr val="tx1"/>
                </a:solidFill>
              </a:rPr>
              <a:t>	</a:t>
            </a:r>
            <a:r>
              <a:rPr lang="en-US" sz="2000" dirty="0">
                <a:solidFill>
                  <a:schemeClr val="accent5">
                    <a:lumMod val="75000"/>
                  </a:schemeClr>
                </a:solidFill>
              </a:rPr>
              <a:t>Interpretation: brain trauma erased memory before it could consolidate</a:t>
            </a:r>
          </a:p>
          <a:p>
            <a:pPr defTabSz="463550">
              <a:lnSpc>
                <a:spcPct val="150000"/>
              </a:lnSpc>
            </a:pPr>
            <a:endParaRPr lang="en-US" sz="2000" dirty="0">
              <a:solidFill>
                <a:schemeClr val="accent3">
                  <a:lumMod val="50000"/>
                </a:schemeClr>
              </a:solidFill>
            </a:endParaRPr>
          </a:p>
          <a:p>
            <a:pPr defTabSz="463550">
              <a:lnSpc>
                <a:spcPct val="150000"/>
              </a:lnSpc>
            </a:pPr>
            <a:r>
              <a:rPr lang="en-US" sz="2000" dirty="0">
                <a:solidFill>
                  <a:schemeClr val="accent3">
                    <a:lumMod val="50000"/>
                  </a:schemeClr>
                </a:solidFill>
              </a:rPr>
              <a:t>Experiment</a:t>
            </a:r>
          </a:p>
          <a:p>
            <a:pPr defTabSz="463550">
              <a:lnSpc>
                <a:spcPct val="150000"/>
              </a:lnSpc>
            </a:pPr>
            <a:r>
              <a:rPr lang="en-US" sz="2000" dirty="0">
                <a:solidFill>
                  <a:schemeClr val="tx1"/>
                </a:solidFill>
              </a:rPr>
              <a:t>	ECT = electroconvulsive therapy	</a:t>
            </a:r>
          </a:p>
          <a:p>
            <a:pPr defTabSz="463550">
              <a:lnSpc>
                <a:spcPct val="150000"/>
              </a:lnSpc>
            </a:pPr>
            <a:r>
              <a:rPr lang="en-US" sz="2000" dirty="0">
                <a:solidFill>
                  <a:schemeClr val="tx1"/>
                </a:solidFill>
              </a:rPr>
              <a:t>		Group 1	   							       study …ECT.….test </a:t>
            </a:r>
          </a:p>
          <a:p>
            <a:pPr defTabSz="463550">
              <a:lnSpc>
                <a:spcPct val="150000"/>
              </a:lnSpc>
            </a:pPr>
            <a:r>
              <a:rPr lang="en-US" sz="2000" dirty="0">
                <a:solidFill>
                  <a:schemeClr val="tx1"/>
                </a:solidFill>
              </a:rPr>
              <a:t>		Group 2		 study  ………………………………….ECT.….test</a:t>
            </a:r>
          </a:p>
          <a:p>
            <a:pPr defTabSz="463550">
              <a:lnSpc>
                <a:spcPct val="150000"/>
              </a:lnSpc>
            </a:pPr>
            <a:r>
              <a:rPr lang="en-US" sz="2000" dirty="0">
                <a:solidFill>
                  <a:schemeClr val="tx1"/>
                </a:solidFill>
              </a:rPr>
              <a:t>	Group 2 outscored Group 1. </a:t>
            </a:r>
          </a:p>
          <a:p>
            <a:pPr defTabSz="463550"/>
            <a:r>
              <a:rPr lang="en-US" sz="2000" dirty="0">
                <a:solidFill>
                  <a:schemeClr val="tx1"/>
                </a:solidFill>
              </a:rPr>
              <a:t>	</a:t>
            </a:r>
          </a:p>
          <a:p>
            <a:pPr defTabSz="463550"/>
            <a:r>
              <a:rPr lang="en-US" sz="2000" dirty="0">
                <a:solidFill>
                  <a:schemeClr val="tx1"/>
                </a:solidFill>
              </a:rPr>
              <a:t>	</a:t>
            </a:r>
            <a:r>
              <a:rPr lang="en-US" sz="2000" dirty="0">
                <a:solidFill>
                  <a:schemeClr val="accent5">
                    <a:lumMod val="75000"/>
                  </a:schemeClr>
                </a:solidFill>
              </a:rPr>
              <a:t>Interpretation: ECT erased memory before it could consolidate</a:t>
            </a:r>
          </a:p>
          <a:p>
            <a:pPr defTabSz="463550"/>
            <a:endParaRPr lang="en-US" sz="2000" dirty="0">
              <a:solidFill>
                <a:schemeClr val="tx1"/>
              </a:solidFill>
            </a:endParaRPr>
          </a:p>
          <a:p>
            <a:pPr defTabSz="463550"/>
            <a:endParaRPr lang="en-US" sz="2000" dirty="0">
              <a:solidFill>
                <a:schemeClr val="tx1"/>
              </a:solidFill>
            </a:endParaRPr>
          </a:p>
          <a:p>
            <a:pPr defTabSz="463550"/>
            <a:r>
              <a:rPr lang="en-US" sz="2000" dirty="0">
                <a:solidFill>
                  <a:schemeClr val="tx1"/>
                </a:solidFill>
              </a:rPr>
              <a:t>	(Squire et al., 1975)</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0" y="0"/>
            <a:ext cx="9144000" cy="6501400"/>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consolidation theory – an explanation of interference</a:t>
            </a:r>
          </a:p>
          <a:p>
            <a:pPr defTabSz="457200">
              <a:lnSpc>
                <a:spcPct val="150000"/>
              </a:lnSpc>
            </a:pPr>
            <a:r>
              <a:rPr lang="en-US" sz="2000" dirty="0">
                <a:solidFill>
                  <a:schemeClr val="tx1"/>
                </a:solidFill>
              </a:rPr>
              <a:t>1. Memory needs time to strengthen or “consolidate.” 		jello must harden</a:t>
            </a:r>
          </a:p>
          <a:p>
            <a:pPr defTabSz="457200">
              <a:lnSpc>
                <a:spcPct val="150000"/>
              </a:lnSpc>
            </a:pPr>
            <a:r>
              <a:rPr lang="en-US" sz="2000" dirty="0">
                <a:solidFill>
                  <a:schemeClr val="tx1"/>
                </a:solidFill>
              </a:rPr>
              <a:t>2. Until consolidation is complete, memory is vulnerable.		jello can spill</a:t>
            </a:r>
          </a:p>
          <a:p>
            <a:pPr defTabSz="457200">
              <a:lnSpc>
                <a:spcPct val="150000"/>
              </a:lnSpc>
            </a:pPr>
            <a:r>
              <a:rPr lang="en-US" sz="2000" dirty="0">
                <a:solidFill>
                  <a:schemeClr val="tx1"/>
                </a:solidFill>
              </a:rPr>
              <a:t>3. Consolidation is disrupted by concurrent new learning.		fridge door open</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It’s as if the mind can consolidate only so many memories at once.</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	</a:t>
            </a:r>
          </a:p>
          <a:p>
            <a:pPr defTabSz="457200">
              <a:lnSpc>
                <a:spcPct val="150000"/>
              </a:lnSpc>
            </a:pPr>
            <a:r>
              <a:rPr lang="en-US" sz="2000" dirty="0">
                <a:solidFill>
                  <a:schemeClr val="tx1"/>
                </a:solidFill>
              </a:rPr>
              <a:t>(e.g., Ribot, 1885; Wixted, 2005) 		</a:t>
            </a:r>
          </a:p>
          <a:p>
            <a:pPr>
              <a:lnSpc>
                <a:spcPct val="150000"/>
              </a:lnSpc>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sz="1800" dirty="0">
                <a:solidFill>
                  <a:schemeClr val="tx1"/>
                </a:solidFill>
              </a:rPr>
              <a:t>Example</a:t>
            </a:r>
          </a:p>
          <a:p>
            <a:pPr>
              <a:lnSpc>
                <a:spcPct val="150000"/>
              </a:lnSpc>
            </a:pPr>
            <a:r>
              <a:rPr lang="en-US" sz="1800" dirty="0">
                <a:solidFill>
                  <a:schemeClr val="tx1"/>
                </a:solidFill>
              </a:rPr>
              <a:t>Ned and Fred are identical twins who have led identical lives until today.</a:t>
            </a:r>
          </a:p>
          <a:p>
            <a:pPr>
              <a:lnSpc>
                <a:spcPct val="150000"/>
              </a:lnSpc>
            </a:pPr>
            <a:r>
              <a:rPr lang="en-US" sz="1800" dirty="0">
                <a:solidFill>
                  <a:schemeClr val="tx1"/>
                </a:solidFill>
              </a:rPr>
              <a:t>At noon, Ned and Fred studied History.</a:t>
            </a:r>
          </a:p>
          <a:p>
            <a:pPr>
              <a:lnSpc>
                <a:spcPct val="150000"/>
              </a:lnSpc>
            </a:pPr>
            <a:r>
              <a:rPr lang="en-US" sz="1800" dirty="0">
                <a:solidFill>
                  <a:schemeClr val="tx1"/>
                </a:solidFill>
                <a:sym typeface="Wingdings" pitchFamily="2" charset="2"/>
              </a:rPr>
              <a:t>Then, </a:t>
            </a:r>
            <a:r>
              <a:rPr lang="en-US" sz="1800" dirty="0">
                <a:solidFill>
                  <a:schemeClr val="tx1"/>
                </a:solidFill>
              </a:rPr>
              <a:t>Ned napped while Fred studied French.</a:t>
            </a:r>
          </a:p>
          <a:p>
            <a:pPr>
              <a:lnSpc>
                <a:spcPct val="150000"/>
              </a:lnSpc>
            </a:pPr>
            <a:r>
              <a:rPr lang="en-US" sz="1800" dirty="0">
                <a:solidFill>
                  <a:schemeClr val="tx1"/>
                </a:solidFill>
              </a:rPr>
              <a:t>Then, they took History test. </a:t>
            </a:r>
          </a:p>
          <a:p>
            <a:pPr>
              <a:lnSpc>
                <a:spcPct val="150000"/>
              </a:lnSpc>
            </a:pPr>
            <a:r>
              <a:rPr lang="en-US" sz="1800" dirty="0">
                <a:solidFill>
                  <a:srgbClr val="002060"/>
                </a:solidFill>
              </a:rPr>
              <a:t>   Ned	History (1492 </a:t>
            </a:r>
            <a:r>
              <a:rPr lang="en-US" sz="1800" dirty="0">
                <a:solidFill>
                  <a:srgbClr val="002060"/>
                </a:solidFill>
                <a:sym typeface="Wingdings" pitchFamily="2" charset="2"/>
              </a:rPr>
              <a:t> Columbus</a:t>
            </a:r>
            <a:r>
              <a:rPr lang="en-US" sz="1800" dirty="0">
                <a:solidFill>
                  <a:srgbClr val="002060"/>
                </a:solidFill>
              </a:rPr>
              <a:t>)      Nap		   	History Test (1492-?)</a:t>
            </a:r>
          </a:p>
          <a:p>
            <a:pPr>
              <a:lnSpc>
                <a:spcPct val="150000"/>
              </a:lnSpc>
            </a:pPr>
            <a:r>
              <a:rPr lang="en-US" sz="1800" dirty="0">
                <a:solidFill>
                  <a:srgbClr val="002060"/>
                </a:solidFill>
              </a:rPr>
              <a:t>   Fred 	History (1492 </a:t>
            </a:r>
            <a:r>
              <a:rPr lang="en-US" sz="1800" dirty="0">
                <a:solidFill>
                  <a:srgbClr val="002060"/>
                </a:solidFill>
                <a:sym typeface="Wingdings" pitchFamily="2" charset="2"/>
              </a:rPr>
              <a:t> Columbus</a:t>
            </a:r>
            <a:r>
              <a:rPr lang="en-US" sz="1800" dirty="0">
                <a:solidFill>
                  <a:srgbClr val="002060"/>
                </a:solidFill>
              </a:rPr>
              <a:t>)      French (dog-</a:t>
            </a:r>
            <a:r>
              <a:rPr lang="en-US" sz="1800" dirty="0" err="1">
                <a:solidFill>
                  <a:srgbClr val="002060"/>
                </a:solidFill>
              </a:rPr>
              <a:t>chien</a:t>
            </a:r>
            <a:r>
              <a:rPr lang="en-US" sz="1800" dirty="0">
                <a:solidFill>
                  <a:srgbClr val="002060"/>
                </a:solidFill>
              </a:rPr>
              <a:t>)	History Test (1492-?)</a:t>
            </a:r>
          </a:p>
          <a:p>
            <a:pPr>
              <a:lnSpc>
                <a:spcPct val="150000"/>
              </a:lnSpc>
            </a:pPr>
            <a:endParaRPr lang="en-US" sz="1800" dirty="0">
              <a:solidFill>
                <a:schemeClr val="tx1"/>
              </a:solidFill>
            </a:endParaRPr>
          </a:p>
          <a:p>
            <a:pPr>
              <a:lnSpc>
                <a:spcPct val="150000"/>
              </a:lnSpc>
            </a:pPr>
            <a:r>
              <a:rPr lang="en-US" sz="1800" dirty="0">
                <a:solidFill>
                  <a:schemeClr val="tx1"/>
                </a:solidFill>
              </a:rPr>
              <a:t>Fred did worse; that is, RI impaired his recall of history</a:t>
            </a:r>
          </a:p>
          <a:p>
            <a:pPr>
              <a:lnSpc>
                <a:spcPct val="150000"/>
              </a:lnSpc>
            </a:pPr>
            <a:endParaRPr lang="en-US" sz="1800" dirty="0">
              <a:solidFill>
                <a:schemeClr val="tx1"/>
              </a:solidFill>
            </a:endParaRPr>
          </a:p>
          <a:p>
            <a:pPr>
              <a:lnSpc>
                <a:spcPct val="150000"/>
              </a:lnSpc>
            </a:pPr>
            <a:r>
              <a:rPr lang="en-US" sz="1800" dirty="0">
                <a:solidFill>
                  <a:schemeClr val="tx1"/>
                </a:solidFill>
              </a:rPr>
              <a:t>According to consolidation theory:</a:t>
            </a:r>
          </a:p>
          <a:p>
            <a:pPr>
              <a:lnSpc>
                <a:spcPct val="150000"/>
              </a:lnSpc>
            </a:pPr>
            <a:r>
              <a:rPr lang="en-US" sz="1800" dirty="0">
                <a:solidFill>
                  <a:schemeClr val="tx1"/>
                </a:solidFill>
              </a:rPr>
              <a:t>	consolidation of French vocab impaired consolidation of History facts.</a:t>
            </a:r>
            <a:r>
              <a:rPr lang="en-US" sz="1800" dirty="0">
                <a:solidFill>
                  <a:srgbClr val="C00000"/>
                </a:solidFill>
              </a:rPr>
              <a:t> </a:t>
            </a:r>
          </a:p>
          <a:p>
            <a:pPr>
              <a:lnSpc>
                <a:spcPct val="150000"/>
              </a:lnSpc>
            </a:pPr>
            <a:r>
              <a:rPr lang="en-US" sz="1800" dirty="0">
                <a:solidFill>
                  <a:srgbClr val="C00000"/>
                </a:solidFill>
              </a:rPr>
              <a:t>	</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26</a:t>
            </a:fld>
            <a:endParaRPr lang="en-US" dirty="0"/>
          </a:p>
        </p:txBody>
      </p:sp>
    </p:spTree>
    <p:extLst>
      <p:ext uri="{BB962C8B-B14F-4D97-AF65-F5344CB8AC3E}">
        <p14:creationId xmlns:p14="http://schemas.microsoft.com/office/powerpoint/2010/main" val="972193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Memory Research and Ecological Validity</a:t>
            </a:r>
          </a:p>
          <a:p>
            <a:pPr>
              <a:lnSpc>
                <a:spcPct val="150000"/>
              </a:lnSpc>
            </a:pPr>
            <a:endParaRPr lang="en-US" sz="2000" dirty="0">
              <a:solidFill>
                <a:schemeClr val="tx1"/>
              </a:solidFill>
            </a:endParaRPr>
          </a:p>
          <a:p>
            <a:pPr>
              <a:lnSpc>
                <a:spcPct val="150000"/>
              </a:lnSpc>
            </a:pPr>
            <a:r>
              <a:rPr lang="en-US" sz="2000" dirty="0">
                <a:solidFill>
                  <a:schemeClr val="tx1"/>
                </a:solidFill>
              </a:rPr>
              <a:t>Many memory studies lack </a:t>
            </a:r>
            <a:r>
              <a:rPr lang="en-US" sz="2000" u="sng" dirty="0">
                <a:solidFill>
                  <a:schemeClr val="tx1"/>
                </a:solidFill>
              </a:rPr>
              <a:t>ecological validity</a:t>
            </a:r>
            <a:r>
              <a:rPr lang="en-US" sz="2000" dirty="0">
                <a:solidFill>
                  <a:schemeClr val="tx1"/>
                </a:solidFill>
              </a:rPr>
              <a:t> (not generalizable to real world).</a:t>
            </a:r>
          </a:p>
          <a:p>
            <a:pPr marL="342900" indent="-168275">
              <a:lnSpc>
                <a:spcPct val="150000"/>
              </a:lnSpc>
              <a:buFont typeface="Arial" panose="020B0604020202020204" pitchFamily="34" charset="0"/>
              <a:buChar char="•"/>
            </a:pPr>
            <a:r>
              <a:rPr lang="en-US" sz="2000" dirty="0">
                <a:solidFill>
                  <a:schemeClr val="tx1"/>
                </a:solidFill>
              </a:rPr>
              <a:t>Subjects learn a list of unrelated words.</a:t>
            </a:r>
          </a:p>
          <a:p>
            <a:pPr marL="342900" indent="-168275">
              <a:lnSpc>
                <a:spcPct val="150000"/>
              </a:lnSpc>
              <a:buFont typeface="Arial" panose="020B0604020202020204" pitchFamily="34" charset="0"/>
              <a:buChar char="•"/>
            </a:pPr>
            <a:r>
              <a:rPr lang="en-US" sz="2000" dirty="0">
                <a:solidFill>
                  <a:schemeClr val="tx1"/>
                </a:solidFill>
              </a:rPr>
              <a:t>Subjects are tested just 20 seconds after they studied the material.</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Recently, much more research relates to real-world tasks.</a:t>
            </a:r>
          </a:p>
          <a:p>
            <a:pPr marL="342900" indent="-168275">
              <a:lnSpc>
                <a:spcPct val="150000"/>
              </a:lnSpc>
              <a:buFont typeface="Arial" panose="020B0604020202020204" pitchFamily="34" charset="0"/>
              <a:buChar char="•"/>
            </a:pPr>
            <a:r>
              <a:rPr lang="en-US" sz="2000" dirty="0">
                <a:solidFill>
                  <a:schemeClr val="tx1"/>
                </a:solidFill>
              </a:rPr>
              <a:t>Classroom-based learning studies	(Steven Pan, Roddy Roediger) </a:t>
            </a:r>
          </a:p>
          <a:p>
            <a:pPr marL="342900" indent="-168275">
              <a:lnSpc>
                <a:spcPct val="150000"/>
              </a:lnSpc>
              <a:buFont typeface="Arial" panose="020B0604020202020204" pitchFamily="34" charset="0"/>
              <a:buChar char="•"/>
            </a:pPr>
            <a:r>
              <a:rPr lang="en-US" sz="2000" dirty="0">
                <a:solidFill>
                  <a:schemeClr val="tx1"/>
                </a:solidFill>
              </a:rPr>
              <a:t>Eyewitness Memory			(John Wixted, E. Loftus)</a:t>
            </a:r>
          </a:p>
          <a:p>
            <a:pPr marL="342900" indent="-168275">
              <a:lnSpc>
                <a:spcPct val="150000"/>
              </a:lnSpc>
              <a:buFont typeface="Arial" panose="020B0604020202020204" pitchFamily="34" charset="0"/>
              <a:buChar char="•"/>
            </a:pPr>
            <a:r>
              <a:rPr lang="en-US" sz="2000" dirty="0">
                <a:solidFill>
                  <a:schemeClr val="tx1"/>
                </a:solidFill>
              </a:rPr>
              <a:t>Remember to take medicine        	(Giles Einstein)</a:t>
            </a:r>
          </a:p>
          <a:p>
            <a:pPr>
              <a:lnSpc>
                <a:spcPct val="150000"/>
              </a:lnSpc>
            </a:pPr>
            <a:r>
              <a:rPr lang="en-US" sz="1800" dirty="0">
                <a:solidFill>
                  <a:schemeClr val="tx1"/>
                </a:solidFill>
              </a:rPr>
              <a:t>	</a:t>
            </a:r>
          </a:p>
          <a:p>
            <a:pPr>
              <a:lnSpc>
                <a:spcPct val="150000"/>
              </a:lnSpc>
            </a:pPr>
            <a:r>
              <a:rPr lang="en-US" sz="1800" dirty="0">
                <a:solidFill>
                  <a:schemeClr val="tx1"/>
                </a:solidFill>
              </a:rPr>
              <a:t>	</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Experiment: Memory for Classmates</a:t>
            </a:r>
          </a:p>
          <a:p>
            <a:pPr>
              <a:lnSpc>
                <a:spcPct val="150000"/>
              </a:lnSpc>
            </a:pPr>
            <a:r>
              <a:rPr lang="en-US" sz="1800" dirty="0">
                <a:solidFill>
                  <a:schemeClr val="tx1"/>
                </a:solidFill>
              </a:rPr>
              <a:t>  </a:t>
            </a:r>
            <a:r>
              <a:rPr lang="en-US" sz="2000" dirty="0">
                <a:solidFill>
                  <a:schemeClr val="tx1"/>
                </a:solidFill>
              </a:rPr>
              <a:t>Ss were asked to remember names and faces from high school class</a:t>
            </a:r>
          </a:p>
          <a:p>
            <a:pPr>
              <a:lnSpc>
                <a:spcPct val="150000"/>
              </a:lnSpc>
            </a:pPr>
            <a:r>
              <a:rPr lang="en-US" sz="2000" dirty="0">
                <a:solidFill>
                  <a:schemeClr val="tx1"/>
                </a:solidFill>
              </a:rPr>
              <a:t>  Time since graduation = 2 weeks - 57 years</a:t>
            </a:r>
          </a:p>
          <a:p>
            <a:pPr>
              <a:lnSpc>
                <a:spcPct val="150000"/>
              </a:lnSpc>
            </a:pPr>
            <a:r>
              <a:rPr lang="en-US" sz="2000" dirty="0">
                <a:solidFill>
                  <a:schemeClr val="tx1"/>
                </a:solidFill>
              </a:rPr>
              <a:t>  Six tests, including cued name recall (see face photo, give name)</a:t>
            </a:r>
          </a:p>
          <a:p>
            <a:pPr>
              <a:lnSpc>
                <a:spcPct val="150000"/>
              </a:lnSpc>
            </a:pPr>
            <a:r>
              <a:rPr lang="en-US" sz="2000" dirty="0">
                <a:solidFill>
                  <a:schemeClr val="tx1"/>
                </a:solidFill>
              </a:rPr>
              <a:t>	</a:t>
            </a:r>
          </a:p>
          <a:p>
            <a:pPr>
              <a:lnSpc>
                <a:spcPct val="150000"/>
              </a:lnSpc>
            </a:pPr>
            <a:r>
              <a:rPr lang="en-US" sz="2000" dirty="0">
                <a:solidFill>
                  <a:schemeClr val="tx1"/>
                </a:solidFill>
              </a:rPr>
              <a:t>Sample Result	</a:t>
            </a:r>
          </a:p>
          <a:p>
            <a:pPr>
              <a:lnSpc>
                <a:spcPct val="150000"/>
              </a:lnSpc>
            </a:pPr>
            <a:r>
              <a:rPr lang="en-US" sz="2000" dirty="0">
                <a:solidFill>
                  <a:schemeClr val="tx1"/>
                </a:solidFill>
              </a:rPr>
              <a:t>		</a:t>
            </a:r>
            <a:r>
              <a:rPr lang="en-US" sz="2000" u="sng" dirty="0">
                <a:solidFill>
                  <a:schemeClr val="tx1"/>
                </a:solidFill>
              </a:rPr>
              <a:t>Time Since Graduation</a:t>
            </a:r>
            <a:r>
              <a:rPr lang="en-US" sz="2000" dirty="0">
                <a:solidFill>
                  <a:schemeClr val="tx1"/>
                </a:solidFill>
              </a:rPr>
              <a:t> 		</a:t>
            </a:r>
            <a:r>
              <a:rPr lang="en-US" sz="2000" u="sng" dirty="0">
                <a:solidFill>
                  <a:schemeClr val="tx1"/>
                </a:solidFill>
              </a:rPr>
              <a:t>Cued Name Recall Accuracy</a:t>
            </a:r>
          </a:p>
          <a:p>
            <a:pPr>
              <a:lnSpc>
                <a:spcPct val="150000"/>
              </a:lnSpc>
            </a:pPr>
            <a:r>
              <a:rPr lang="en-US" sz="2000" dirty="0">
                <a:solidFill>
                  <a:schemeClr val="tx1"/>
                </a:solidFill>
              </a:rPr>
              <a:t>		3 months			70%	</a:t>
            </a:r>
          </a:p>
          <a:p>
            <a:pPr>
              <a:lnSpc>
                <a:spcPct val="150000"/>
              </a:lnSpc>
            </a:pPr>
            <a:r>
              <a:rPr lang="en-US" sz="2000" dirty="0">
                <a:solidFill>
                  <a:schemeClr val="tx1"/>
                </a:solidFill>
              </a:rPr>
              <a:t>		25 years			50%</a:t>
            </a:r>
          </a:p>
          <a:p>
            <a:pPr>
              <a:lnSpc>
                <a:spcPct val="150000"/>
              </a:lnSpc>
            </a:pPr>
            <a:r>
              <a:rPr lang="en-US" sz="2000" dirty="0">
                <a:solidFill>
                  <a:schemeClr val="tx1"/>
                </a:solidFill>
              </a:rPr>
              <a:t> 			 </a:t>
            </a:r>
          </a:p>
          <a:p>
            <a:pPr>
              <a:lnSpc>
                <a:spcPct val="150000"/>
              </a:lnSpc>
            </a:pPr>
            <a:r>
              <a:rPr lang="en-US" sz="2000" dirty="0">
                <a:solidFill>
                  <a:schemeClr val="tx1"/>
                </a:solidFill>
              </a:rPr>
              <a:t>In general, all 6 tests revealed surprisingly little forgetting. </a:t>
            </a:r>
          </a:p>
          <a:p>
            <a:pPr>
              <a:lnSpc>
                <a:spcPct val="150000"/>
              </a:lnSpc>
            </a:pPr>
            <a:endParaRPr lang="en-US" sz="2000" dirty="0">
              <a:solidFill>
                <a:schemeClr val="tx1"/>
              </a:solidFill>
            </a:endParaRPr>
          </a:p>
          <a:p>
            <a:pPr>
              <a:lnSpc>
                <a:spcPct val="150000"/>
              </a:lnSpc>
            </a:pPr>
            <a:r>
              <a:rPr lang="en-US" sz="2000" dirty="0">
                <a:solidFill>
                  <a:schemeClr val="tx1"/>
                </a:solidFill>
              </a:rPr>
              <a:t>(Bahrick, Bahrick, &amp; </a:t>
            </a:r>
            <a:r>
              <a:rPr lang="en-US" sz="2000" dirty="0" err="1">
                <a:solidFill>
                  <a:schemeClr val="tx1"/>
                </a:solidFill>
              </a:rPr>
              <a:t>Wittlinger</a:t>
            </a:r>
            <a:r>
              <a:rPr lang="en-US" sz="2000" dirty="0">
                <a:solidFill>
                  <a:schemeClr val="tx1"/>
                </a:solidFill>
              </a:rPr>
              <a:t>, 1975)</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p:cNvPicPr>
            <a:picLocks noChangeAspect="1" noChangeArrowheads="1"/>
          </p:cNvPicPr>
          <p:nvPr/>
        </p:nvPicPr>
        <p:blipFill>
          <a:blip r:embed="rId3" cstate="print"/>
          <a:srcRect/>
          <a:stretch>
            <a:fillRect/>
          </a:stretch>
        </p:blipFill>
        <p:spPr bwMode="auto">
          <a:xfrm>
            <a:off x="1038741" y="0"/>
            <a:ext cx="8105260" cy="6287564"/>
          </a:xfrm>
          <a:prstGeom prst="rect">
            <a:avLst/>
          </a:prstGeom>
          <a:noFill/>
          <a:ln w="9525">
            <a:noFill/>
            <a:miter lim="800000"/>
            <a:headEnd/>
            <a:tailEnd/>
          </a:ln>
        </p:spPr>
      </p:pic>
      <p:sp>
        <p:nvSpPr>
          <p:cNvPr id="31746" name="Rectangle 4"/>
          <p:cNvSpPr>
            <a:spLocks noChangeArrowheads="1"/>
          </p:cNvSpPr>
          <p:nvPr/>
        </p:nvSpPr>
        <p:spPr bwMode="auto">
          <a:xfrm>
            <a:off x="0" y="0"/>
            <a:ext cx="9144000" cy="625475"/>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  </a:t>
            </a:r>
            <a:r>
              <a:rPr lang="en-US" sz="1800" dirty="0">
                <a:solidFill>
                  <a:schemeClr val="tx1"/>
                </a:solidFill>
              </a:rPr>
              <a:t>Yearbook study</a:t>
            </a:r>
          </a:p>
          <a:p>
            <a:pPr>
              <a:lnSpc>
                <a:spcPct val="150000"/>
              </a:lnSpc>
            </a:pPr>
            <a:r>
              <a:rPr lang="en-US" sz="1800" dirty="0">
                <a:solidFill>
                  <a:schemeClr val="tx1"/>
                </a:solidFill>
              </a:rPr>
              <a:t>   </a:t>
            </a: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r>
              <a:rPr lang="en-US" sz="1800" dirty="0">
                <a:solidFill>
                  <a:schemeClr val="tx1"/>
                </a:solidFill>
              </a:rPr>
              <a:t>Bahrick, Bahrick, and </a:t>
            </a:r>
            <a:r>
              <a:rPr lang="en-US" sz="1800" dirty="0" err="1">
                <a:solidFill>
                  <a:schemeClr val="tx1"/>
                </a:solidFill>
              </a:rPr>
              <a:t>Wittlinger</a:t>
            </a:r>
            <a:r>
              <a:rPr lang="en-US" sz="1800" dirty="0">
                <a:solidFill>
                  <a:schemeClr val="tx1"/>
                </a:solidFill>
              </a:rPr>
              <a:t> (1975</a:t>
            </a:r>
            <a:r>
              <a:rPr lang="en-US" sz="2000" dirty="0">
                <a:solidFill>
                  <a:schemeClr val="tx1"/>
                </a:solidFill>
              </a:rPr>
              <a:t>) </a:t>
            </a:r>
          </a:p>
        </p:txBody>
      </p:sp>
      <p:sp>
        <p:nvSpPr>
          <p:cNvPr id="4" name="Rectangle 3"/>
          <p:cNvSpPr/>
          <p:nvPr/>
        </p:nvSpPr>
        <p:spPr>
          <a:xfrm>
            <a:off x="0" y="0"/>
            <a:ext cx="9144000" cy="6858000"/>
          </a:xfrm>
          <a:prstGeom prst="rect">
            <a:avLst/>
          </a:prstGeom>
          <a:noFill/>
          <a:ln w="285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39756" y="0"/>
            <a:ext cx="9257410" cy="625475"/>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Could you recall high school classmate names if you saw their yearbook photos? </a:t>
            </a:r>
          </a:p>
        </p:txBody>
      </p:sp>
      <p:sp>
        <p:nvSpPr>
          <p:cNvPr id="3" name="Rectangle 2"/>
          <p:cNvSpPr/>
          <p:nvPr/>
        </p:nvSpPr>
        <p:spPr>
          <a:xfrm>
            <a:off x="0" y="0"/>
            <a:ext cx="9144000" cy="6858000"/>
          </a:xfrm>
          <a:prstGeom prst="rect">
            <a:avLst/>
          </a:prstGeom>
          <a:noFill/>
          <a:ln w="285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1748" name="Picture 3"/>
          <p:cNvPicPr>
            <a:picLocks noChangeAspect="1" noChangeArrowheads="1"/>
          </p:cNvPicPr>
          <p:nvPr/>
        </p:nvPicPr>
        <p:blipFill>
          <a:blip r:embed="rId2" cstate="print"/>
          <a:srcRect b="12766"/>
          <a:stretch>
            <a:fillRect/>
          </a:stretch>
        </p:blipFill>
        <p:spPr bwMode="auto">
          <a:xfrm>
            <a:off x="236538" y="944563"/>
            <a:ext cx="8450262" cy="5275262"/>
          </a:xfrm>
          <a:prstGeom prst="rect">
            <a:avLst/>
          </a:prstGeom>
          <a:noFill/>
          <a:ln w="9525" algn="ctr">
            <a:noFill/>
            <a:miter lim="800000"/>
            <a:headEnd/>
            <a:tailEnd/>
          </a:ln>
        </p:spPr>
      </p:pic>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1" y="0"/>
            <a:ext cx="9144000" cy="933450"/>
          </a:xfrm>
          <a:prstGeom prst="rect">
            <a:avLst/>
          </a:prstGeom>
          <a:noFill/>
          <a:ln w="9525">
            <a:noFill/>
            <a:miter lim="800000"/>
            <a:headEnd/>
            <a:tailEnd/>
          </a:ln>
        </p:spPr>
        <p:txBody>
          <a:bodyPr lIns="91432" tIns="45716" rIns="91432" bIns="45716"/>
          <a:lstStyle/>
          <a:p>
            <a:pPr>
              <a:lnSpc>
                <a:spcPct val="150000"/>
              </a:lnSpc>
              <a:defRPr/>
            </a:pPr>
            <a:r>
              <a:rPr lang="en-US" dirty="0">
                <a:solidFill>
                  <a:schemeClr val="accent6">
                    <a:lumMod val="50000"/>
                  </a:schemeClr>
                </a:solidFill>
              </a:rPr>
              <a:t>Is forgotten information entirely gone?  </a:t>
            </a:r>
          </a:p>
          <a:p>
            <a:pPr>
              <a:lnSpc>
                <a:spcPct val="150000"/>
              </a:lnSpc>
              <a:defRPr/>
            </a:pPr>
            <a:endParaRPr lang="en-US" sz="2000" dirty="0">
              <a:solidFill>
                <a:schemeClr val="tx1"/>
              </a:solidFill>
            </a:endParaRPr>
          </a:p>
          <a:p>
            <a:pPr>
              <a:lnSpc>
                <a:spcPct val="150000"/>
              </a:lnSpc>
              <a:defRPr/>
            </a:pPr>
            <a:r>
              <a:rPr lang="en-US" sz="2000" dirty="0">
                <a:solidFill>
                  <a:schemeClr val="tx1"/>
                </a:solidFill>
              </a:rPr>
              <a:t>Example</a:t>
            </a:r>
          </a:p>
          <a:p>
            <a:pPr>
              <a:lnSpc>
                <a:spcPct val="150000"/>
              </a:lnSpc>
              <a:defRPr/>
            </a:pPr>
            <a:r>
              <a:rPr lang="en-US" sz="2000" dirty="0">
                <a:solidFill>
                  <a:schemeClr val="tx1"/>
                </a:solidFill>
              </a:rPr>
              <a:t>   You learned to count to 20 in Polish in 10 minutes.</a:t>
            </a:r>
          </a:p>
          <a:p>
            <a:pPr>
              <a:lnSpc>
                <a:spcPct val="150000"/>
              </a:lnSpc>
              <a:defRPr/>
            </a:pPr>
            <a:r>
              <a:rPr lang="en-US" sz="2000" dirty="0">
                <a:solidFill>
                  <a:schemeClr val="tx1"/>
                </a:solidFill>
              </a:rPr>
              <a:t>   When tested two weeks later, you scored 0.</a:t>
            </a:r>
          </a:p>
          <a:p>
            <a:pPr>
              <a:lnSpc>
                <a:spcPct val="150000"/>
              </a:lnSpc>
              <a:defRPr/>
            </a:pPr>
            <a:r>
              <a:rPr lang="en-US" sz="2000" dirty="0">
                <a:solidFill>
                  <a:schemeClr val="tx1"/>
                </a:solidFill>
              </a:rPr>
              <a:t>   But then you relearned the counting numbers in only 5 minutes. </a:t>
            </a:r>
          </a:p>
          <a:p>
            <a:pPr>
              <a:lnSpc>
                <a:spcPct val="150000"/>
              </a:lnSpc>
              <a:defRPr/>
            </a:pPr>
            <a:r>
              <a:rPr lang="en-US" sz="2000" dirty="0">
                <a:solidFill>
                  <a:schemeClr val="tx1"/>
                </a:solidFill>
              </a:rPr>
              <a:t>	So, your mind must have retained </a:t>
            </a:r>
            <a:r>
              <a:rPr lang="en-US" sz="2000" i="1" dirty="0">
                <a:solidFill>
                  <a:schemeClr val="tx1"/>
                </a:solidFill>
              </a:rPr>
              <a:t>something</a:t>
            </a:r>
            <a:r>
              <a:rPr lang="en-US" sz="2000" dirty="0">
                <a:solidFill>
                  <a:schemeClr val="tx1"/>
                </a:solidFill>
              </a:rPr>
              <a:t>.</a:t>
            </a:r>
          </a:p>
          <a:p>
            <a:pPr>
              <a:lnSpc>
                <a:spcPct val="150000"/>
              </a:lnSpc>
              <a:defRPr/>
            </a:pPr>
            <a:endParaRPr lang="en-US" sz="2000" dirty="0">
              <a:solidFill>
                <a:schemeClr val="tx1"/>
              </a:solidFill>
            </a:endParaRPr>
          </a:p>
          <a:p>
            <a:pPr>
              <a:lnSpc>
                <a:spcPct val="150000"/>
              </a:lnSpc>
              <a:defRPr/>
            </a:pPr>
            <a:r>
              <a:rPr lang="en-US" sz="2000" dirty="0">
                <a:solidFill>
                  <a:schemeClr val="tx1"/>
                </a:solidFill>
              </a:rPr>
              <a:t>Implication</a:t>
            </a:r>
          </a:p>
          <a:p>
            <a:pPr>
              <a:lnSpc>
                <a:spcPct val="150000"/>
              </a:lnSpc>
              <a:defRPr/>
            </a:pPr>
            <a:r>
              <a:rPr lang="en-US" sz="2000" dirty="0">
                <a:solidFill>
                  <a:schemeClr val="tx1"/>
                </a:solidFill>
              </a:rPr>
              <a:t>   Poor retention scores on first day of school can be misleading.</a:t>
            </a:r>
          </a:p>
          <a:p>
            <a:pPr>
              <a:lnSpc>
                <a:spcPct val="150000"/>
              </a:lnSpc>
              <a:defRPr/>
            </a:pPr>
            <a:r>
              <a:rPr lang="en-US" sz="2000" dirty="0">
                <a:solidFill>
                  <a:schemeClr val="tx1"/>
                </a:solidFill>
              </a:rPr>
              <a:t>	</a:t>
            </a:r>
          </a:p>
          <a:p>
            <a:pPr>
              <a:lnSpc>
                <a:spcPct val="150000"/>
              </a:lnSpc>
            </a:pPr>
            <a:endParaRPr lang="en-US" sz="1800" u="sng" dirty="0">
              <a:solidFill>
                <a:schemeClr val="tx1"/>
              </a:solidFill>
            </a:endParaRPr>
          </a:p>
          <a:p>
            <a:pPr>
              <a:lnSpc>
                <a:spcPct val="150000"/>
              </a:lnSpc>
            </a:pPr>
            <a:r>
              <a:rPr lang="en-US" sz="1800" dirty="0">
                <a:solidFill>
                  <a:schemeClr val="tx1"/>
                </a:solidFill>
              </a:rPr>
              <a:t>Ebbinghaus (1885)</a:t>
            </a:r>
          </a:p>
          <a:p>
            <a:pPr>
              <a:lnSpc>
                <a:spcPct val="150000"/>
              </a:lnSpc>
            </a:pPr>
            <a:endParaRPr lang="en-US" sz="1800" u="sng"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31</a:t>
            </a:fld>
            <a:endParaRPr lang="en-US" dirty="0"/>
          </a:p>
        </p:txBody>
      </p:sp>
    </p:spTree>
    <p:extLst>
      <p:ext uri="{BB962C8B-B14F-4D97-AF65-F5344CB8AC3E}">
        <p14:creationId xmlns:p14="http://schemas.microsoft.com/office/powerpoint/2010/main" val="1054443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1" y="0"/>
            <a:ext cx="9144000" cy="933450"/>
          </a:xfrm>
          <a:prstGeom prst="rect">
            <a:avLst/>
          </a:prstGeom>
          <a:noFill/>
          <a:ln w="9525">
            <a:noFill/>
            <a:miter lim="800000"/>
            <a:headEnd/>
            <a:tailEnd/>
          </a:ln>
        </p:spPr>
        <p:txBody>
          <a:bodyPr lIns="91432" tIns="45716" rIns="91432" bIns="45716"/>
          <a:lstStyle/>
          <a:p>
            <a:pPr>
              <a:lnSpc>
                <a:spcPct val="150000"/>
              </a:lnSpc>
              <a:defRPr/>
            </a:pPr>
            <a:r>
              <a:rPr lang="en-US" sz="2000" dirty="0">
                <a:solidFill>
                  <a:schemeClr val="tx1"/>
                </a:solidFill>
              </a:rPr>
              <a:t>Demo</a:t>
            </a:r>
          </a:p>
          <a:p>
            <a:pPr>
              <a:lnSpc>
                <a:spcPct val="150000"/>
              </a:lnSpc>
              <a:defRPr/>
            </a:pPr>
            <a:r>
              <a:rPr lang="en-US" sz="2000" dirty="0">
                <a:solidFill>
                  <a:schemeClr val="tx1"/>
                </a:solidFill>
              </a:rPr>
              <a:t>    Try to recall the author of each book.</a:t>
            </a:r>
          </a:p>
          <a:p>
            <a:pPr>
              <a:lnSpc>
                <a:spcPct val="150000"/>
              </a:lnSpc>
              <a:defRPr/>
            </a:pPr>
            <a:r>
              <a:rPr lang="en-US" sz="2000" dirty="0">
                <a:solidFill>
                  <a:schemeClr val="tx1"/>
                </a:solidFill>
              </a:rPr>
              <a:t>				</a:t>
            </a:r>
            <a:r>
              <a:rPr lang="en-US" sz="2000" u="sng" dirty="0">
                <a:solidFill>
                  <a:schemeClr val="tx1"/>
                </a:solidFill>
              </a:rPr>
              <a:t>Initials</a:t>
            </a:r>
            <a:r>
              <a:rPr lang="en-US" sz="2000" dirty="0">
                <a:solidFill>
                  <a:schemeClr val="tx1"/>
                </a:solidFill>
              </a:rPr>
              <a:t>		</a:t>
            </a:r>
            <a:r>
              <a:rPr lang="en-US" sz="2000" u="sng" dirty="0">
                <a:solidFill>
                  <a:schemeClr val="tx1"/>
                </a:solidFill>
              </a:rPr>
              <a:t>Name</a:t>
            </a:r>
            <a:endParaRPr lang="en-US" sz="2000" b="1" dirty="0">
              <a:solidFill>
                <a:schemeClr val="tx1"/>
              </a:solidFill>
            </a:endParaRPr>
          </a:p>
          <a:p>
            <a:pPr>
              <a:lnSpc>
                <a:spcPct val="150000"/>
              </a:lnSpc>
              <a:defRPr/>
            </a:pPr>
            <a:r>
              <a:rPr lang="en-US" sz="2000" i="1" dirty="0">
                <a:solidFill>
                  <a:schemeClr val="tx1"/>
                </a:solidFill>
              </a:rPr>
              <a:t> 	Pride and Prejudice	</a:t>
            </a:r>
          </a:p>
          <a:p>
            <a:pPr>
              <a:lnSpc>
                <a:spcPct val="150000"/>
              </a:lnSpc>
              <a:defRPr/>
            </a:pPr>
            <a:r>
              <a:rPr lang="en-US" sz="2000" dirty="0">
                <a:solidFill>
                  <a:schemeClr val="tx1"/>
                </a:solidFill>
              </a:rPr>
              <a:t> </a:t>
            </a:r>
            <a:r>
              <a:rPr lang="en-US" sz="2000" i="1" dirty="0">
                <a:solidFill>
                  <a:schemeClr val="tx1"/>
                </a:solidFill>
              </a:rPr>
              <a:t>	War and Peace		</a:t>
            </a:r>
            <a:endParaRPr lang="en-US" sz="2000" b="1" dirty="0">
              <a:solidFill>
                <a:schemeClr val="tx1"/>
              </a:solidFill>
            </a:endParaRPr>
          </a:p>
          <a:p>
            <a:pPr>
              <a:lnSpc>
                <a:spcPct val="150000"/>
              </a:lnSpc>
              <a:defRPr/>
            </a:pPr>
            <a:r>
              <a:rPr lang="en-US" sz="2000" dirty="0">
                <a:solidFill>
                  <a:schemeClr val="tx1"/>
                </a:solidFill>
              </a:rPr>
              <a:t> </a:t>
            </a:r>
            <a:r>
              <a:rPr lang="en-US" sz="2000" i="1" dirty="0">
                <a:solidFill>
                  <a:schemeClr val="tx1"/>
                </a:solidFill>
              </a:rPr>
              <a:t>	Canterbury Tales		</a:t>
            </a:r>
            <a:endParaRPr lang="en-US" sz="2000" b="1" dirty="0">
              <a:solidFill>
                <a:schemeClr val="tx1"/>
              </a:solidFill>
            </a:endParaRPr>
          </a:p>
          <a:p>
            <a:pPr>
              <a:lnSpc>
                <a:spcPct val="150000"/>
              </a:lnSpc>
              <a:defRPr/>
            </a:pPr>
            <a:r>
              <a:rPr lang="en-US" sz="2000" dirty="0">
                <a:solidFill>
                  <a:schemeClr val="tx1"/>
                </a:solidFill>
              </a:rPr>
              <a:t> </a:t>
            </a:r>
            <a:r>
              <a:rPr lang="en-US" sz="2000" i="1" dirty="0">
                <a:solidFill>
                  <a:schemeClr val="tx1"/>
                </a:solidFill>
              </a:rPr>
              <a:t>	The Origin of Species	</a:t>
            </a:r>
            <a:endParaRPr lang="en-US" sz="2000" b="1" dirty="0">
              <a:solidFill>
                <a:schemeClr val="tx1"/>
              </a:solidFill>
            </a:endParaRPr>
          </a:p>
          <a:p>
            <a:pPr>
              <a:lnSpc>
                <a:spcPct val="150000"/>
              </a:lnSpc>
              <a:defRPr/>
            </a:pPr>
            <a:r>
              <a:rPr lang="en-US" sz="2000" dirty="0">
                <a:solidFill>
                  <a:schemeClr val="tx1"/>
                </a:solidFill>
              </a:rPr>
              <a:t> </a:t>
            </a:r>
            <a:r>
              <a:rPr lang="en-US" sz="2000" i="1" dirty="0">
                <a:solidFill>
                  <a:schemeClr val="tx1"/>
                </a:solidFill>
              </a:rPr>
              <a:t>	Gone with the Wind	</a:t>
            </a:r>
            <a:endParaRPr lang="en-US" sz="2000" b="1" dirty="0">
              <a:solidFill>
                <a:schemeClr val="tx1"/>
              </a:solidFill>
            </a:endParaRPr>
          </a:p>
          <a:p>
            <a:pPr>
              <a:lnSpc>
                <a:spcPct val="150000"/>
              </a:lnSpc>
              <a:defRPr/>
            </a:pPr>
            <a:r>
              <a:rPr lang="en-US" sz="2000" dirty="0">
                <a:solidFill>
                  <a:schemeClr val="tx1"/>
                </a:solidFill>
              </a:rPr>
              <a:t> </a:t>
            </a:r>
            <a:r>
              <a:rPr lang="en-US" sz="2000" i="1" dirty="0">
                <a:solidFill>
                  <a:schemeClr val="tx1"/>
                </a:solidFill>
              </a:rPr>
              <a:t>	Les Misérables		</a:t>
            </a:r>
            <a:endParaRPr lang="en-US" sz="2000" dirty="0">
              <a:solidFill>
                <a:schemeClr val="tx1"/>
              </a:solidFill>
            </a:endParaRPr>
          </a:p>
          <a:p>
            <a:pPr>
              <a:lnSpc>
                <a:spcPct val="150000"/>
              </a:lnSpc>
              <a:defRPr/>
            </a:pPr>
            <a:endParaRPr lang="en-US" sz="2000" b="1" dirty="0">
              <a:solidFill>
                <a:schemeClr val="tx1"/>
              </a:solidFill>
            </a:endParaRPr>
          </a:p>
          <a:p>
            <a:pPr>
              <a:defRPr/>
            </a:pPr>
            <a:endParaRPr lang="en-US" sz="2000" b="1" dirty="0">
              <a:solidFill>
                <a:schemeClr val="tx1"/>
              </a:solidFill>
            </a:endParaRPr>
          </a:p>
          <a:p>
            <a:pPr marL="457200" indent="-457200">
              <a:lnSpc>
                <a:spcPct val="150000"/>
              </a:lnSpc>
              <a:defRPr/>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32</a:t>
            </a:fld>
            <a:endParaRPr lang="en-US" dirty="0"/>
          </a:p>
        </p:txBody>
      </p:sp>
      <p:sp>
        <p:nvSpPr>
          <p:cNvPr id="3" name="Rectangle 4">
            <a:extLst>
              <a:ext uri="{FF2B5EF4-FFF2-40B4-BE49-F238E27FC236}">
                <a16:creationId xmlns:a16="http://schemas.microsoft.com/office/drawing/2014/main" id="{602D8511-E742-CBBC-9D58-63C07F284708}"/>
              </a:ext>
            </a:extLst>
          </p:cNvPr>
          <p:cNvSpPr>
            <a:spLocks noChangeArrowheads="1"/>
          </p:cNvSpPr>
          <p:nvPr/>
        </p:nvSpPr>
        <p:spPr bwMode="auto">
          <a:xfrm>
            <a:off x="3803900" y="1355129"/>
            <a:ext cx="844910" cy="2880375"/>
          </a:xfrm>
          <a:prstGeom prst="rect">
            <a:avLst/>
          </a:prstGeom>
          <a:noFill/>
          <a:ln w="9525">
            <a:noFill/>
            <a:miter lim="800000"/>
            <a:headEnd/>
            <a:tailEnd/>
          </a:ln>
        </p:spPr>
        <p:txBody>
          <a:bodyPr lIns="91432" tIns="45716" rIns="91432" bIns="45716"/>
          <a:lstStyle/>
          <a:p>
            <a:pPr>
              <a:lnSpc>
                <a:spcPct val="150000"/>
              </a:lnSpc>
              <a:defRPr/>
            </a:pPr>
            <a:r>
              <a:rPr lang="en-US" sz="2000" dirty="0">
                <a:solidFill>
                  <a:schemeClr val="accent1">
                    <a:lumMod val="50000"/>
                  </a:schemeClr>
                </a:solidFill>
              </a:rPr>
              <a:t>J A</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L T</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G C</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C D</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M </a:t>
            </a:r>
            <a:r>
              <a:rPr lang="en-US" sz="2000" dirty="0" err="1">
                <a:solidFill>
                  <a:schemeClr val="accent1">
                    <a:lumMod val="50000"/>
                  </a:schemeClr>
                </a:solidFill>
              </a:rPr>
              <a:t>M</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V H</a:t>
            </a:r>
            <a:endParaRPr lang="en-US" sz="1800" b="1" dirty="0">
              <a:solidFill>
                <a:schemeClr val="tx1"/>
              </a:solidFill>
            </a:endParaRPr>
          </a:p>
          <a:p>
            <a:pPr>
              <a:defRPr/>
            </a:pPr>
            <a:endParaRPr lang="en-US" sz="2000" b="1" dirty="0">
              <a:solidFill>
                <a:schemeClr val="tx1"/>
              </a:solidFill>
            </a:endParaRPr>
          </a:p>
          <a:p>
            <a:pPr marL="457200" indent="-457200">
              <a:lnSpc>
                <a:spcPct val="150000"/>
              </a:lnSpc>
              <a:defRPr/>
            </a:pPr>
            <a:endParaRPr lang="en-US" sz="1800" dirty="0">
              <a:solidFill>
                <a:schemeClr val="tx1"/>
              </a:solidFill>
            </a:endParaRPr>
          </a:p>
        </p:txBody>
      </p:sp>
      <p:sp>
        <p:nvSpPr>
          <p:cNvPr id="7" name="Rectangle 4">
            <a:extLst>
              <a:ext uri="{FF2B5EF4-FFF2-40B4-BE49-F238E27FC236}">
                <a16:creationId xmlns:a16="http://schemas.microsoft.com/office/drawing/2014/main" id="{1190B594-BE8D-30F7-62A2-D35ECAE49A82}"/>
              </a:ext>
            </a:extLst>
          </p:cNvPr>
          <p:cNvSpPr>
            <a:spLocks noChangeArrowheads="1"/>
          </p:cNvSpPr>
          <p:nvPr/>
        </p:nvSpPr>
        <p:spPr bwMode="auto">
          <a:xfrm>
            <a:off x="5455315" y="1355129"/>
            <a:ext cx="2457920" cy="2880375"/>
          </a:xfrm>
          <a:prstGeom prst="rect">
            <a:avLst/>
          </a:prstGeom>
          <a:noFill/>
          <a:ln w="9525">
            <a:noFill/>
            <a:miter lim="800000"/>
            <a:headEnd/>
            <a:tailEnd/>
          </a:ln>
        </p:spPr>
        <p:txBody>
          <a:bodyPr lIns="91432" tIns="45716" rIns="91432" bIns="45716"/>
          <a:lstStyle/>
          <a:p>
            <a:pPr>
              <a:lnSpc>
                <a:spcPct val="150000"/>
              </a:lnSpc>
              <a:defRPr/>
            </a:pPr>
            <a:r>
              <a:rPr lang="en-US" sz="2000" dirty="0">
                <a:solidFill>
                  <a:schemeClr val="accent1">
                    <a:lumMod val="50000"/>
                  </a:schemeClr>
                </a:solidFill>
              </a:rPr>
              <a:t>Jane Austen</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Leo Tolstoy</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Geoffrey Chaucer</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Charles Darwin</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Margaret Mitchell</a:t>
            </a:r>
            <a:endParaRPr lang="en-US" sz="2000" b="1" dirty="0">
              <a:solidFill>
                <a:schemeClr val="accent1">
                  <a:lumMod val="50000"/>
                </a:schemeClr>
              </a:solidFill>
            </a:endParaRPr>
          </a:p>
          <a:p>
            <a:pPr>
              <a:lnSpc>
                <a:spcPct val="150000"/>
              </a:lnSpc>
              <a:defRPr/>
            </a:pPr>
            <a:r>
              <a:rPr lang="en-US" sz="2000" dirty="0">
                <a:solidFill>
                  <a:schemeClr val="accent1">
                    <a:lumMod val="50000"/>
                  </a:schemeClr>
                </a:solidFill>
              </a:rPr>
              <a:t>Victor Hugo</a:t>
            </a:r>
          </a:p>
          <a:p>
            <a:pPr>
              <a:lnSpc>
                <a:spcPct val="150000"/>
              </a:lnSpc>
              <a:defRPr/>
            </a:pPr>
            <a:endParaRPr lang="en-US" sz="1800" b="1" dirty="0">
              <a:solidFill>
                <a:schemeClr val="tx1"/>
              </a:solidFill>
            </a:endParaRPr>
          </a:p>
          <a:p>
            <a:pPr>
              <a:defRPr/>
            </a:pPr>
            <a:endParaRPr lang="en-US" sz="2000" b="1" dirty="0">
              <a:solidFill>
                <a:schemeClr val="tx1"/>
              </a:solidFill>
            </a:endParaRPr>
          </a:p>
          <a:p>
            <a:pPr marL="457200" indent="-457200">
              <a:lnSpc>
                <a:spcPct val="150000"/>
              </a:lnSpc>
              <a:defRPr/>
            </a:pPr>
            <a:endParaRPr lang="en-US" sz="1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1" y="0"/>
            <a:ext cx="9144000" cy="933450"/>
          </a:xfrm>
          <a:prstGeom prst="rect">
            <a:avLst/>
          </a:prstGeom>
          <a:noFill/>
          <a:ln w="9525">
            <a:noFill/>
            <a:miter lim="800000"/>
            <a:headEnd/>
            <a:tailEnd/>
          </a:ln>
        </p:spPr>
        <p:txBody>
          <a:bodyPr lIns="91432" tIns="45716" rIns="91432" bIns="45716"/>
          <a:lstStyle/>
          <a:p>
            <a:pPr>
              <a:lnSpc>
                <a:spcPct val="150000"/>
              </a:lnSpc>
              <a:defRPr/>
            </a:pPr>
            <a:endParaRPr lang="en-US" sz="1800" b="1" dirty="0">
              <a:solidFill>
                <a:schemeClr val="tx1"/>
              </a:solidFill>
            </a:endParaRPr>
          </a:p>
          <a:p>
            <a:pPr>
              <a:lnSpc>
                <a:spcPct val="150000"/>
              </a:lnSpc>
            </a:pPr>
            <a:r>
              <a:rPr lang="en-US" sz="2000" u="sng" dirty="0">
                <a:solidFill>
                  <a:schemeClr val="accent6">
                    <a:lumMod val="50000"/>
                  </a:schemeClr>
                </a:solidFill>
              </a:rPr>
              <a:t>retrieval failure</a:t>
            </a:r>
            <a:r>
              <a:rPr lang="en-US" sz="2000" dirty="0">
                <a:solidFill>
                  <a:schemeClr val="accent6">
                    <a:lumMod val="50000"/>
                  </a:schemeClr>
                </a:solidFill>
              </a:rPr>
              <a:t> </a:t>
            </a:r>
          </a:p>
          <a:p>
            <a:pPr>
              <a:lnSpc>
                <a:spcPct val="150000"/>
              </a:lnSpc>
            </a:pPr>
            <a:r>
              <a:rPr lang="en-US" sz="2000" dirty="0">
                <a:solidFill>
                  <a:schemeClr val="tx1"/>
                </a:solidFill>
              </a:rPr>
              <a:t>     Memory cannot be recalled, but it is not forgotten</a:t>
            </a:r>
          </a:p>
          <a:p>
            <a:pPr marL="457200" indent="-457200">
              <a:lnSpc>
                <a:spcPct val="150000"/>
              </a:lnSpc>
              <a:defRPr/>
            </a:pPr>
            <a:endParaRPr lang="en-US" sz="2000" dirty="0">
              <a:solidFill>
                <a:schemeClr val="tx1"/>
              </a:solidFill>
            </a:endParaRPr>
          </a:p>
          <a:p>
            <a:pPr marL="457200" indent="-457200">
              <a:lnSpc>
                <a:spcPct val="150000"/>
              </a:lnSpc>
              <a:defRPr/>
            </a:pPr>
            <a:r>
              <a:rPr lang="en-US" sz="2000" dirty="0">
                <a:solidFill>
                  <a:schemeClr val="tx1"/>
                </a:solidFill>
              </a:rPr>
              <a:t>Examples</a:t>
            </a:r>
          </a:p>
          <a:p>
            <a:pPr marL="457200" indent="-457200">
              <a:lnSpc>
                <a:spcPct val="150000"/>
              </a:lnSpc>
              <a:defRPr/>
            </a:pPr>
            <a:r>
              <a:rPr lang="en-US" sz="2000" dirty="0">
                <a:solidFill>
                  <a:schemeClr val="tx1"/>
                </a:solidFill>
              </a:rPr>
              <a:t>I could not recall her name, but I recognized it as soon as I heard it.</a:t>
            </a:r>
          </a:p>
          <a:p>
            <a:pPr marL="457200" indent="-457200">
              <a:lnSpc>
                <a:spcPct val="150000"/>
              </a:lnSpc>
              <a:defRPr/>
            </a:pPr>
            <a:r>
              <a:rPr lang="en-US" sz="2000" dirty="0">
                <a:solidFill>
                  <a:schemeClr val="tx1"/>
                </a:solidFill>
              </a:rPr>
              <a:t>I could not recall who first sailed around world, but his name came to me later.</a:t>
            </a:r>
          </a:p>
          <a:p>
            <a:pPr marL="457200" indent="-457200">
              <a:lnSpc>
                <a:spcPct val="150000"/>
              </a:lnSpc>
              <a:defRPr/>
            </a:pPr>
            <a:r>
              <a:rPr lang="en-US" sz="2000" dirty="0">
                <a:solidFill>
                  <a:schemeClr val="tx1"/>
                </a:solidFill>
              </a:rPr>
              <a:t>I cannot recall who assassinated Robert Kennedy, but his name begins with S.</a:t>
            </a:r>
          </a:p>
          <a:p>
            <a:pPr marL="457200" indent="-457200">
              <a:lnSpc>
                <a:spcPct val="150000"/>
              </a:lnSpc>
              <a:defRPr/>
            </a:pPr>
            <a:endParaRPr lang="en-US" sz="2000" dirty="0">
              <a:solidFill>
                <a:schemeClr val="tx1"/>
              </a:solidFill>
            </a:endParaRPr>
          </a:p>
          <a:p>
            <a:pPr marL="457200" indent="-457200">
              <a:lnSpc>
                <a:spcPct val="150000"/>
              </a:lnSpc>
              <a:defRPr/>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6">
                    <a:lumMod val="50000"/>
                  </a:schemeClr>
                </a:solidFill>
              </a:rPr>
              <a:t>Is the Tip-of-the-Tongue Experience Real? </a:t>
            </a:r>
          </a:p>
          <a:p>
            <a:pPr>
              <a:lnSpc>
                <a:spcPct val="150000"/>
              </a:lnSpc>
            </a:pPr>
            <a:endParaRPr lang="en-US" sz="2000" dirty="0">
              <a:solidFill>
                <a:schemeClr val="tx1"/>
              </a:solidFill>
            </a:endParaRPr>
          </a:p>
          <a:p>
            <a:pPr>
              <a:lnSpc>
                <a:spcPct val="150000"/>
              </a:lnSpc>
            </a:pPr>
            <a:r>
              <a:rPr lang="en-US" sz="2000" dirty="0">
                <a:solidFill>
                  <a:schemeClr val="tx1"/>
                </a:solidFill>
              </a:rPr>
              <a:t>Experiment</a:t>
            </a:r>
          </a:p>
          <a:p>
            <a:pPr>
              <a:lnSpc>
                <a:spcPct val="150000"/>
              </a:lnSpc>
            </a:pPr>
            <a:r>
              <a:rPr lang="en-US" sz="2000" dirty="0">
                <a:solidFill>
                  <a:schemeClr val="tx1"/>
                </a:solidFill>
              </a:rPr>
              <a:t>Ss heard definitions of rare words and were asked to give the word.</a:t>
            </a:r>
          </a:p>
          <a:p>
            <a:pPr>
              <a:lnSpc>
                <a:spcPct val="150000"/>
              </a:lnSpc>
            </a:pPr>
            <a:r>
              <a:rPr lang="en-US" sz="2000" dirty="0">
                <a:solidFill>
                  <a:schemeClr val="tx1"/>
                </a:solidFill>
              </a:rPr>
              <a:t>If Ss couldn’t, they were asked to give any partial information (e.g., 1</a:t>
            </a:r>
            <a:r>
              <a:rPr lang="en-US" sz="2000" baseline="30000" dirty="0">
                <a:solidFill>
                  <a:schemeClr val="tx1"/>
                </a:solidFill>
              </a:rPr>
              <a:t>st</a:t>
            </a:r>
            <a:r>
              <a:rPr lang="en-US" sz="2000" dirty="0">
                <a:solidFill>
                  <a:schemeClr val="tx1"/>
                </a:solidFill>
              </a:rPr>
              <a:t> letter).</a:t>
            </a:r>
          </a:p>
          <a:p>
            <a:pPr>
              <a:lnSpc>
                <a:spcPct val="150000"/>
              </a:lnSpc>
            </a:pPr>
            <a:endParaRPr lang="en-US" sz="2000" dirty="0">
              <a:solidFill>
                <a:schemeClr val="tx1"/>
              </a:solidFill>
            </a:endParaRPr>
          </a:p>
          <a:p>
            <a:r>
              <a:rPr lang="en-US" sz="2000" dirty="0">
                <a:solidFill>
                  <a:schemeClr val="tx1"/>
                </a:solidFill>
              </a:rPr>
              <a:t>Question: Was accuracy greater than chance?</a:t>
            </a:r>
          </a:p>
          <a:p>
            <a:endParaRPr lang="en-US" sz="2000" dirty="0">
              <a:solidFill>
                <a:schemeClr val="tx1"/>
              </a:solidFill>
            </a:endParaRPr>
          </a:p>
          <a:p>
            <a:endParaRPr lang="en-US" sz="2000" dirty="0">
              <a:solidFill>
                <a:schemeClr val="tx1"/>
              </a:solidFill>
            </a:endParaRPr>
          </a:p>
          <a:p>
            <a:r>
              <a:rPr lang="en-US" sz="2000" dirty="0">
                <a:solidFill>
                  <a:schemeClr val="tx1"/>
                </a:solidFill>
              </a:rPr>
              <a:t>Results:</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(Brown, 1991; Brown &amp; McNeill, 1966)</a:t>
            </a:r>
          </a:p>
        </p:txBody>
      </p:sp>
      <p:sp>
        <p:nvSpPr>
          <p:cNvPr id="3" name="Rectangle 2"/>
          <p:cNvSpPr/>
          <p:nvPr/>
        </p:nvSpPr>
        <p:spPr>
          <a:xfrm>
            <a:off x="1691625" y="3160165"/>
            <a:ext cx="1113745" cy="61436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34</a:t>
            </a:fld>
            <a:endParaRPr lang="en-US" dirty="0"/>
          </a:p>
        </p:txBody>
      </p:sp>
      <p:sp>
        <p:nvSpPr>
          <p:cNvPr id="4" name="Rectangle 4">
            <a:extLst>
              <a:ext uri="{FF2B5EF4-FFF2-40B4-BE49-F238E27FC236}">
                <a16:creationId xmlns:a16="http://schemas.microsoft.com/office/drawing/2014/main" id="{1453E55C-D125-C839-C2A3-10C82B2C4514}"/>
              </a:ext>
            </a:extLst>
          </p:cNvPr>
          <p:cNvSpPr>
            <a:spLocks noChangeArrowheads="1"/>
          </p:cNvSpPr>
          <p:nvPr/>
        </p:nvSpPr>
        <p:spPr bwMode="auto">
          <a:xfrm>
            <a:off x="1035786" y="3544215"/>
            <a:ext cx="1311678" cy="693346"/>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 </a:t>
            </a:r>
            <a:r>
              <a:rPr lang="en-US" sz="2000" dirty="0">
                <a:solidFill>
                  <a:schemeClr val="accent3">
                    <a:lumMod val="50000"/>
                  </a:schemeClr>
                </a:solidFill>
              </a:rPr>
              <a:t>Yes</a:t>
            </a:r>
          </a:p>
          <a:p>
            <a:endParaRPr lang="en-US" sz="2000" dirty="0">
              <a:solidFill>
                <a:srgbClr val="00B050"/>
              </a:solidFill>
            </a:endParaRPr>
          </a:p>
          <a:p>
            <a:endParaRPr lang="en-US"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ChangeArrowheads="1"/>
          </p:cNvSpPr>
          <p:nvPr/>
        </p:nvSpPr>
        <p:spPr bwMode="auto">
          <a:xfrm>
            <a:off x="117020" y="136526"/>
            <a:ext cx="9140390" cy="5865610"/>
          </a:xfrm>
          <a:prstGeom prst="rect">
            <a:avLst/>
          </a:prstGeom>
          <a:noFill/>
          <a:ln w="9525">
            <a:noFill/>
            <a:miter lim="800000"/>
            <a:headEnd/>
            <a:tailEnd/>
          </a:ln>
        </p:spPr>
        <p:txBody>
          <a:bodyPr lIns="91432" tIns="45716" rIns="91432" bIns="45716"/>
          <a:lstStyle/>
          <a:p>
            <a:r>
              <a:rPr lang="en-US" dirty="0">
                <a:solidFill>
                  <a:schemeClr val="accent6">
                    <a:lumMod val="50000"/>
                  </a:schemeClr>
                </a:solidFill>
              </a:rPr>
              <a:t>TOT is universal</a:t>
            </a:r>
          </a:p>
          <a:p>
            <a:endParaRPr lang="en-US" sz="2000" dirty="0">
              <a:solidFill>
                <a:schemeClr val="tx1"/>
              </a:solidFill>
            </a:endParaRPr>
          </a:p>
          <a:p>
            <a:pPr defTabSz="463550">
              <a:lnSpc>
                <a:spcPct val="150000"/>
              </a:lnSpc>
            </a:pPr>
            <a:r>
              <a:rPr lang="en-US" sz="2000" dirty="0">
                <a:solidFill>
                  <a:schemeClr val="tx1"/>
                </a:solidFill>
              </a:rPr>
              <a:t>In a survey of 51 languages, 45 use tongue metaphor for TOT. </a:t>
            </a:r>
          </a:p>
          <a:p>
            <a:pPr defTabSz="463550">
              <a:lnSpc>
                <a:spcPct val="150000"/>
              </a:lnSpc>
            </a:pPr>
            <a:r>
              <a:rPr lang="en-US" sz="2000" dirty="0">
                <a:solidFill>
                  <a:schemeClr val="tx1"/>
                </a:solidFill>
              </a:rPr>
              <a:t>	</a:t>
            </a:r>
          </a:p>
          <a:p>
            <a:pPr defTabSz="373063">
              <a:lnSpc>
                <a:spcPct val="150000"/>
              </a:lnSpc>
              <a:tabLst>
                <a:tab pos="393700" algn="l"/>
              </a:tabLst>
            </a:pPr>
            <a:r>
              <a:rPr lang="en-US" sz="2000" b="0" i="0" u="none" strike="noStrike" baseline="0" dirty="0">
                <a:solidFill>
                  <a:schemeClr val="tx1"/>
                </a:solidFill>
                <a:latin typeface="Arial" panose="020B0604020202020204" pitchFamily="34" charset="0"/>
                <a:cs typeface="Arial" panose="020B0604020202020204" pitchFamily="34" charset="0"/>
              </a:rPr>
              <a:t>Italian</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rPr>
              <a:t>			</a:t>
            </a:r>
            <a:r>
              <a:rPr lang="en-US" sz="2000" b="0" i="0" u="none" strike="noStrike" baseline="0" dirty="0" err="1">
                <a:solidFill>
                  <a:schemeClr val="accent3">
                    <a:lumMod val="50000"/>
                  </a:schemeClr>
                </a:solidFill>
                <a:latin typeface="Arial" panose="020B0604020202020204" pitchFamily="34" charset="0"/>
                <a:cs typeface="Arial" panose="020B0604020202020204" pitchFamily="34" charset="0"/>
              </a:rPr>
              <a:t>punta</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rPr>
              <a:t> </a:t>
            </a:r>
            <a:r>
              <a:rPr lang="en-US" sz="2000" b="0" i="0" u="none" strike="noStrike" baseline="0" dirty="0" err="1">
                <a:solidFill>
                  <a:schemeClr val="accent3">
                    <a:lumMod val="50000"/>
                  </a:schemeClr>
                </a:solidFill>
                <a:latin typeface="Arial" panose="020B0604020202020204" pitchFamily="34" charset="0"/>
                <a:cs typeface="Arial" panose="020B0604020202020204" pitchFamily="34" charset="0"/>
              </a:rPr>
              <a:t>della</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rPr>
              <a:t> lingua		</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sym typeface="Wingdings" panose="05000000000000000000" pitchFamily="2" charset="2"/>
              </a:rPr>
              <a:t> 		</a:t>
            </a:r>
            <a:r>
              <a:rPr lang="en-US" sz="2000" dirty="0">
                <a:solidFill>
                  <a:schemeClr val="tx1"/>
                </a:solidFill>
                <a:latin typeface="Arial" panose="020B0604020202020204" pitchFamily="34" charset="0"/>
                <a:cs typeface="Arial" panose="020B0604020202020204" pitchFamily="34" charset="0"/>
              </a:rPr>
              <a:t>On the tip/point of the tongue </a:t>
            </a:r>
          </a:p>
          <a:p>
            <a:pPr defTabSz="373063">
              <a:lnSpc>
                <a:spcPct val="150000"/>
              </a:lnSpc>
              <a:tabLst>
                <a:tab pos="393700" algn="l"/>
              </a:tabLst>
            </a:pPr>
            <a:r>
              <a:rPr lang="en-US" sz="2000" b="0" i="0" u="none" strike="noStrike" baseline="0" dirty="0">
                <a:solidFill>
                  <a:schemeClr val="tx1"/>
                </a:solidFill>
                <a:latin typeface="Arial" panose="020B0604020202020204" pitchFamily="34" charset="0"/>
                <a:cs typeface="Arial" panose="020B0604020202020204" pitchFamily="34" charset="0"/>
              </a:rPr>
              <a:t>Estonian 		</a:t>
            </a:r>
            <a:r>
              <a:rPr lang="en-US" sz="2000" b="0" i="0" u="none" strike="noStrike" baseline="0" dirty="0" err="1">
                <a:solidFill>
                  <a:schemeClr val="accent3">
                    <a:lumMod val="50000"/>
                  </a:schemeClr>
                </a:solidFill>
                <a:latin typeface="Arial" panose="020B0604020202020204" pitchFamily="34" charset="0"/>
                <a:cs typeface="Arial" panose="020B0604020202020204" pitchFamily="34" charset="0"/>
              </a:rPr>
              <a:t>keele</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rPr>
              <a:t> </a:t>
            </a:r>
            <a:r>
              <a:rPr lang="en-US" sz="2000" b="0" i="0" u="none" strike="noStrike" baseline="0" dirty="0" err="1">
                <a:solidFill>
                  <a:schemeClr val="accent3">
                    <a:lumMod val="50000"/>
                  </a:schemeClr>
                </a:solidFill>
                <a:latin typeface="Arial" panose="020B0604020202020204" pitchFamily="34" charset="0"/>
                <a:cs typeface="Arial" panose="020B0604020202020204" pitchFamily="34" charset="0"/>
              </a:rPr>
              <a:t>otsa</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rPr>
              <a:t> peal 	</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sym typeface="Wingdings" panose="05000000000000000000" pitchFamily="2" charset="2"/>
              </a:rPr>
              <a:t> 				</a:t>
            </a:r>
            <a:r>
              <a:rPr lang="en-US" sz="2000" dirty="0">
                <a:solidFill>
                  <a:schemeClr val="tx1"/>
                </a:solidFill>
                <a:latin typeface="Arial" panose="020B0604020202020204" pitchFamily="34" charset="0"/>
                <a:cs typeface="Arial" panose="020B0604020202020204" pitchFamily="34" charset="0"/>
              </a:rPr>
              <a:t>At the head of </a:t>
            </a:r>
            <a:r>
              <a:rPr lang="en-US" sz="2000">
                <a:solidFill>
                  <a:schemeClr val="tx1"/>
                </a:solidFill>
                <a:latin typeface="Arial" panose="020B0604020202020204" pitchFamily="34" charset="0"/>
                <a:cs typeface="Arial" panose="020B0604020202020204" pitchFamily="34" charset="0"/>
              </a:rPr>
              <a:t>the tongue</a:t>
            </a:r>
            <a:endParaRPr lang="en-US" sz="2000" dirty="0">
              <a:solidFill>
                <a:schemeClr val="tx1"/>
              </a:solidFill>
              <a:latin typeface="Arial" panose="020B0604020202020204" pitchFamily="34" charset="0"/>
              <a:cs typeface="Arial" panose="020B0604020202020204" pitchFamily="34" charset="0"/>
            </a:endParaRPr>
          </a:p>
          <a:p>
            <a:pPr defTabSz="373063">
              <a:lnSpc>
                <a:spcPct val="150000"/>
              </a:lnSpc>
              <a:tabLst>
                <a:tab pos="393700" algn="l"/>
              </a:tabLst>
            </a:pPr>
            <a:r>
              <a:rPr lang="en-US" sz="2000" dirty="0">
                <a:solidFill>
                  <a:schemeClr val="tx1"/>
                </a:solidFill>
                <a:latin typeface="Arial" panose="020B0604020202020204" pitchFamily="34" charset="0"/>
                <a:cs typeface="Arial" panose="020B0604020202020204" pitchFamily="34" charset="0"/>
              </a:rPr>
              <a:t>Cheyenne</a:t>
            </a:r>
            <a:r>
              <a:rPr lang="en-US" sz="2000" b="0" i="0" u="none" strike="noStrike" baseline="0" dirty="0">
                <a:solidFill>
                  <a:schemeClr val="tx1"/>
                </a:solidFill>
                <a:latin typeface="Arial" panose="020B0604020202020204" pitchFamily="34" charset="0"/>
                <a:cs typeface="Arial" panose="020B0604020202020204" pitchFamily="34" charset="0"/>
              </a:rPr>
              <a:t>	</a:t>
            </a:r>
            <a:r>
              <a:rPr lang="en-US" sz="2000" b="0" i="0" u="none" strike="noStrike" baseline="0" dirty="0" err="1">
                <a:solidFill>
                  <a:schemeClr val="accent3">
                    <a:lumMod val="50000"/>
                  </a:schemeClr>
                </a:solidFill>
                <a:latin typeface="Arial" panose="020B0604020202020204" pitchFamily="34" charset="0"/>
                <a:cs typeface="Arial" panose="020B0604020202020204" pitchFamily="34" charset="0"/>
              </a:rPr>
              <a:t>navonotootse’a</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rPr>
              <a:t> 	</a:t>
            </a:r>
            <a:r>
              <a:rPr lang="en-US" sz="2000" b="0" i="0" u="none" strike="noStrike" baseline="0" dirty="0">
                <a:solidFill>
                  <a:schemeClr val="accent3">
                    <a:lumMod val="50000"/>
                  </a:schemeClr>
                </a:solidFill>
                <a:latin typeface="Arial" panose="020B0604020202020204" pitchFamily="34" charset="0"/>
                <a:cs typeface="Arial" panose="020B0604020202020204" pitchFamily="34" charset="0"/>
                <a:sym typeface="Wingdings" panose="05000000000000000000" pitchFamily="2" charset="2"/>
              </a:rPr>
              <a:t>				 </a:t>
            </a:r>
            <a:r>
              <a:rPr lang="en-US" sz="2000" dirty="0">
                <a:solidFill>
                  <a:schemeClr val="tx1"/>
                </a:solidFill>
                <a:latin typeface="Arial" panose="020B0604020202020204" pitchFamily="34" charset="0"/>
                <a:cs typeface="Arial" panose="020B0604020202020204" pitchFamily="34" charset="0"/>
              </a:rPr>
              <a:t>I have lost it on my tongue	</a:t>
            </a:r>
          </a:p>
          <a:p>
            <a:pPr defTabSz="373063">
              <a:lnSpc>
                <a:spcPct val="150000"/>
              </a:lnSpc>
              <a:tabLst>
                <a:tab pos="393700" algn="l"/>
              </a:tabLst>
            </a:pPr>
            <a:r>
              <a:rPr lang="en-US" sz="2000" dirty="0">
                <a:solidFill>
                  <a:schemeClr val="tx1"/>
                </a:solidFill>
                <a:latin typeface="Arial" panose="020B0604020202020204" pitchFamily="34" charset="0"/>
                <a:cs typeface="Arial" panose="020B0604020202020204" pitchFamily="34" charset="0"/>
              </a:rPr>
              <a:t>Korean		</a:t>
            </a:r>
            <a:r>
              <a:rPr lang="en-US" sz="2000" dirty="0" err="1">
                <a:solidFill>
                  <a:schemeClr val="accent3">
                    <a:lumMod val="50000"/>
                  </a:schemeClr>
                </a:solidFill>
                <a:latin typeface="Arial" panose="020B0604020202020204" pitchFamily="34" charset="0"/>
                <a:cs typeface="Arial" panose="020B0604020202020204" pitchFamily="34" charset="0"/>
              </a:rPr>
              <a:t>h</a:t>
            </a:r>
            <a:r>
              <a:rPr lang="en-US" sz="2000" b="0" i="0" dirty="0" err="1">
                <a:solidFill>
                  <a:schemeClr val="accent3">
                    <a:lumMod val="50000"/>
                  </a:schemeClr>
                </a:solidFill>
                <a:effectLst/>
                <a:latin typeface="Arial" panose="020B0604020202020204" pitchFamily="34" charset="0"/>
                <a:cs typeface="Arial" panose="020B0604020202020204" pitchFamily="34" charset="0"/>
              </a:rPr>
              <a:t>yeu</a:t>
            </a:r>
            <a:r>
              <a:rPr lang="en-US" sz="2000" b="0" i="0" dirty="0">
                <a:solidFill>
                  <a:schemeClr val="accent3">
                    <a:lumMod val="50000"/>
                  </a:schemeClr>
                </a:solidFill>
                <a:effectLst/>
                <a:latin typeface="Arial" panose="020B0604020202020204" pitchFamily="34" charset="0"/>
                <a:cs typeface="Arial" panose="020B0604020202020204" pitchFamily="34" charset="0"/>
              </a:rPr>
              <a:t> </a:t>
            </a:r>
            <a:r>
              <a:rPr lang="en-US" sz="2000" b="0" i="0" dirty="0" err="1">
                <a:solidFill>
                  <a:schemeClr val="accent3">
                    <a:lumMod val="50000"/>
                  </a:schemeClr>
                </a:solidFill>
                <a:effectLst/>
                <a:latin typeface="Arial" panose="020B0604020202020204" pitchFamily="34" charset="0"/>
                <a:cs typeface="Arial" panose="020B0604020202020204" pitchFamily="34" charset="0"/>
              </a:rPr>
              <a:t>kkedu-te</a:t>
            </a:r>
            <a:r>
              <a:rPr lang="en-US" sz="2000" b="0" i="0" dirty="0">
                <a:solidFill>
                  <a:schemeClr val="accent3">
                    <a:lumMod val="50000"/>
                  </a:schemeClr>
                </a:solidFill>
                <a:effectLst/>
                <a:latin typeface="Arial" panose="020B0604020202020204" pitchFamily="34" charset="0"/>
                <a:cs typeface="Arial" panose="020B0604020202020204" pitchFamily="34" charset="0"/>
              </a:rPr>
              <a:t> mam-dol-da 	</a:t>
            </a:r>
            <a:r>
              <a:rPr lang="en-US" sz="2000" b="0" i="0" dirty="0">
                <a:solidFill>
                  <a:schemeClr val="accent3">
                    <a:lumMod val="50000"/>
                  </a:schemeClr>
                </a:solidFill>
                <a:effectLst/>
                <a:latin typeface="Arial" panose="020B0604020202020204" pitchFamily="34" charset="0"/>
                <a:cs typeface="Arial" panose="020B0604020202020204" pitchFamily="34" charset="0"/>
                <a:sym typeface="Wingdings" panose="05000000000000000000" pitchFamily="2" charset="2"/>
              </a:rPr>
              <a:t> </a:t>
            </a:r>
            <a:r>
              <a:rPr lang="en-US" sz="2000" dirty="0">
                <a:solidFill>
                  <a:schemeClr val="tx1"/>
                </a:solidFill>
                <a:latin typeface="Arial" panose="020B0604020202020204" pitchFamily="34" charset="0"/>
                <a:cs typeface="Arial" panose="020B0604020202020204" pitchFamily="34" charset="0"/>
              </a:rPr>
              <a:t>sparkling at the end of the tongue</a:t>
            </a:r>
            <a:r>
              <a:rPr lang="en-US" sz="2000" baseline="30000" dirty="0">
                <a:solidFill>
                  <a:schemeClr val="tx1"/>
                </a:solidFill>
                <a:latin typeface="Arial" panose="020B0604020202020204" pitchFamily="34" charset="0"/>
                <a:cs typeface="Arial" panose="020B0604020202020204" pitchFamily="34" charset="0"/>
              </a:rPr>
              <a:t> 1</a:t>
            </a:r>
            <a:r>
              <a:rPr lang="en-US" sz="2000" dirty="0">
                <a:solidFill>
                  <a:schemeClr val="tx1"/>
                </a:solidFill>
                <a:latin typeface="Arial" panose="020B0604020202020204" pitchFamily="34" charset="0"/>
                <a:cs typeface="Arial" panose="020B0604020202020204" pitchFamily="34" charset="0"/>
              </a:rPr>
              <a:t> </a:t>
            </a:r>
          </a:p>
          <a:p>
            <a:pPr defTabSz="463550">
              <a:lnSpc>
                <a:spcPct val="150000"/>
              </a:lnSpc>
            </a:pPr>
            <a:endParaRPr lang="en-US" sz="2000" b="0" i="0" dirty="0">
              <a:solidFill>
                <a:srgbClr val="000000"/>
              </a:solidFill>
              <a:effectLst/>
              <a:latin typeface="Arial" panose="020B0604020202020204" pitchFamily="34" charset="0"/>
              <a:cs typeface="Arial" panose="020B0604020202020204" pitchFamily="34" charset="0"/>
            </a:endParaRPr>
          </a:p>
          <a:p>
            <a:pPr defTabSz="463550"/>
            <a:r>
              <a:rPr lang="en-US" sz="2000" dirty="0">
                <a:solidFill>
                  <a:schemeClr val="tx1"/>
                </a:solidFill>
              </a:rPr>
              <a:t>Schwartz, B. L. (1999). Sparkling at the end of the tongue: The etiology of </a:t>
            </a:r>
          </a:p>
          <a:p>
            <a:pPr defTabSz="463550"/>
            <a:r>
              <a:rPr lang="en-US" sz="2000" dirty="0">
                <a:solidFill>
                  <a:schemeClr val="tx1"/>
                </a:solidFill>
              </a:rPr>
              <a:t>	tip-of-the-tongue phenomenology. </a:t>
            </a:r>
            <a:r>
              <a:rPr lang="en-US" sz="2000" i="1" dirty="0">
                <a:solidFill>
                  <a:schemeClr val="tx1"/>
                </a:solidFill>
              </a:rPr>
              <a:t>Psychonomic Bulletin &amp; Review</a:t>
            </a:r>
            <a:r>
              <a:rPr lang="en-US" sz="2000" dirty="0">
                <a:solidFill>
                  <a:schemeClr val="tx1"/>
                </a:solidFill>
              </a:rPr>
              <a:t>.</a:t>
            </a:r>
          </a:p>
          <a:p>
            <a:pPr defTabSz="463550"/>
            <a:endParaRPr lang="en-US" sz="2000" dirty="0">
              <a:solidFill>
                <a:schemeClr val="tx1"/>
              </a:solidFill>
            </a:endParaRPr>
          </a:p>
          <a:p>
            <a:pPr defTabSz="463550"/>
            <a:endParaRPr lang="en-US" sz="2000" dirty="0">
              <a:solidFill>
                <a:schemeClr val="tx1"/>
              </a:solidFill>
            </a:endParaRPr>
          </a:p>
          <a:p>
            <a:pPr defTabSz="463550">
              <a:spcBef>
                <a:spcPts val="600"/>
              </a:spcBef>
            </a:pPr>
            <a:r>
              <a:rPr lang="en-US" sz="2000" dirty="0">
                <a:solidFill>
                  <a:schemeClr val="tx1"/>
                </a:solidFill>
                <a:latin typeface="Arial" panose="020B0604020202020204" pitchFamily="34" charset="0"/>
                <a:cs typeface="Arial" panose="020B0604020202020204" pitchFamily="34" charset="0"/>
              </a:rPr>
              <a:t>1 	Correction: </a:t>
            </a:r>
            <a:r>
              <a:rPr lang="en-US" sz="2000" b="0" i="0" dirty="0">
                <a:solidFill>
                  <a:schemeClr val="tx1"/>
                </a:solidFill>
                <a:effectLst/>
                <a:latin typeface="Arial" panose="020B0604020202020204" pitchFamily="34" charset="0"/>
                <a:cs typeface="Arial" panose="020B0604020202020204" pitchFamily="34" charset="0"/>
                <a:sym typeface="Wingdings" panose="05000000000000000000" pitchFamily="2" charset="2"/>
              </a:rPr>
              <a:t>going</a:t>
            </a:r>
            <a:r>
              <a:rPr lang="en-US" sz="2000" dirty="0">
                <a:solidFill>
                  <a:schemeClr val="tx1"/>
                </a:solidFill>
                <a:latin typeface="Arial" panose="020B0604020202020204" pitchFamily="34" charset="0"/>
                <a:cs typeface="Arial" panose="020B0604020202020204" pitchFamily="34" charset="0"/>
              </a:rPr>
              <a:t>/hovering around my tip of the tongue. </a:t>
            </a:r>
          </a:p>
          <a:p>
            <a:pPr defTabSz="463550">
              <a:spcBef>
                <a:spcPts val="600"/>
              </a:spcBef>
            </a:pPr>
            <a:r>
              <a:rPr lang="en-US" sz="2000" dirty="0">
                <a:solidFill>
                  <a:schemeClr val="tx1"/>
                </a:solidFill>
              </a:rPr>
              <a:t>	</a:t>
            </a:r>
            <a:r>
              <a:rPr lang="en-US" sz="2000" dirty="0" err="1">
                <a:solidFill>
                  <a:schemeClr val="tx1"/>
                </a:solidFill>
              </a:rPr>
              <a:t>Eunsun</a:t>
            </a:r>
            <a:r>
              <a:rPr lang="en-US" sz="2000" dirty="0">
                <a:solidFill>
                  <a:schemeClr val="tx1"/>
                </a:solidFill>
              </a:rPr>
              <a:t> Lee, personal communication, February 15, 2023</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r>
              <a:rPr lang="en-US" sz="2000" dirty="0">
                <a:solidFill>
                  <a:schemeClr val="tx1"/>
                </a:solidFill>
              </a:rPr>
              <a:t> </a:t>
            </a:r>
          </a:p>
          <a:p>
            <a:endParaRPr lang="en-US" sz="2000" dirty="0"/>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4" name="Rectangle 3"/>
          <p:cNvSpPr/>
          <p:nvPr/>
        </p:nvSpPr>
        <p:spPr>
          <a:xfrm>
            <a:off x="0" y="0"/>
            <a:ext cx="9144000" cy="6858000"/>
          </a:xfrm>
          <a:prstGeom prst="rect">
            <a:avLst/>
          </a:prstGeom>
          <a:noFill/>
          <a:ln w="412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ChangeArrowheads="1"/>
          </p:cNvSpPr>
          <p:nvPr/>
        </p:nvSpPr>
        <p:spPr bwMode="auto">
          <a:xfrm>
            <a:off x="309563" y="279400"/>
            <a:ext cx="6950075" cy="3917950"/>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1. Three-line verse with 5, 7, and 5 syllables per line</a:t>
            </a:r>
          </a:p>
          <a:p>
            <a:pPr>
              <a:lnSpc>
                <a:spcPct val="150000"/>
              </a:lnSpc>
            </a:pPr>
            <a:r>
              <a:rPr lang="en-US" sz="2000" dirty="0">
                <a:solidFill>
                  <a:schemeClr val="tx1"/>
                </a:solidFill>
              </a:rPr>
              <a:t>2. the three periods (...) that indicate an omission</a:t>
            </a:r>
          </a:p>
          <a:p>
            <a:pPr>
              <a:lnSpc>
                <a:spcPct val="150000"/>
              </a:lnSpc>
            </a:pPr>
            <a:r>
              <a:rPr lang="en-US" sz="2000" dirty="0">
                <a:solidFill>
                  <a:schemeClr val="tx1"/>
                </a:solidFill>
              </a:rPr>
              <a:t>3. create odd-shaped voting districts for political benefit </a:t>
            </a:r>
          </a:p>
          <a:p>
            <a:pPr>
              <a:lnSpc>
                <a:spcPct val="150000"/>
              </a:lnSpc>
            </a:pPr>
            <a:r>
              <a:rPr lang="en-US" sz="2000" dirty="0">
                <a:solidFill>
                  <a:schemeClr val="tx1"/>
                </a:solidFill>
              </a:rPr>
              <a:t>4. word that reads same forward or backward (e.g., tot) </a:t>
            </a:r>
          </a:p>
          <a:p>
            <a:pPr>
              <a:lnSpc>
                <a:spcPct val="150000"/>
              </a:lnSpc>
            </a:pPr>
            <a:r>
              <a:rPr lang="en-US" sz="2000" dirty="0">
                <a:solidFill>
                  <a:schemeClr val="tx1"/>
                </a:solidFill>
              </a:rPr>
              <a:t>5. Japanese art of paper folding</a:t>
            </a:r>
          </a:p>
          <a:p>
            <a:pPr>
              <a:lnSpc>
                <a:spcPct val="150000"/>
              </a:lnSpc>
            </a:pPr>
            <a:r>
              <a:rPr lang="en-US" sz="2000" dirty="0">
                <a:solidFill>
                  <a:schemeClr val="tx1"/>
                </a:solidFill>
              </a:rPr>
              <a:t>6. term for mammals with pouches (e.g., kangaroo)</a:t>
            </a:r>
          </a:p>
          <a:p>
            <a:pPr>
              <a:lnSpc>
                <a:spcPct val="150000"/>
              </a:lnSpc>
            </a:pPr>
            <a:r>
              <a:rPr lang="en-US" sz="2000" dirty="0">
                <a:solidFill>
                  <a:schemeClr val="tx1"/>
                </a:solidFill>
              </a:rPr>
              <a:t>7.  tree that sheds leaves every year (unlike evergreens)</a:t>
            </a:r>
          </a:p>
          <a:p>
            <a:pPr>
              <a:lnSpc>
                <a:spcPct val="150000"/>
              </a:lnSpc>
            </a:pPr>
            <a:r>
              <a:rPr lang="en-US" sz="2000" dirty="0">
                <a:solidFill>
                  <a:schemeClr val="tx1"/>
                </a:solidFill>
              </a:rPr>
              <a:t>8.  flying reptile that became extinct </a:t>
            </a:r>
          </a:p>
          <a:p>
            <a:pPr>
              <a:lnSpc>
                <a:spcPct val="150000"/>
              </a:lnSpc>
            </a:pPr>
            <a:r>
              <a:rPr lang="en-US" sz="2000" dirty="0">
                <a:solidFill>
                  <a:schemeClr val="tx1"/>
                </a:solidFill>
              </a:rPr>
              <a:t>9.  word that is pronounced like its meaning (e.g., buzz)  </a:t>
            </a:r>
          </a:p>
          <a:p>
            <a:pPr>
              <a:lnSpc>
                <a:spcPct val="150000"/>
              </a:lnSpc>
            </a:pPr>
            <a:r>
              <a:rPr lang="en-US" sz="2000" dirty="0">
                <a:solidFill>
                  <a:schemeClr val="tx1"/>
                </a:solidFill>
              </a:rPr>
              <a:t>10. mental disorder that causes people to steal</a:t>
            </a:r>
          </a:p>
          <a:p>
            <a:pPr>
              <a:lnSpc>
                <a:spcPct val="150000"/>
              </a:lnSpc>
            </a:pPr>
            <a:r>
              <a:rPr lang="en-US" sz="2000" dirty="0">
                <a:solidFill>
                  <a:schemeClr val="tx1"/>
                </a:solidFill>
              </a:rPr>
              <a:t>11. instrument used to measure wind speed</a:t>
            </a:r>
          </a:p>
          <a:p>
            <a:pPr>
              <a:lnSpc>
                <a:spcPct val="150000"/>
              </a:lnSpc>
            </a:pPr>
            <a:r>
              <a:rPr lang="en-US" sz="2000" dirty="0">
                <a:solidFill>
                  <a:schemeClr val="tx1"/>
                </a:solidFill>
              </a:rPr>
              <a:t>12. animal which eats plants and animals</a:t>
            </a:r>
          </a:p>
          <a:p>
            <a:pPr>
              <a:lnSpc>
                <a:spcPct val="150000"/>
              </a:lnSpc>
            </a:pPr>
            <a:r>
              <a:rPr lang="en-US" sz="2000" dirty="0">
                <a:solidFill>
                  <a:schemeClr val="tx1"/>
                </a:solidFill>
              </a:rPr>
              <a:t>13. person who explores a cave</a:t>
            </a:r>
          </a:p>
          <a:p>
            <a:pPr>
              <a:lnSpc>
                <a:spcPct val="150000"/>
              </a:lnSpc>
            </a:pPr>
            <a:r>
              <a:rPr lang="en-US" sz="2000" dirty="0">
                <a:solidFill>
                  <a:schemeClr val="tx1"/>
                </a:solidFill>
              </a:rPr>
              <a:t> </a:t>
            </a:r>
          </a:p>
          <a:p>
            <a:endParaRPr lang="en-US" sz="2000" dirty="0"/>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4" name="Rectangle 3"/>
          <p:cNvSpPr/>
          <p:nvPr/>
        </p:nvSpPr>
        <p:spPr>
          <a:xfrm>
            <a:off x="0" y="0"/>
            <a:ext cx="9144000" cy="6858000"/>
          </a:xfrm>
          <a:prstGeom prst="rect">
            <a:avLst/>
          </a:prstGeom>
          <a:noFill/>
          <a:ln w="10795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a:spLocks noChangeArrowheads="1"/>
          </p:cNvSpPr>
          <p:nvPr/>
        </p:nvSpPr>
        <p:spPr bwMode="auto">
          <a:xfrm>
            <a:off x="6916738" y="241300"/>
            <a:ext cx="2227262" cy="3956050"/>
          </a:xfrm>
          <a:prstGeom prst="rect">
            <a:avLst/>
          </a:prstGeom>
          <a:noFill/>
          <a:ln w="9525">
            <a:noFill/>
            <a:miter lim="800000"/>
            <a:headEnd/>
            <a:tailEnd/>
          </a:ln>
        </p:spPr>
        <p:txBody>
          <a:bodyPr lIns="91432" tIns="45716" rIns="91432" bIns="45716"/>
          <a:lstStyle/>
          <a:p>
            <a:pPr marL="457200" indent="-457200">
              <a:lnSpc>
                <a:spcPct val="150000"/>
              </a:lnSpc>
              <a:defRPr/>
            </a:pPr>
            <a:r>
              <a:rPr lang="en-US" sz="2000" dirty="0">
                <a:solidFill>
                  <a:schemeClr val="tx1"/>
                </a:solidFill>
              </a:rPr>
              <a:t>1.  haiku	</a:t>
            </a:r>
          </a:p>
          <a:p>
            <a:pPr marL="457200" indent="-457200">
              <a:lnSpc>
                <a:spcPct val="150000"/>
              </a:lnSpc>
              <a:defRPr/>
            </a:pPr>
            <a:r>
              <a:rPr lang="en-US" sz="2000" dirty="0">
                <a:solidFill>
                  <a:schemeClr val="tx1"/>
                </a:solidFill>
              </a:rPr>
              <a:t>2.  ellipsis	</a:t>
            </a:r>
          </a:p>
          <a:p>
            <a:pPr marL="457200" indent="-457200">
              <a:lnSpc>
                <a:spcPct val="150000"/>
              </a:lnSpc>
              <a:defRPr/>
            </a:pPr>
            <a:r>
              <a:rPr lang="en-US" sz="2000" dirty="0">
                <a:solidFill>
                  <a:schemeClr val="tx1"/>
                </a:solidFill>
              </a:rPr>
              <a:t>3. gerrymander</a:t>
            </a:r>
          </a:p>
          <a:p>
            <a:pPr marL="457200" indent="-457200">
              <a:lnSpc>
                <a:spcPct val="150000"/>
              </a:lnSpc>
              <a:defRPr/>
            </a:pPr>
            <a:r>
              <a:rPr lang="en-US" sz="2000" dirty="0">
                <a:solidFill>
                  <a:schemeClr val="tx1"/>
                </a:solidFill>
              </a:rPr>
              <a:t>4.  palindrome	</a:t>
            </a:r>
          </a:p>
          <a:p>
            <a:pPr marL="457200" indent="-457200">
              <a:lnSpc>
                <a:spcPct val="150000"/>
              </a:lnSpc>
              <a:defRPr/>
            </a:pPr>
            <a:r>
              <a:rPr lang="en-US" sz="2000" dirty="0">
                <a:solidFill>
                  <a:schemeClr val="tx1"/>
                </a:solidFill>
              </a:rPr>
              <a:t>5.  origami	</a:t>
            </a:r>
          </a:p>
          <a:p>
            <a:pPr marL="457200" indent="-457200">
              <a:lnSpc>
                <a:spcPct val="150000"/>
              </a:lnSpc>
              <a:defRPr/>
            </a:pPr>
            <a:r>
              <a:rPr lang="en-US" sz="2000" dirty="0">
                <a:solidFill>
                  <a:schemeClr val="tx1"/>
                </a:solidFill>
              </a:rPr>
              <a:t>6.  marsupials	</a:t>
            </a:r>
          </a:p>
          <a:p>
            <a:pPr marL="457200" indent="-457200">
              <a:lnSpc>
                <a:spcPct val="150000"/>
              </a:lnSpc>
              <a:defRPr/>
            </a:pPr>
            <a:r>
              <a:rPr lang="en-US" sz="2000" dirty="0">
                <a:solidFill>
                  <a:schemeClr val="tx1"/>
                </a:solidFill>
              </a:rPr>
              <a:t>7.  deciduous	</a:t>
            </a:r>
          </a:p>
          <a:p>
            <a:pPr marL="457200" indent="-457200">
              <a:lnSpc>
                <a:spcPct val="150000"/>
              </a:lnSpc>
              <a:defRPr/>
            </a:pPr>
            <a:r>
              <a:rPr lang="en-US" sz="2000" dirty="0">
                <a:solidFill>
                  <a:schemeClr val="tx1"/>
                </a:solidFill>
              </a:rPr>
              <a:t>8.  pterodactyl</a:t>
            </a:r>
          </a:p>
          <a:p>
            <a:pPr marL="457200" indent="-457200">
              <a:lnSpc>
                <a:spcPct val="150000"/>
              </a:lnSpc>
              <a:defRPr/>
            </a:pPr>
            <a:r>
              <a:rPr lang="en-US" sz="2000" dirty="0">
                <a:solidFill>
                  <a:schemeClr val="tx1"/>
                </a:solidFill>
              </a:rPr>
              <a:t>9.  onomatopoeia </a:t>
            </a:r>
          </a:p>
          <a:p>
            <a:pPr marL="457200" indent="-457200">
              <a:lnSpc>
                <a:spcPct val="150000"/>
              </a:lnSpc>
              <a:defRPr/>
            </a:pPr>
            <a:r>
              <a:rPr lang="en-US" sz="2000" dirty="0">
                <a:solidFill>
                  <a:schemeClr val="tx1"/>
                </a:solidFill>
              </a:rPr>
              <a:t>10. kleptomania</a:t>
            </a:r>
          </a:p>
          <a:p>
            <a:pPr marL="457200" indent="-457200">
              <a:lnSpc>
                <a:spcPct val="150000"/>
              </a:lnSpc>
              <a:defRPr/>
            </a:pPr>
            <a:r>
              <a:rPr lang="en-US" sz="2000" dirty="0">
                <a:solidFill>
                  <a:schemeClr val="tx1"/>
                </a:solidFill>
              </a:rPr>
              <a:t>11. anemometer </a:t>
            </a:r>
          </a:p>
          <a:p>
            <a:pPr marL="457200" indent="-457200">
              <a:lnSpc>
                <a:spcPct val="150000"/>
              </a:lnSpc>
              <a:defRPr/>
            </a:pPr>
            <a:r>
              <a:rPr lang="en-US" sz="2000" dirty="0">
                <a:solidFill>
                  <a:schemeClr val="tx1"/>
                </a:solidFill>
              </a:rPr>
              <a:t>12. omnivore </a:t>
            </a:r>
          </a:p>
          <a:p>
            <a:pPr marL="457200" indent="-457200">
              <a:lnSpc>
                <a:spcPct val="150000"/>
              </a:lnSpc>
              <a:defRPr/>
            </a:pPr>
            <a:r>
              <a:rPr lang="en-US" sz="2000" dirty="0">
                <a:solidFill>
                  <a:schemeClr val="tx1"/>
                </a:solidFill>
              </a:rPr>
              <a:t>13. spelunker</a:t>
            </a:r>
          </a:p>
          <a:p>
            <a:pPr marL="457200" indent="-457200">
              <a:defRPr/>
            </a:pPr>
            <a:r>
              <a:rPr lang="en-US" sz="2000" b="1" dirty="0"/>
              <a:t> </a:t>
            </a:r>
            <a:endParaRPr lang="en-US" sz="2000" dirty="0"/>
          </a:p>
          <a:p>
            <a:pPr marL="457200" indent="-457200">
              <a:defRPr/>
            </a:pPr>
            <a:r>
              <a:rPr lang="en-US" sz="2000" dirty="0">
                <a:solidFill>
                  <a:schemeClr val="tx1"/>
                </a:solidFill>
              </a:rPr>
              <a:t> </a:t>
            </a:r>
          </a:p>
          <a:p>
            <a:pPr marL="457200" indent="-457200">
              <a:defRPr/>
            </a:pPr>
            <a:endParaRPr lang="en-US" sz="2000" dirty="0"/>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p:txBody>
      </p:sp>
      <p:sp>
        <p:nvSpPr>
          <p:cNvPr id="7" name="Rectangle 6"/>
          <p:cNvSpPr/>
          <p:nvPr/>
        </p:nvSpPr>
        <p:spPr>
          <a:xfrm>
            <a:off x="7260350" y="356600"/>
            <a:ext cx="2303463" cy="29051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8"/>
          <p:cNvSpPr/>
          <p:nvPr/>
        </p:nvSpPr>
        <p:spPr>
          <a:xfrm>
            <a:off x="7260350" y="855075"/>
            <a:ext cx="2303463" cy="34607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Rectangle 10"/>
          <p:cNvSpPr/>
          <p:nvPr/>
        </p:nvSpPr>
        <p:spPr>
          <a:xfrm>
            <a:off x="7220663" y="1315450"/>
            <a:ext cx="2305050" cy="34448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12"/>
          <p:cNvSpPr/>
          <p:nvPr/>
        </p:nvSpPr>
        <p:spPr>
          <a:xfrm>
            <a:off x="7182563" y="1777412"/>
            <a:ext cx="2305050" cy="34448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ectangle 14"/>
          <p:cNvSpPr/>
          <p:nvPr/>
        </p:nvSpPr>
        <p:spPr>
          <a:xfrm>
            <a:off x="7220663" y="2199687"/>
            <a:ext cx="2420937" cy="42227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7" name="Rectangle 16"/>
          <p:cNvSpPr/>
          <p:nvPr/>
        </p:nvSpPr>
        <p:spPr>
          <a:xfrm>
            <a:off x="7220663" y="2621962"/>
            <a:ext cx="2305050" cy="4159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Rectangle 18"/>
          <p:cNvSpPr/>
          <p:nvPr/>
        </p:nvSpPr>
        <p:spPr>
          <a:xfrm>
            <a:off x="7298450" y="3120437"/>
            <a:ext cx="2303463" cy="4286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Rectangle 20"/>
          <p:cNvSpPr/>
          <p:nvPr/>
        </p:nvSpPr>
        <p:spPr>
          <a:xfrm>
            <a:off x="7298450" y="3582400"/>
            <a:ext cx="2303463" cy="33178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3" name="Rectangle 22"/>
          <p:cNvSpPr/>
          <p:nvPr/>
        </p:nvSpPr>
        <p:spPr>
          <a:xfrm>
            <a:off x="7298450" y="4004675"/>
            <a:ext cx="2303463" cy="34448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Rectangle 24"/>
          <p:cNvSpPr/>
          <p:nvPr/>
        </p:nvSpPr>
        <p:spPr>
          <a:xfrm>
            <a:off x="7374650" y="4426950"/>
            <a:ext cx="2192338" cy="37465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7" name="Rectangle 46"/>
          <p:cNvSpPr/>
          <p:nvPr/>
        </p:nvSpPr>
        <p:spPr>
          <a:xfrm>
            <a:off x="7260350" y="4925425"/>
            <a:ext cx="2303463" cy="34448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8" name="Rectangle 47"/>
          <p:cNvSpPr/>
          <p:nvPr/>
        </p:nvSpPr>
        <p:spPr>
          <a:xfrm>
            <a:off x="7336550" y="5349287"/>
            <a:ext cx="2192338" cy="4159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9" name="Rectangle 48"/>
          <p:cNvSpPr/>
          <p:nvPr/>
        </p:nvSpPr>
        <p:spPr>
          <a:xfrm>
            <a:off x="7336550" y="5885862"/>
            <a:ext cx="2114550" cy="42227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47"/>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4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5" grpId="0" animBg="1"/>
      <p:bldP spid="17" grpId="0" animBg="1"/>
      <p:bldP spid="19" grpId="0" animBg="1"/>
      <p:bldP spid="21" grpId="0" animBg="1"/>
      <p:bldP spid="23" grpId="0" animBg="1"/>
      <p:bldP spid="25" grpId="0" animBg="1"/>
      <p:bldP spid="47" grpId="0" animBg="1"/>
      <p:bldP spid="48" grpId="0" animBg="1"/>
      <p:bldP spid="4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84121" y="19050"/>
            <a:ext cx="5184775" cy="6337300"/>
          </a:xfrm>
          <a:prstGeom prst="rect">
            <a:avLst/>
          </a:prstGeom>
          <a:noFill/>
          <a:ln w="9525">
            <a:noFill/>
            <a:miter lim="800000"/>
            <a:headEnd/>
            <a:tailEnd/>
          </a:ln>
        </p:spPr>
        <p:txBody>
          <a:bodyPr lIns="91432" tIns="45716" rIns="91432" bIns="45716"/>
          <a:lstStyle/>
          <a:p>
            <a:r>
              <a:rPr lang="en-US" sz="2000" dirty="0">
                <a:solidFill>
                  <a:schemeClr val="tx1"/>
                </a:solidFill>
              </a:rPr>
              <a:t>Demo  </a:t>
            </a:r>
          </a:p>
          <a:p>
            <a:endParaRPr lang="en-US" sz="2000" dirty="0">
              <a:solidFill>
                <a:schemeClr val="tx1"/>
              </a:solidFill>
            </a:endParaRPr>
          </a:p>
          <a:p>
            <a:r>
              <a:rPr lang="en-US" sz="2000" dirty="0">
                <a:solidFill>
                  <a:schemeClr val="tx1"/>
                </a:solidFill>
              </a:rPr>
              <a:t>You will quickly see 10 pairs of words.</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0484" name="Rectangle 4"/>
          <p:cNvSpPr>
            <a:spLocks noChangeArrowheads="1"/>
          </p:cNvSpPr>
          <p:nvPr/>
        </p:nvSpPr>
        <p:spPr bwMode="auto">
          <a:xfrm>
            <a:off x="2785269" y="1086295"/>
            <a:ext cx="3767931" cy="465138"/>
          </a:xfrm>
          <a:prstGeom prst="rect">
            <a:avLst/>
          </a:prstGeom>
          <a:noFill/>
          <a:ln w="9525">
            <a:noFill/>
            <a:miter lim="800000"/>
            <a:headEnd/>
            <a:tailEnd/>
          </a:ln>
        </p:spPr>
        <p:txBody>
          <a:bodyPr lIns="91432" tIns="45716" rIns="91432" bIns="45716"/>
          <a:lstStyle/>
          <a:p>
            <a:r>
              <a:rPr lang="en-US" sz="2000" dirty="0">
                <a:solidFill>
                  <a:schemeClr val="tx1"/>
                </a:solidFill>
              </a:rPr>
              <a:t>tree		palm	</a:t>
            </a:r>
          </a:p>
          <a:p>
            <a:r>
              <a:rPr lang="en-US" sz="2000" dirty="0"/>
              <a:t> </a:t>
            </a: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37</a:t>
            </a:fld>
            <a:endParaRPr lang="en-US" dirty="0"/>
          </a:p>
        </p:txBody>
      </p:sp>
      <p:sp>
        <p:nvSpPr>
          <p:cNvPr id="3" name="Rectangle 4">
            <a:extLst>
              <a:ext uri="{FF2B5EF4-FFF2-40B4-BE49-F238E27FC236}">
                <a16:creationId xmlns:a16="http://schemas.microsoft.com/office/drawing/2014/main" id="{01550F1F-ABD2-CC66-E215-7023B1EFC0AF}"/>
              </a:ext>
            </a:extLst>
          </p:cNvPr>
          <p:cNvSpPr>
            <a:spLocks noChangeArrowheads="1"/>
          </p:cNvSpPr>
          <p:nvPr/>
        </p:nvSpPr>
        <p:spPr bwMode="auto">
          <a:xfrm>
            <a:off x="2785267" y="1610752"/>
            <a:ext cx="3767931" cy="460090"/>
          </a:xfrm>
          <a:prstGeom prst="rect">
            <a:avLst/>
          </a:prstGeom>
          <a:noFill/>
          <a:ln w="9525">
            <a:noFill/>
            <a:miter lim="800000"/>
            <a:headEnd/>
            <a:tailEnd/>
          </a:ln>
        </p:spPr>
        <p:txBody>
          <a:bodyPr lIns="91432" tIns="45716" rIns="91432" bIns="45716"/>
          <a:lstStyle/>
          <a:p>
            <a:r>
              <a:rPr lang="en-US" sz="2000" dirty="0">
                <a:solidFill>
                  <a:schemeClr val="tx1"/>
                </a:solidFill>
              </a:rPr>
              <a:t>leader		king</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5" name="Rectangle 4">
            <a:extLst>
              <a:ext uri="{FF2B5EF4-FFF2-40B4-BE49-F238E27FC236}">
                <a16:creationId xmlns:a16="http://schemas.microsoft.com/office/drawing/2014/main" id="{A37FBD35-D837-B403-3BCB-69A3582CEE95}"/>
              </a:ext>
            </a:extLst>
          </p:cNvPr>
          <p:cNvSpPr>
            <a:spLocks noChangeArrowheads="1"/>
          </p:cNvSpPr>
          <p:nvPr/>
        </p:nvSpPr>
        <p:spPr bwMode="auto">
          <a:xfrm>
            <a:off x="2785268" y="2127833"/>
            <a:ext cx="3767931" cy="590177"/>
          </a:xfrm>
          <a:prstGeom prst="rect">
            <a:avLst/>
          </a:prstGeom>
          <a:noFill/>
          <a:ln w="9525">
            <a:noFill/>
            <a:miter lim="800000"/>
            <a:headEnd/>
            <a:tailEnd/>
          </a:ln>
        </p:spPr>
        <p:txBody>
          <a:bodyPr lIns="91432" tIns="45716" rIns="91432" bIns="45716"/>
          <a:lstStyle/>
          <a:p>
            <a:r>
              <a:rPr lang="en-US" sz="2000" dirty="0">
                <a:solidFill>
                  <a:schemeClr val="tx1"/>
                </a:solidFill>
              </a:rPr>
              <a:t>baseball	pitcher	</a:t>
            </a:r>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15" name="Rectangle 4">
            <a:extLst>
              <a:ext uri="{FF2B5EF4-FFF2-40B4-BE49-F238E27FC236}">
                <a16:creationId xmlns:a16="http://schemas.microsoft.com/office/drawing/2014/main" id="{E74C3890-3E33-AF86-1789-59D069AA82FA}"/>
              </a:ext>
            </a:extLst>
          </p:cNvPr>
          <p:cNvSpPr>
            <a:spLocks noChangeArrowheads="1"/>
          </p:cNvSpPr>
          <p:nvPr/>
        </p:nvSpPr>
        <p:spPr bwMode="auto">
          <a:xfrm>
            <a:off x="2812450" y="2617552"/>
            <a:ext cx="3767931" cy="569146"/>
          </a:xfrm>
          <a:prstGeom prst="rect">
            <a:avLst/>
          </a:prstGeom>
          <a:noFill/>
          <a:ln w="9525">
            <a:noFill/>
            <a:miter lim="800000"/>
            <a:headEnd/>
            <a:tailEnd/>
          </a:ln>
        </p:spPr>
        <p:txBody>
          <a:bodyPr lIns="91432" tIns="45716" rIns="91432" bIns="45716"/>
          <a:lstStyle/>
          <a:p>
            <a:r>
              <a:rPr lang="en-US" sz="2000" dirty="0">
                <a:solidFill>
                  <a:schemeClr val="tx1"/>
                </a:solidFill>
              </a:rPr>
              <a:t>monkey		banana	</a:t>
            </a:r>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16" name="Rectangle 4">
            <a:extLst>
              <a:ext uri="{FF2B5EF4-FFF2-40B4-BE49-F238E27FC236}">
                <a16:creationId xmlns:a16="http://schemas.microsoft.com/office/drawing/2014/main" id="{C984D8A4-9468-D2CC-EA8C-C975B4D92E6B}"/>
              </a:ext>
            </a:extLst>
          </p:cNvPr>
          <p:cNvSpPr>
            <a:spLocks noChangeArrowheads="1"/>
          </p:cNvSpPr>
          <p:nvPr/>
        </p:nvSpPr>
        <p:spPr bwMode="auto">
          <a:xfrm>
            <a:off x="2809752" y="3111847"/>
            <a:ext cx="3767931" cy="365125"/>
          </a:xfrm>
          <a:prstGeom prst="rect">
            <a:avLst/>
          </a:prstGeom>
          <a:noFill/>
          <a:ln w="9525">
            <a:noFill/>
            <a:miter lim="800000"/>
            <a:headEnd/>
            <a:tailEnd/>
          </a:ln>
        </p:spPr>
        <p:txBody>
          <a:bodyPr lIns="91432" tIns="45716" rIns="91432" bIns="45716"/>
          <a:lstStyle/>
          <a:p>
            <a:r>
              <a:rPr lang="en-US" sz="2000" dirty="0">
                <a:solidFill>
                  <a:schemeClr val="tx1"/>
                </a:solidFill>
              </a:rPr>
              <a:t>tennis		racket</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17" name="Rectangle 4">
            <a:extLst>
              <a:ext uri="{FF2B5EF4-FFF2-40B4-BE49-F238E27FC236}">
                <a16:creationId xmlns:a16="http://schemas.microsoft.com/office/drawing/2014/main" id="{A4DB2948-09D3-2799-3080-6E02735443DE}"/>
              </a:ext>
            </a:extLst>
          </p:cNvPr>
          <p:cNvSpPr>
            <a:spLocks noChangeArrowheads="1"/>
          </p:cNvSpPr>
          <p:nvPr/>
        </p:nvSpPr>
        <p:spPr bwMode="auto">
          <a:xfrm>
            <a:off x="2796031" y="3605499"/>
            <a:ext cx="3767931" cy="569146"/>
          </a:xfrm>
          <a:prstGeom prst="rect">
            <a:avLst/>
          </a:prstGeom>
          <a:noFill/>
          <a:ln w="9525">
            <a:noFill/>
            <a:miter lim="800000"/>
            <a:headEnd/>
            <a:tailEnd/>
          </a:ln>
        </p:spPr>
        <p:txBody>
          <a:bodyPr lIns="91432" tIns="45716" rIns="91432" bIns="45716"/>
          <a:lstStyle/>
          <a:p>
            <a:r>
              <a:rPr lang="en-US" sz="2000" dirty="0">
                <a:solidFill>
                  <a:schemeClr val="tx1"/>
                </a:solidFill>
              </a:rPr>
              <a:t>leather		saddle</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18" name="Rectangle 4">
            <a:extLst>
              <a:ext uri="{FF2B5EF4-FFF2-40B4-BE49-F238E27FC236}">
                <a16:creationId xmlns:a16="http://schemas.microsoft.com/office/drawing/2014/main" id="{73C12CD3-66AF-CDBE-FA72-A4BD884E33CE}"/>
              </a:ext>
            </a:extLst>
          </p:cNvPr>
          <p:cNvSpPr>
            <a:spLocks noChangeArrowheads="1"/>
          </p:cNvSpPr>
          <p:nvPr/>
        </p:nvSpPr>
        <p:spPr bwMode="auto">
          <a:xfrm>
            <a:off x="2785268" y="3977857"/>
            <a:ext cx="3767931" cy="590177"/>
          </a:xfrm>
          <a:prstGeom prst="rect">
            <a:avLst/>
          </a:prstGeom>
          <a:noFill/>
          <a:ln w="9525">
            <a:noFill/>
            <a:miter lim="800000"/>
            <a:headEnd/>
            <a:tailEnd/>
          </a:ln>
        </p:spPr>
        <p:txBody>
          <a:bodyPr lIns="91432" tIns="45716" rIns="91432" bIns="45716"/>
          <a:lstStyle/>
          <a:p>
            <a:r>
              <a:rPr lang="en-US" sz="2000" dirty="0">
                <a:solidFill>
                  <a:schemeClr val="tx1"/>
                </a:solidFill>
              </a:rPr>
              <a:t>soccer 		ball</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19" name="Rectangle 4">
            <a:extLst>
              <a:ext uri="{FF2B5EF4-FFF2-40B4-BE49-F238E27FC236}">
                <a16:creationId xmlns:a16="http://schemas.microsoft.com/office/drawing/2014/main" id="{DCA83B78-35B2-33E3-D14E-A340E51FA11E}"/>
              </a:ext>
            </a:extLst>
          </p:cNvPr>
          <p:cNvSpPr>
            <a:spLocks noChangeArrowheads="1"/>
          </p:cNvSpPr>
          <p:nvPr/>
        </p:nvSpPr>
        <p:spPr bwMode="auto">
          <a:xfrm>
            <a:off x="2796031" y="4390957"/>
            <a:ext cx="3079839" cy="527486"/>
          </a:xfrm>
          <a:prstGeom prst="rect">
            <a:avLst/>
          </a:prstGeom>
          <a:noFill/>
          <a:ln w="9525">
            <a:noFill/>
            <a:miter lim="800000"/>
            <a:headEnd/>
            <a:tailEnd/>
          </a:ln>
        </p:spPr>
        <p:txBody>
          <a:bodyPr lIns="91432" tIns="45716" rIns="91432" bIns="45716"/>
          <a:lstStyle/>
          <a:p>
            <a:r>
              <a:rPr lang="en-US" sz="2000" dirty="0">
                <a:solidFill>
                  <a:schemeClr val="tx1"/>
                </a:solidFill>
              </a:rPr>
              <a:t>time		noon</a:t>
            </a:r>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0" name="Rectangle 4">
            <a:extLst>
              <a:ext uri="{FF2B5EF4-FFF2-40B4-BE49-F238E27FC236}">
                <a16:creationId xmlns:a16="http://schemas.microsoft.com/office/drawing/2014/main" id="{BD783FDA-633A-A9D0-633E-993994B3DCF4}"/>
              </a:ext>
            </a:extLst>
          </p:cNvPr>
          <p:cNvSpPr>
            <a:spLocks noChangeArrowheads="1"/>
          </p:cNvSpPr>
          <p:nvPr/>
        </p:nvSpPr>
        <p:spPr bwMode="auto">
          <a:xfrm>
            <a:off x="2797027" y="4867742"/>
            <a:ext cx="3343679" cy="502285"/>
          </a:xfrm>
          <a:prstGeom prst="rect">
            <a:avLst/>
          </a:prstGeom>
          <a:noFill/>
          <a:ln w="9525">
            <a:noFill/>
            <a:miter lim="800000"/>
            <a:headEnd/>
            <a:tailEnd/>
          </a:ln>
        </p:spPr>
        <p:txBody>
          <a:bodyPr lIns="91432" tIns="45716" rIns="91432" bIns="45716"/>
          <a:lstStyle/>
          <a:p>
            <a:r>
              <a:rPr lang="en-US" sz="2000" dirty="0">
                <a:solidFill>
                  <a:schemeClr val="tx1"/>
                </a:solidFill>
              </a:rPr>
              <a:t>river		bridge</a:t>
            </a:r>
            <a:r>
              <a:rPr lang="en-US" sz="2000" dirty="0"/>
              <a:t> </a:t>
            </a: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1" name="Rectangle 4">
            <a:extLst>
              <a:ext uri="{FF2B5EF4-FFF2-40B4-BE49-F238E27FC236}">
                <a16:creationId xmlns:a16="http://schemas.microsoft.com/office/drawing/2014/main" id="{1CBFD0F1-B88E-30E7-2A75-91B335005BF2}"/>
              </a:ext>
            </a:extLst>
          </p:cNvPr>
          <p:cNvSpPr>
            <a:spLocks noChangeArrowheads="1"/>
          </p:cNvSpPr>
          <p:nvPr/>
        </p:nvSpPr>
        <p:spPr bwMode="auto">
          <a:xfrm>
            <a:off x="2785267" y="5280937"/>
            <a:ext cx="3343679" cy="365125"/>
          </a:xfrm>
          <a:prstGeom prst="rect">
            <a:avLst/>
          </a:prstGeom>
          <a:noFill/>
          <a:ln w="9525">
            <a:noFill/>
            <a:miter lim="800000"/>
            <a:headEnd/>
            <a:tailEnd/>
          </a:ln>
        </p:spPr>
        <p:txBody>
          <a:bodyPr lIns="91432" tIns="45716" rIns="91432" bIns="45716"/>
          <a:lstStyle/>
          <a:p>
            <a:r>
              <a:rPr lang="en-US" sz="2000" dirty="0">
                <a:solidFill>
                  <a:schemeClr val="tx1"/>
                </a:solidFill>
              </a:rPr>
              <a:t>fire 		hot</a:t>
            </a:r>
          </a:p>
          <a:p>
            <a:r>
              <a:rPr lang="en-US" sz="2000" dirty="0"/>
              <a:t> </a:t>
            </a: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2" name="Rectangle 4">
            <a:extLst>
              <a:ext uri="{FF2B5EF4-FFF2-40B4-BE49-F238E27FC236}">
                <a16:creationId xmlns:a16="http://schemas.microsoft.com/office/drawing/2014/main" id="{45E16018-782B-7B9D-86FC-7C71E9278EA6}"/>
              </a:ext>
            </a:extLst>
          </p:cNvPr>
          <p:cNvSpPr>
            <a:spLocks noChangeArrowheads="1"/>
          </p:cNvSpPr>
          <p:nvPr/>
        </p:nvSpPr>
        <p:spPr bwMode="auto">
          <a:xfrm>
            <a:off x="556866" y="5983363"/>
            <a:ext cx="2133290" cy="365125"/>
          </a:xfrm>
          <a:prstGeom prst="rect">
            <a:avLst/>
          </a:prstGeom>
          <a:noFill/>
          <a:ln w="9525">
            <a:noFill/>
            <a:miter lim="800000"/>
            <a:headEnd/>
            <a:tailEnd/>
          </a:ln>
        </p:spPr>
        <p:txBody>
          <a:bodyPr lIns="91432" tIns="45716" rIns="91432" bIns="45716"/>
          <a:lstStyle/>
          <a:p>
            <a:r>
              <a:rPr lang="en-US" sz="2000" dirty="0">
                <a:solidFill>
                  <a:schemeClr val="tx1"/>
                </a:solidFill>
              </a:rPr>
              <a:t>Distractor Task</a:t>
            </a:r>
          </a:p>
          <a:p>
            <a:r>
              <a:rPr lang="en-US" sz="2000" dirty="0"/>
              <a:t> </a:t>
            </a: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3" name="Rectangle 22">
            <a:extLst>
              <a:ext uri="{FF2B5EF4-FFF2-40B4-BE49-F238E27FC236}">
                <a16:creationId xmlns:a16="http://schemas.microsoft.com/office/drawing/2014/main" id="{1346801D-BAD1-0FF4-4DF7-A196780555EA}"/>
              </a:ext>
            </a:extLst>
          </p:cNvPr>
          <p:cNvSpPr/>
          <p:nvPr/>
        </p:nvSpPr>
        <p:spPr>
          <a:xfrm>
            <a:off x="163011" y="5871469"/>
            <a:ext cx="2703992" cy="719225"/>
          </a:xfrm>
          <a:prstGeom prst="rect">
            <a:avLst/>
          </a:prstGeom>
          <a:no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20484"/>
                                        </p:tgtEl>
                                        <p:attrNameLst>
                                          <p:attrName>style.visibility</p:attrName>
                                        </p:attrNameLst>
                                      </p:cBhvr>
                                      <p:to>
                                        <p:strVal val="visible"/>
                                      </p:to>
                                    </p:set>
                                  </p:childTnLst>
                                  <p:subTnLst>
                                    <p:set>
                                      <p:cBhvr override="childStyle">
                                        <p:cTn dur="1" fill="hold" display="0" masterRel="nextClick" afterEffect="1"/>
                                        <p:tgtEl>
                                          <p:spTgt spid="2048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3" grpId="0"/>
      <p:bldP spid="5" grpId="0"/>
      <p:bldP spid="15" grpId="0"/>
      <p:bldP spid="16" grpId="0"/>
      <p:bldP spid="17" grpId="0"/>
      <p:bldP spid="18" grpId="0"/>
      <p:bldP spid="19" grpId="0"/>
      <p:bldP spid="20" grpId="0"/>
      <p:bldP spid="21" grpId="0"/>
      <p:bldP spid="2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193675" y="279400"/>
            <a:ext cx="8180420" cy="5338763"/>
          </a:xfrm>
          <a:prstGeom prst="rect">
            <a:avLst/>
          </a:prstGeom>
          <a:noFill/>
          <a:ln w="9525">
            <a:noFill/>
            <a:miter lim="800000"/>
            <a:headEnd/>
            <a:tailEnd/>
          </a:ln>
        </p:spPr>
        <p:txBody>
          <a:bodyPr lIns="91432" tIns="45716" rIns="91432" bIns="45716"/>
          <a:lstStyle/>
          <a:p>
            <a:r>
              <a:rPr lang="en-US" sz="2000" dirty="0">
                <a:solidFill>
                  <a:schemeClr val="tx1"/>
                </a:solidFill>
              </a:rPr>
              <a:t>Try to recall TARGET (second word of each pair)</a:t>
            </a:r>
          </a:p>
          <a:p>
            <a:endParaRPr lang="en-US" sz="2000" dirty="0"/>
          </a:p>
          <a:p>
            <a:pPr>
              <a:lnSpc>
                <a:spcPct val="150000"/>
              </a:lnSpc>
            </a:pPr>
            <a:endParaRPr lang="en-US" sz="2000" dirty="0">
              <a:solidFill>
                <a:schemeClr val="tx1"/>
              </a:solidFill>
            </a:endParaRPr>
          </a:p>
          <a:p>
            <a:pPr>
              <a:lnSpc>
                <a:spcPct val="150000"/>
              </a:lnSpc>
            </a:pPr>
            <a:r>
              <a:rPr lang="en-US" sz="2000" dirty="0">
                <a:solidFill>
                  <a:schemeClr val="tx1"/>
                </a:solidFill>
              </a:rPr>
              <a:t>1. queen 	</a:t>
            </a:r>
            <a:r>
              <a:rPr lang="en-US" sz="2000" dirty="0">
                <a:solidFill>
                  <a:schemeClr val="accent3">
                    <a:lumMod val="50000"/>
                  </a:schemeClr>
                </a:solidFill>
              </a:rPr>
              <a:t>king</a:t>
            </a:r>
          </a:p>
          <a:p>
            <a:pPr>
              <a:lnSpc>
                <a:spcPct val="150000"/>
              </a:lnSpc>
            </a:pPr>
            <a:r>
              <a:rPr lang="en-US" sz="2000" dirty="0">
                <a:solidFill>
                  <a:schemeClr val="tx1"/>
                </a:solidFill>
              </a:rPr>
              <a:t>2. fruit 				</a:t>
            </a:r>
          </a:p>
          <a:p>
            <a:pPr>
              <a:lnSpc>
                <a:spcPct val="150000"/>
              </a:lnSpc>
            </a:pPr>
            <a:r>
              <a:rPr lang="en-US" sz="2000" dirty="0">
                <a:solidFill>
                  <a:schemeClr val="tx1"/>
                </a:solidFill>
              </a:rPr>
              <a:t>3. horse 	</a:t>
            </a:r>
          </a:p>
          <a:p>
            <a:pPr>
              <a:lnSpc>
                <a:spcPct val="150000"/>
              </a:lnSpc>
            </a:pPr>
            <a:r>
              <a:rPr lang="en-US" sz="2000" dirty="0">
                <a:solidFill>
                  <a:schemeClr val="tx1"/>
                </a:solidFill>
              </a:rPr>
              <a:t>4. lunch 	</a:t>
            </a:r>
          </a:p>
          <a:p>
            <a:pPr>
              <a:lnSpc>
                <a:spcPct val="150000"/>
              </a:lnSpc>
            </a:pPr>
            <a:r>
              <a:rPr lang="en-US" sz="2000" dirty="0">
                <a:solidFill>
                  <a:schemeClr val="tx1"/>
                </a:solidFill>
              </a:rPr>
              <a:t>5. stove 	</a:t>
            </a:r>
          </a:p>
          <a:p>
            <a:pPr>
              <a:lnSpc>
                <a:spcPct val="150000"/>
              </a:lnSpc>
            </a:pPr>
            <a:r>
              <a:rPr lang="en-US" sz="2000" dirty="0">
                <a:solidFill>
                  <a:schemeClr val="tx1"/>
                </a:solidFill>
              </a:rPr>
              <a:t>6. wrist 	</a:t>
            </a:r>
          </a:p>
          <a:p>
            <a:pPr>
              <a:lnSpc>
                <a:spcPct val="150000"/>
              </a:lnSpc>
            </a:pPr>
            <a:r>
              <a:rPr lang="en-US" sz="2000" dirty="0">
                <a:solidFill>
                  <a:schemeClr val="tx1"/>
                </a:solidFill>
              </a:rPr>
              <a:t>7. lemonade 	</a:t>
            </a:r>
          </a:p>
          <a:p>
            <a:pPr>
              <a:lnSpc>
                <a:spcPct val="150000"/>
              </a:lnSpc>
            </a:pPr>
            <a:r>
              <a:rPr lang="en-US" sz="2000" dirty="0">
                <a:solidFill>
                  <a:schemeClr val="tx1"/>
                </a:solidFill>
              </a:rPr>
              <a:t>8. noise 	</a:t>
            </a:r>
          </a:p>
          <a:p>
            <a:pPr>
              <a:lnSpc>
                <a:spcPct val="150000"/>
              </a:lnSpc>
            </a:pPr>
            <a:r>
              <a:rPr lang="en-US" sz="2000" dirty="0">
                <a:solidFill>
                  <a:schemeClr val="tx1"/>
                </a:solidFill>
              </a:rPr>
              <a:t>9. dance 	</a:t>
            </a:r>
          </a:p>
          <a:p>
            <a:pPr>
              <a:lnSpc>
                <a:spcPct val="150000"/>
              </a:lnSpc>
            </a:pPr>
            <a:r>
              <a:rPr lang="en-US" sz="2000" dirty="0">
                <a:solidFill>
                  <a:schemeClr val="tx1"/>
                </a:solidFill>
              </a:rPr>
              <a:t>10. cards 	</a:t>
            </a:r>
          </a:p>
          <a:p>
            <a:pPr>
              <a:lnSpc>
                <a:spcPct val="150000"/>
              </a:lnSpc>
            </a:pPr>
            <a:endParaRPr lang="en-US" sz="2000" dirty="0">
              <a:solidFill>
                <a:schemeClr val="tx1"/>
              </a:solidFill>
            </a:endParaRPr>
          </a:p>
          <a:p>
            <a:r>
              <a:rPr lang="en-US" sz="2000" dirty="0"/>
              <a:t>			</a:t>
            </a:r>
            <a:br>
              <a:rPr lang="en-US" sz="2000" dirty="0"/>
            </a:br>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4" name="Rectangle 3"/>
          <p:cNvSpPr/>
          <p:nvPr/>
        </p:nvSpPr>
        <p:spPr>
          <a:xfrm>
            <a:off x="3643666" y="985291"/>
            <a:ext cx="3799288" cy="5371059"/>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3557" name="Rectangle 4"/>
          <p:cNvSpPr>
            <a:spLocks noChangeArrowheads="1"/>
          </p:cNvSpPr>
          <p:nvPr/>
        </p:nvSpPr>
        <p:spPr bwMode="auto">
          <a:xfrm>
            <a:off x="3911360" y="1047890"/>
            <a:ext cx="3263900" cy="5019675"/>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1">
                    <a:lumMod val="50000"/>
                  </a:schemeClr>
                </a:solidFill>
              </a:rPr>
              <a:t>Original Pairs</a:t>
            </a:r>
          </a:p>
          <a:p>
            <a:pPr>
              <a:lnSpc>
                <a:spcPct val="150000"/>
              </a:lnSpc>
            </a:pPr>
            <a:r>
              <a:rPr lang="en-US" sz="2000" dirty="0">
                <a:solidFill>
                  <a:schemeClr val="accent1">
                    <a:lumMod val="50000"/>
                  </a:schemeClr>
                </a:solidFill>
              </a:rPr>
              <a:t>leader		</a:t>
            </a:r>
            <a:r>
              <a:rPr lang="en-US" sz="2000" dirty="0">
                <a:solidFill>
                  <a:schemeClr val="accent3">
                    <a:lumMod val="50000"/>
                  </a:schemeClr>
                </a:solidFill>
              </a:rPr>
              <a:t>king</a:t>
            </a:r>
          </a:p>
          <a:p>
            <a:pPr>
              <a:lnSpc>
                <a:spcPct val="150000"/>
              </a:lnSpc>
            </a:pPr>
            <a:r>
              <a:rPr lang="en-US" sz="2000" dirty="0">
                <a:solidFill>
                  <a:schemeClr val="accent1">
                    <a:lumMod val="50000"/>
                  </a:schemeClr>
                </a:solidFill>
              </a:rPr>
              <a:t>monkey		</a:t>
            </a:r>
            <a:r>
              <a:rPr lang="en-US" sz="2000" dirty="0">
                <a:solidFill>
                  <a:schemeClr val="accent3">
                    <a:lumMod val="50000"/>
                  </a:schemeClr>
                </a:solidFill>
              </a:rPr>
              <a:t>banana</a:t>
            </a:r>
            <a:r>
              <a:rPr lang="en-US" sz="2000" dirty="0">
                <a:solidFill>
                  <a:schemeClr val="accent1">
                    <a:lumMod val="50000"/>
                  </a:schemeClr>
                </a:solidFill>
              </a:rPr>
              <a:t>	 </a:t>
            </a:r>
          </a:p>
          <a:p>
            <a:pPr>
              <a:lnSpc>
                <a:spcPct val="150000"/>
              </a:lnSpc>
            </a:pPr>
            <a:r>
              <a:rPr lang="en-US" sz="2000" dirty="0">
                <a:solidFill>
                  <a:schemeClr val="accent1">
                    <a:lumMod val="50000"/>
                  </a:schemeClr>
                </a:solidFill>
              </a:rPr>
              <a:t>leather		</a:t>
            </a:r>
            <a:r>
              <a:rPr lang="en-US" sz="2000" dirty="0">
                <a:solidFill>
                  <a:schemeClr val="accent3">
                    <a:lumMod val="50000"/>
                  </a:schemeClr>
                </a:solidFill>
              </a:rPr>
              <a:t>saddle</a:t>
            </a:r>
          </a:p>
          <a:p>
            <a:pPr>
              <a:lnSpc>
                <a:spcPct val="150000"/>
              </a:lnSpc>
            </a:pPr>
            <a:r>
              <a:rPr lang="en-US" sz="2000" dirty="0">
                <a:solidFill>
                  <a:schemeClr val="accent1">
                    <a:lumMod val="50000"/>
                  </a:schemeClr>
                </a:solidFill>
              </a:rPr>
              <a:t>time		</a:t>
            </a:r>
            <a:r>
              <a:rPr lang="en-US" sz="2000" dirty="0">
                <a:solidFill>
                  <a:schemeClr val="accent3">
                    <a:lumMod val="50000"/>
                  </a:schemeClr>
                </a:solidFill>
              </a:rPr>
              <a:t>noon</a:t>
            </a:r>
          </a:p>
          <a:p>
            <a:pPr>
              <a:lnSpc>
                <a:spcPct val="150000"/>
              </a:lnSpc>
            </a:pPr>
            <a:r>
              <a:rPr lang="en-US" sz="2000" dirty="0">
                <a:solidFill>
                  <a:schemeClr val="accent1">
                    <a:lumMod val="50000"/>
                  </a:schemeClr>
                </a:solidFill>
              </a:rPr>
              <a:t>fire 		</a:t>
            </a:r>
            <a:r>
              <a:rPr lang="en-US" sz="2000" dirty="0">
                <a:solidFill>
                  <a:schemeClr val="accent3">
                    <a:lumMod val="50000"/>
                  </a:schemeClr>
                </a:solidFill>
              </a:rPr>
              <a:t>hot</a:t>
            </a:r>
          </a:p>
          <a:p>
            <a:pPr>
              <a:lnSpc>
                <a:spcPct val="150000"/>
              </a:lnSpc>
            </a:pPr>
            <a:r>
              <a:rPr lang="en-US" sz="2000" dirty="0">
                <a:solidFill>
                  <a:schemeClr val="accent1">
                    <a:lumMod val="50000"/>
                  </a:schemeClr>
                </a:solidFill>
              </a:rPr>
              <a:t>tree		</a:t>
            </a:r>
            <a:r>
              <a:rPr lang="en-US" sz="2000" dirty="0">
                <a:solidFill>
                  <a:schemeClr val="accent3">
                    <a:lumMod val="50000"/>
                  </a:schemeClr>
                </a:solidFill>
              </a:rPr>
              <a:t>palm</a:t>
            </a:r>
            <a:r>
              <a:rPr lang="en-US" sz="2000" dirty="0">
                <a:solidFill>
                  <a:schemeClr val="accent1">
                    <a:lumMod val="50000"/>
                  </a:schemeClr>
                </a:solidFill>
              </a:rPr>
              <a:t>	 </a:t>
            </a:r>
          </a:p>
          <a:p>
            <a:pPr>
              <a:lnSpc>
                <a:spcPct val="150000"/>
              </a:lnSpc>
            </a:pPr>
            <a:r>
              <a:rPr lang="en-US" sz="2000" dirty="0">
                <a:solidFill>
                  <a:schemeClr val="accent1">
                    <a:lumMod val="50000"/>
                  </a:schemeClr>
                </a:solidFill>
              </a:rPr>
              <a:t>baseball	</a:t>
            </a:r>
            <a:r>
              <a:rPr lang="en-US" sz="2000" dirty="0">
                <a:solidFill>
                  <a:schemeClr val="accent3">
                    <a:lumMod val="50000"/>
                  </a:schemeClr>
                </a:solidFill>
              </a:rPr>
              <a:t>pitcher</a:t>
            </a:r>
            <a:r>
              <a:rPr lang="en-US" sz="2000" dirty="0">
                <a:solidFill>
                  <a:schemeClr val="accent1">
                    <a:lumMod val="50000"/>
                  </a:schemeClr>
                </a:solidFill>
              </a:rPr>
              <a:t>	 </a:t>
            </a:r>
          </a:p>
          <a:p>
            <a:pPr>
              <a:lnSpc>
                <a:spcPct val="150000"/>
              </a:lnSpc>
            </a:pPr>
            <a:r>
              <a:rPr lang="en-US" sz="2000" dirty="0">
                <a:solidFill>
                  <a:schemeClr val="accent1">
                    <a:lumMod val="50000"/>
                  </a:schemeClr>
                </a:solidFill>
              </a:rPr>
              <a:t>tennis		</a:t>
            </a:r>
            <a:r>
              <a:rPr lang="en-US" sz="2000" dirty="0">
                <a:solidFill>
                  <a:schemeClr val="accent3">
                    <a:lumMod val="50000"/>
                  </a:schemeClr>
                </a:solidFill>
              </a:rPr>
              <a:t>racket</a:t>
            </a:r>
          </a:p>
          <a:p>
            <a:pPr>
              <a:lnSpc>
                <a:spcPct val="150000"/>
              </a:lnSpc>
            </a:pPr>
            <a:r>
              <a:rPr lang="en-US" sz="2000" dirty="0">
                <a:solidFill>
                  <a:schemeClr val="accent1">
                    <a:lumMod val="50000"/>
                  </a:schemeClr>
                </a:solidFill>
              </a:rPr>
              <a:t>soccer 		</a:t>
            </a:r>
            <a:r>
              <a:rPr lang="en-US" sz="2000" dirty="0">
                <a:solidFill>
                  <a:schemeClr val="accent3">
                    <a:lumMod val="50000"/>
                  </a:schemeClr>
                </a:solidFill>
              </a:rPr>
              <a:t>ball</a:t>
            </a:r>
          </a:p>
          <a:p>
            <a:pPr>
              <a:lnSpc>
                <a:spcPct val="150000"/>
              </a:lnSpc>
            </a:pPr>
            <a:r>
              <a:rPr lang="en-US" sz="2000" dirty="0">
                <a:solidFill>
                  <a:schemeClr val="accent1">
                    <a:lumMod val="50000"/>
                  </a:schemeClr>
                </a:solidFill>
              </a:rPr>
              <a:t>river		</a:t>
            </a:r>
            <a:r>
              <a:rPr lang="en-US" sz="2000" dirty="0">
                <a:solidFill>
                  <a:schemeClr val="accent3">
                    <a:lumMod val="50000"/>
                  </a:schemeClr>
                </a:solidFill>
              </a:rPr>
              <a:t>bridge</a:t>
            </a:r>
            <a:r>
              <a:rPr lang="en-US" sz="2000" dirty="0"/>
              <a:t> </a:t>
            </a: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38</a:t>
            </a:fld>
            <a:endParaRPr lang="en-US" dirty="0"/>
          </a:p>
        </p:txBody>
      </p:sp>
      <p:sp>
        <p:nvSpPr>
          <p:cNvPr id="3" name="Rectangle 4">
            <a:extLst>
              <a:ext uri="{FF2B5EF4-FFF2-40B4-BE49-F238E27FC236}">
                <a16:creationId xmlns:a16="http://schemas.microsoft.com/office/drawing/2014/main" id="{3DCCB8B4-38A9-67AC-F2E4-9E8D165C9452}"/>
              </a:ext>
            </a:extLst>
          </p:cNvPr>
          <p:cNvSpPr>
            <a:spLocks noChangeArrowheads="1"/>
          </p:cNvSpPr>
          <p:nvPr/>
        </p:nvSpPr>
        <p:spPr bwMode="auto">
          <a:xfrm>
            <a:off x="2002510" y="1838325"/>
            <a:ext cx="1382580" cy="5019675"/>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3">
                    <a:lumMod val="50000"/>
                  </a:schemeClr>
                </a:solidFill>
              </a:rPr>
              <a:t>banana</a:t>
            </a:r>
          </a:p>
          <a:p>
            <a:pPr>
              <a:lnSpc>
                <a:spcPct val="150000"/>
              </a:lnSpc>
            </a:pPr>
            <a:r>
              <a:rPr lang="en-US" sz="2000" dirty="0">
                <a:solidFill>
                  <a:schemeClr val="accent3">
                    <a:lumMod val="50000"/>
                  </a:schemeClr>
                </a:solidFill>
              </a:rPr>
              <a:t>saddle</a:t>
            </a:r>
          </a:p>
          <a:p>
            <a:pPr>
              <a:lnSpc>
                <a:spcPct val="150000"/>
              </a:lnSpc>
            </a:pPr>
            <a:r>
              <a:rPr lang="en-US" sz="2000" dirty="0">
                <a:solidFill>
                  <a:schemeClr val="accent3">
                    <a:lumMod val="50000"/>
                  </a:schemeClr>
                </a:solidFill>
              </a:rPr>
              <a:t>noon</a:t>
            </a:r>
          </a:p>
          <a:p>
            <a:pPr>
              <a:lnSpc>
                <a:spcPct val="150000"/>
              </a:lnSpc>
            </a:pPr>
            <a:r>
              <a:rPr lang="en-US" sz="2000" dirty="0">
                <a:solidFill>
                  <a:schemeClr val="accent3">
                    <a:lumMod val="50000"/>
                  </a:schemeClr>
                </a:solidFill>
              </a:rPr>
              <a:t>hot</a:t>
            </a:r>
          </a:p>
          <a:p>
            <a:pPr>
              <a:lnSpc>
                <a:spcPct val="150000"/>
              </a:lnSpc>
            </a:pPr>
            <a:r>
              <a:rPr lang="en-US" sz="2000" dirty="0">
                <a:solidFill>
                  <a:schemeClr val="accent3">
                    <a:lumMod val="50000"/>
                  </a:schemeClr>
                </a:solidFill>
              </a:rPr>
              <a:t>palm</a:t>
            </a:r>
          </a:p>
          <a:p>
            <a:pPr>
              <a:lnSpc>
                <a:spcPct val="150000"/>
              </a:lnSpc>
            </a:pPr>
            <a:r>
              <a:rPr lang="en-US" sz="2000" dirty="0">
                <a:solidFill>
                  <a:schemeClr val="accent3">
                    <a:lumMod val="50000"/>
                  </a:schemeClr>
                </a:solidFill>
              </a:rPr>
              <a:t>pitcher</a:t>
            </a:r>
          </a:p>
          <a:p>
            <a:pPr>
              <a:lnSpc>
                <a:spcPct val="150000"/>
              </a:lnSpc>
            </a:pPr>
            <a:r>
              <a:rPr lang="en-US" sz="2000" dirty="0">
                <a:solidFill>
                  <a:schemeClr val="accent3">
                    <a:lumMod val="50000"/>
                  </a:schemeClr>
                </a:solidFill>
              </a:rPr>
              <a:t>racket</a:t>
            </a:r>
          </a:p>
          <a:p>
            <a:pPr>
              <a:lnSpc>
                <a:spcPct val="150000"/>
              </a:lnSpc>
            </a:pPr>
            <a:r>
              <a:rPr lang="en-US" sz="2000" dirty="0">
                <a:solidFill>
                  <a:schemeClr val="accent3">
                    <a:lumMod val="50000"/>
                  </a:schemeClr>
                </a:solidFill>
              </a:rPr>
              <a:t>ball</a:t>
            </a:r>
          </a:p>
          <a:p>
            <a:pPr>
              <a:lnSpc>
                <a:spcPct val="150000"/>
              </a:lnSpc>
            </a:pPr>
            <a:r>
              <a:rPr lang="en-US" sz="2000" dirty="0">
                <a:solidFill>
                  <a:schemeClr val="accent3">
                    <a:lumMod val="50000"/>
                  </a:schemeClr>
                </a:solidFill>
              </a:rPr>
              <a:t>bridge</a:t>
            </a:r>
          </a:p>
          <a:p>
            <a:r>
              <a:rPr lang="en-US" sz="2000" dirty="0"/>
              <a:t> </a:t>
            </a: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6" name="Rectangle 5">
            <a:extLst>
              <a:ext uri="{FF2B5EF4-FFF2-40B4-BE49-F238E27FC236}">
                <a16:creationId xmlns:a16="http://schemas.microsoft.com/office/drawing/2014/main" id="{94485B2F-BF8A-9E9F-4F02-88403463928D}"/>
              </a:ext>
            </a:extLst>
          </p:cNvPr>
          <p:cNvSpPr/>
          <p:nvPr/>
        </p:nvSpPr>
        <p:spPr>
          <a:xfrm>
            <a:off x="1944102" y="1854395"/>
            <a:ext cx="1382580" cy="4381678"/>
          </a:xfrm>
          <a:prstGeom prst="rect">
            <a:avLst/>
          </a:prstGeom>
          <a:no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u="sng" dirty="0">
                <a:solidFill>
                  <a:schemeClr val="accent6">
                    <a:lumMod val="50000"/>
                  </a:schemeClr>
                </a:solidFill>
              </a:rPr>
              <a:t>encoding specificity</a:t>
            </a:r>
          </a:p>
          <a:p>
            <a:pPr>
              <a:lnSpc>
                <a:spcPct val="150000"/>
              </a:lnSpc>
            </a:pPr>
            <a:r>
              <a:rPr lang="en-US" sz="2000" dirty="0">
                <a:solidFill>
                  <a:schemeClr val="tx1"/>
                </a:solidFill>
              </a:rPr>
              <a:t>	recall improved if study context = test context</a:t>
            </a:r>
          </a:p>
          <a:p>
            <a:pPr>
              <a:lnSpc>
                <a:spcPct val="150000"/>
              </a:lnSpc>
            </a:pPr>
            <a:r>
              <a:rPr lang="en-US" sz="2000" dirty="0">
                <a:solidFill>
                  <a:schemeClr val="tx1"/>
                </a:solidFill>
              </a:rPr>
              <a:t> </a:t>
            </a:r>
          </a:p>
          <a:p>
            <a:pPr>
              <a:lnSpc>
                <a:spcPct val="150000"/>
              </a:lnSpc>
            </a:pPr>
            <a:r>
              <a:rPr lang="en-US" sz="2000" dirty="0">
                <a:solidFill>
                  <a:schemeClr val="tx1"/>
                </a:solidFill>
              </a:rPr>
              <a:t>Experiment</a:t>
            </a:r>
          </a:p>
          <a:p>
            <a:pPr>
              <a:lnSpc>
                <a:spcPct val="150000"/>
              </a:lnSpc>
            </a:pPr>
            <a:r>
              <a:rPr lang="en-US" sz="2000" dirty="0">
                <a:solidFill>
                  <a:schemeClr val="tx1"/>
                </a:solidFill>
              </a:rPr>
              <a:t>	Ss study related pairs (strawberry – JAM)</a:t>
            </a:r>
          </a:p>
          <a:p>
            <a:pPr>
              <a:lnSpc>
                <a:spcPct val="150000"/>
              </a:lnSpc>
            </a:pPr>
            <a:r>
              <a:rPr lang="en-US" sz="2000" dirty="0">
                <a:solidFill>
                  <a:schemeClr val="tx1"/>
                </a:solidFill>
              </a:rPr>
              <a:t>	Test includes wrong-context cue (traffic - ?) or no cue</a:t>
            </a:r>
          </a:p>
          <a:p>
            <a:pPr>
              <a:lnSpc>
                <a:spcPct val="150000"/>
              </a:lnSpc>
            </a:pPr>
            <a:r>
              <a:rPr lang="en-US" sz="2000" dirty="0">
                <a:solidFill>
                  <a:schemeClr val="tx1"/>
                </a:solidFill>
              </a:rPr>
              <a:t>	Cue doesn’t help. </a:t>
            </a:r>
          </a:p>
          <a:p>
            <a:pPr>
              <a:lnSpc>
                <a:spcPct val="150000"/>
              </a:lnSpc>
            </a:pPr>
            <a:r>
              <a:rPr lang="en-US" sz="2000" dirty="0">
                <a:solidFill>
                  <a:schemeClr val="tx1"/>
                </a:solidFill>
              </a:rPr>
              <a:t>	Why not? Because words were “encoded” in a “specific” context.</a:t>
            </a: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(Tulving, 1970s)</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defRPr/>
            </a:pPr>
            <a:r>
              <a:rPr lang="en-US" u="sng" dirty="0">
                <a:solidFill>
                  <a:schemeClr val="accent6">
                    <a:lumMod val="50000"/>
                  </a:schemeClr>
                </a:solidFill>
              </a:rPr>
              <a:t>Internal State Dependence</a:t>
            </a:r>
            <a:r>
              <a:rPr lang="en-US" dirty="0">
                <a:solidFill>
                  <a:schemeClr val="accent6">
                    <a:lumMod val="50000"/>
                  </a:schemeClr>
                </a:solidFill>
              </a:rPr>
              <a:t>   </a:t>
            </a:r>
          </a:p>
          <a:p>
            <a:pPr>
              <a:lnSpc>
                <a:spcPct val="150000"/>
              </a:lnSpc>
              <a:defRPr/>
            </a:pPr>
            <a:r>
              <a:rPr lang="en-US" sz="2000" dirty="0">
                <a:solidFill>
                  <a:schemeClr val="tx1"/>
                </a:solidFill>
              </a:rPr>
              <a:t>You forget less if your mind or body is “in the same state” during study and test. </a:t>
            </a: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r>
              <a:rPr lang="en-US" sz="2000" dirty="0">
                <a:solidFill>
                  <a:schemeClr val="tx1"/>
                </a:solidFill>
              </a:rPr>
              <a:t>Results</a:t>
            </a:r>
          </a:p>
          <a:p>
            <a:pPr>
              <a:lnSpc>
                <a:spcPct val="150000"/>
              </a:lnSpc>
              <a:defRPr/>
            </a:pPr>
            <a:r>
              <a:rPr lang="en-US" sz="2000" dirty="0">
                <a:solidFill>
                  <a:schemeClr val="tx1"/>
                </a:solidFill>
              </a:rPr>
              <a:t>	Mood-matched Ss do slightly better on test.</a:t>
            </a:r>
          </a:p>
          <a:p>
            <a:pPr>
              <a:lnSpc>
                <a:spcPct val="150000"/>
              </a:lnSpc>
              <a:defRPr/>
            </a:pPr>
            <a:endParaRPr lang="en-US" sz="1800" dirty="0">
              <a:solidFill>
                <a:schemeClr val="tx1"/>
              </a:solidFill>
            </a:endParaRPr>
          </a:p>
          <a:p>
            <a:pPr>
              <a:lnSpc>
                <a:spcPct val="150000"/>
              </a:lnSpc>
              <a:defRPr/>
            </a:pPr>
            <a:endParaRPr lang="en-US" sz="1800" dirty="0">
              <a:solidFill>
                <a:schemeClr val="tx1"/>
              </a:solidFill>
            </a:endParaRPr>
          </a:p>
          <a:p>
            <a:pPr>
              <a:lnSpc>
                <a:spcPct val="150000"/>
              </a:lnSpc>
              <a:defRPr/>
            </a:pPr>
            <a:r>
              <a:rPr lang="en-US" sz="1800" dirty="0">
                <a:solidFill>
                  <a:schemeClr val="tx1"/>
                </a:solidFill>
              </a:rPr>
              <a:t>		</a:t>
            </a:r>
            <a:endParaRPr lang="en-US" sz="2000" dirty="0">
              <a:solidFill>
                <a:schemeClr val="tx1"/>
              </a:solidFill>
            </a:endParaRPr>
          </a:p>
          <a:p>
            <a:pPr>
              <a:lnSpc>
                <a:spcPct val="150000"/>
              </a:lnSpc>
              <a:defRPr/>
            </a:pPr>
            <a:r>
              <a:rPr lang="en-US" sz="2000" dirty="0">
                <a:solidFill>
                  <a:schemeClr val="tx1"/>
                </a:solidFill>
              </a:rPr>
              <a:t> </a:t>
            </a: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marL="457200" indent="-457200">
              <a:lnSpc>
                <a:spcPct val="150000"/>
              </a:lnSpc>
              <a:buFontTx/>
              <a:buAutoNum type="arabicPeriod"/>
              <a:defRPr/>
            </a:pPr>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40</a:t>
            </a:fld>
            <a:endParaRPr lang="en-US" dirty="0"/>
          </a:p>
        </p:txBody>
      </p:sp>
      <p:graphicFrame>
        <p:nvGraphicFramePr>
          <p:cNvPr id="3" name="Table 2">
            <a:extLst>
              <a:ext uri="{FF2B5EF4-FFF2-40B4-BE49-F238E27FC236}">
                <a16:creationId xmlns:a16="http://schemas.microsoft.com/office/drawing/2014/main" id="{17F734E0-9CF3-6894-A55C-C06A9A932EFC}"/>
              </a:ext>
            </a:extLst>
          </p:cNvPr>
          <p:cNvGraphicFramePr>
            <a:graphicFrameLocks noGrp="1"/>
          </p:cNvGraphicFramePr>
          <p:nvPr>
            <p:extLst>
              <p:ext uri="{D42A27DB-BD31-4B8C-83A1-F6EECF244321}">
                <p14:modId xmlns:p14="http://schemas.microsoft.com/office/powerpoint/2010/main" val="4120680615"/>
              </p:ext>
            </p:extLst>
          </p:nvPr>
        </p:nvGraphicFramePr>
        <p:xfrm>
          <a:off x="424260" y="1623965"/>
          <a:ext cx="7604190" cy="2881288"/>
        </p:xfrm>
        <a:graphic>
          <a:graphicData uri="http://schemas.openxmlformats.org/drawingml/2006/table">
            <a:tbl>
              <a:tblPr firstRow="1" bandRow="1">
                <a:tableStyleId>{5C22544A-7EE6-4342-B048-85BDC9FD1C3A}</a:tableStyleId>
              </a:tblPr>
              <a:tblGrid>
                <a:gridCol w="1728225">
                  <a:extLst>
                    <a:ext uri="{9D8B030D-6E8A-4147-A177-3AD203B41FA5}">
                      <a16:colId xmlns:a16="http://schemas.microsoft.com/office/drawing/2014/main" val="1630459889"/>
                    </a:ext>
                  </a:extLst>
                </a:gridCol>
                <a:gridCol w="1038434">
                  <a:extLst>
                    <a:ext uri="{9D8B030D-6E8A-4147-A177-3AD203B41FA5}">
                      <a16:colId xmlns:a16="http://schemas.microsoft.com/office/drawing/2014/main" val="1769832123"/>
                    </a:ext>
                  </a:extLst>
                </a:gridCol>
                <a:gridCol w="2465127">
                  <a:extLst>
                    <a:ext uri="{9D8B030D-6E8A-4147-A177-3AD203B41FA5}">
                      <a16:colId xmlns:a16="http://schemas.microsoft.com/office/drawing/2014/main" val="4055795221"/>
                    </a:ext>
                  </a:extLst>
                </a:gridCol>
                <a:gridCol w="2372404">
                  <a:extLst>
                    <a:ext uri="{9D8B030D-6E8A-4147-A177-3AD203B41FA5}">
                      <a16:colId xmlns:a16="http://schemas.microsoft.com/office/drawing/2014/main" val="611888371"/>
                    </a:ext>
                  </a:extLst>
                </a:gridCol>
              </a:tblGrid>
              <a:tr h="487446">
                <a:tc>
                  <a:txBody>
                    <a:bodyPr/>
                    <a:lstStyle/>
                    <a:p>
                      <a:pPr algn="ctr"/>
                      <a:endParaRPr lang="en-US" sz="2400" dirty="0"/>
                    </a:p>
                  </a:txBody>
                  <a:tcPr anchor="ctr">
                    <a:noFill/>
                  </a:tcPr>
                </a:tc>
                <a:tc>
                  <a:txBody>
                    <a:bodyPr/>
                    <a:lstStyle/>
                    <a:p>
                      <a:pPr algn="ctr"/>
                      <a:endParaRPr lang="en-US" sz="2400" dirty="0"/>
                    </a:p>
                  </a:txBody>
                  <a:tcPr anchor="ctr">
                    <a:noFill/>
                  </a:tcPr>
                </a:tc>
                <a:tc gridSpan="2">
                  <a:txBody>
                    <a:bodyPr/>
                    <a:lstStyle/>
                    <a:p>
                      <a:pPr algn="ctr"/>
                      <a:r>
                        <a:rPr lang="en-US" sz="2400" b="0" dirty="0">
                          <a:solidFill>
                            <a:schemeClr val="accent1">
                              <a:lumMod val="75000"/>
                            </a:schemeClr>
                          </a:solidFill>
                        </a:rPr>
                        <a:t>Film Clip Just Before Test</a:t>
                      </a:r>
                    </a:p>
                  </a:txBody>
                  <a:tcPr anchor="b">
                    <a:noFill/>
                  </a:tcPr>
                </a:tc>
                <a:tc hMerge="1">
                  <a:txBody>
                    <a:bodyPr/>
                    <a:lstStyle/>
                    <a:p>
                      <a:endParaRPr lang="en-US" dirty="0"/>
                    </a:p>
                  </a:txBody>
                  <a:tcPr/>
                </a:tc>
                <a:extLst>
                  <a:ext uri="{0D108BD9-81ED-4DB2-BD59-A6C34878D82A}">
                    <a16:rowId xmlns:a16="http://schemas.microsoft.com/office/drawing/2014/main" val="4169575171"/>
                  </a:ext>
                </a:extLst>
              </a:tr>
              <a:tr h="487446">
                <a:tc>
                  <a:txBody>
                    <a:bodyPr/>
                    <a:lstStyle/>
                    <a:p>
                      <a:pPr algn="ctr"/>
                      <a:endParaRPr lang="en-US" sz="2400" dirty="0"/>
                    </a:p>
                  </a:txBody>
                  <a:tcPr anchor="ctr">
                    <a:noFill/>
                  </a:tcPr>
                </a:tc>
                <a:tc>
                  <a:txBody>
                    <a:bodyPr/>
                    <a:lstStyle/>
                    <a:p>
                      <a:pPr algn="ctr"/>
                      <a:endParaRPr lang="en-US" sz="2400" dirty="0"/>
                    </a:p>
                  </a:txBody>
                  <a:tcPr anchor="ctr">
                    <a:noFill/>
                  </a:tcPr>
                </a:tc>
                <a:tc>
                  <a:txBody>
                    <a:bodyPr/>
                    <a:lstStyle/>
                    <a:p>
                      <a:pPr algn="ctr"/>
                      <a:r>
                        <a:rPr lang="en-US" sz="2400" b="0" dirty="0">
                          <a:solidFill>
                            <a:schemeClr val="tx1"/>
                          </a:solidFill>
                        </a:rPr>
                        <a:t>Happy</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rPr>
                        <a:t>Sad</a:t>
                      </a: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7123364"/>
                  </a:ext>
                </a:extLst>
              </a:tr>
              <a:tr h="747418">
                <a:tc rowSpan="2">
                  <a:txBody>
                    <a:bodyPr/>
                    <a:lstStyle/>
                    <a:p>
                      <a:pPr algn="ctr"/>
                      <a:r>
                        <a:rPr lang="en-US" sz="2400" dirty="0">
                          <a:solidFill>
                            <a:schemeClr val="accent1">
                              <a:lumMod val="75000"/>
                            </a:schemeClr>
                          </a:solidFill>
                        </a:rPr>
                        <a:t>Film Clip Just Before Studying</a:t>
                      </a:r>
                    </a:p>
                  </a:txBody>
                  <a:tcPr anchor="ctr">
                    <a:noFill/>
                  </a:tcPr>
                </a:tc>
                <a:tc>
                  <a:txBody>
                    <a:bodyPr/>
                    <a:lstStyle/>
                    <a:p>
                      <a:pPr algn="ctr"/>
                      <a:r>
                        <a:rPr lang="en-US" sz="2400" dirty="0"/>
                        <a:t>Happy</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sz="2000" b="0" dirty="0">
                          <a:solidFill>
                            <a:schemeClr val="tx1"/>
                          </a:solidFill>
                        </a:rPr>
                        <a:t>Better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318" rtl="0" eaLnBrk="1" fontAlgn="auto" latinLnBrk="0" hangingPunct="1">
                        <a:lnSpc>
                          <a:spcPct val="100000"/>
                        </a:lnSpc>
                        <a:spcBef>
                          <a:spcPts val="0"/>
                        </a:spcBef>
                        <a:spcAft>
                          <a:spcPts val="0"/>
                        </a:spcAft>
                        <a:buClrTx/>
                        <a:buSzTx/>
                        <a:buFontTx/>
                        <a:buNone/>
                        <a:tabLst/>
                        <a:defRPr/>
                      </a:pPr>
                      <a:endParaRPr lang="en-US" sz="20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9067066"/>
                  </a:ext>
                </a:extLst>
              </a:tr>
              <a:tr h="671532">
                <a:tc vMerge="1">
                  <a:txBody>
                    <a:bodyPr/>
                    <a:lstStyle/>
                    <a:p>
                      <a:endParaRPr lang="en-US" dirty="0"/>
                    </a:p>
                  </a:txBody>
                  <a:tcPr/>
                </a:tc>
                <a:tc>
                  <a:txBody>
                    <a:bodyPr/>
                    <a:lstStyle/>
                    <a:p>
                      <a:pPr algn="ctr"/>
                      <a:r>
                        <a:rPr lang="en-US" sz="2400" dirty="0"/>
                        <a:t>Sad</a:t>
                      </a:r>
                    </a:p>
                  </a:txBody>
                  <a:tcPr anchor="ctr">
                    <a:lnR w="12700" cap="flat" cmpd="sng" algn="ctr">
                      <a:solidFill>
                        <a:schemeClr val="tx1"/>
                      </a:solidFill>
                      <a:prstDash val="solid"/>
                      <a:round/>
                      <a:headEnd type="none" w="med" len="med"/>
                      <a:tailEnd type="none" w="med" len="med"/>
                    </a:lnR>
                    <a:lnB w="12700" cmpd="sng">
                      <a:noFill/>
                    </a:lnB>
                    <a:solidFill>
                      <a:schemeClr val="bg1"/>
                    </a:solidFill>
                  </a:tcPr>
                </a:tc>
                <a:tc>
                  <a:txBody>
                    <a:bodyPr/>
                    <a:lstStyle/>
                    <a:p>
                      <a:pPr algn="ctr"/>
                      <a:endParaRPr lang="en-US" sz="20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Better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1453395"/>
                  </a:ext>
                </a:extLst>
              </a:tr>
              <a:tr h="487446">
                <a:tc>
                  <a:txBody>
                    <a:bodyPr/>
                    <a:lstStyle/>
                    <a:p>
                      <a:pPr algn="ctr"/>
                      <a:endParaRPr lang="en-US" sz="2400" dirty="0">
                        <a:solidFill>
                          <a:schemeClr val="accent1">
                            <a:lumMod val="75000"/>
                          </a:schemeClr>
                        </a:solidFill>
                      </a:endParaRPr>
                    </a:p>
                  </a:txBody>
                  <a:tcPr anchor="ctr">
                    <a:lnR w="12700" cmpd="sng">
                      <a:noFill/>
                    </a:lnR>
                    <a:noFill/>
                  </a:tcPr>
                </a:tc>
                <a:tc>
                  <a:txBody>
                    <a:bodyPr/>
                    <a:lstStyle/>
                    <a:p>
                      <a:pPr algn="ctr"/>
                      <a:endParaRPr lang="en-US" sz="2400" dirty="0"/>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b="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9664116"/>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Another Experiment on Internal State Dependence</a:t>
            </a:r>
          </a:p>
          <a:p>
            <a:pPr>
              <a:lnSpc>
                <a:spcPct val="150000"/>
              </a:lnSpc>
            </a:pPr>
            <a:r>
              <a:rPr lang="en-US" sz="2000" dirty="0">
                <a:solidFill>
                  <a:schemeClr val="tx1"/>
                </a:solidFill>
              </a:rPr>
              <a:t>   Ss pedal or sit still on stationary bike while studying and while taking test.</a:t>
            </a:r>
          </a:p>
          <a:p>
            <a:pPr>
              <a:lnSpc>
                <a:spcPct val="150000"/>
              </a:lnSpc>
            </a:pPr>
            <a:r>
              <a:rPr lang="en-US" sz="2000" dirty="0">
                <a:solidFill>
                  <a:schemeClr val="tx1"/>
                </a:solidFill>
              </a:rPr>
              <a:t>		</a:t>
            </a:r>
          </a:p>
          <a:p>
            <a:pPr>
              <a:lnSpc>
                <a:spcPct val="150000"/>
              </a:lnSpc>
            </a:pPr>
            <a:r>
              <a:rPr lang="en-US" sz="2000" dirty="0">
                <a:solidFill>
                  <a:schemeClr val="tx1"/>
                </a:solidFill>
              </a:rPr>
              <a:t>    Results </a:t>
            </a: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Practical Implications?</a:t>
            </a:r>
          </a:p>
          <a:p>
            <a:pPr>
              <a:lnSpc>
                <a:spcPct val="150000"/>
              </a:lnSpc>
            </a:pPr>
            <a:r>
              <a:rPr lang="en-US" sz="2000" dirty="0">
                <a:solidFill>
                  <a:schemeClr val="tx1"/>
                </a:solidFill>
              </a:rPr>
              <a:t>True for learning while awake or asleep?  </a:t>
            </a:r>
          </a:p>
          <a:p>
            <a:pPr>
              <a:lnSpc>
                <a:spcPct val="150000"/>
              </a:lnSpc>
            </a:pPr>
            <a:endParaRPr lang="en-US" sz="2000" dirty="0">
              <a:solidFill>
                <a:schemeClr val="tx1"/>
              </a:solidFill>
            </a:endParaRPr>
          </a:p>
          <a:p>
            <a:pPr>
              <a:lnSpc>
                <a:spcPct val="150000"/>
              </a:lnSpc>
            </a:pPr>
            <a:r>
              <a:rPr lang="en-US" sz="2000" dirty="0">
                <a:solidFill>
                  <a:schemeClr val="tx1"/>
                </a:solidFill>
              </a:rPr>
              <a:t>(Miles &amp; Hardman, 1998)</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41</a:t>
            </a:fld>
            <a:endParaRPr lang="en-US" dirty="0"/>
          </a:p>
        </p:txBody>
      </p:sp>
      <p:graphicFrame>
        <p:nvGraphicFramePr>
          <p:cNvPr id="4" name="Table 3">
            <a:extLst>
              <a:ext uri="{FF2B5EF4-FFF2-40B4-BE49-F238E27FC236}">
                <a16:creationId xmlns:a16="http://schemas.microsoft.com/office/drawing/2014/main" id="{433C1288-64A4-99E2-D5CB-F285FB37965A}"/>
              </a:ext>
            </a:extLst>
          </p:cNvPr>
          <p:cNvGraphicFramePr>
            <a:graphicFrameLocks noGrp="1"/>
          </p:cNvGraphicFramePr>
          <p:nvPr>
            <p:extLst>
              <p:ext uri="{D42A27DB-BD31-4B8C-83A1-F6EECF244321}">
                <p14:modId xmlns:p14="http://schemas.microsoft.com/office/powerpoint/2010/main" val="1854621733"/>
              </p:ext>
            </p:extLst>
          </p:nvPr>
        </p:nvGraphicFramePr>
        <p:xfrm>
          <a:off x="232235" y="1585560"/>
          <a:ext cx="7604190" cy="2881288"/>
        </p:xfrm>
        <a:graphic>
          <a:graphicData uri="http://schemas.openxmlformats.org/drawingml/2006/table">
            <a:tbl>
              <a:tblPr firstRow="1" bandRow="1">
                <a:tableStyleId>{5C22544A-7EE6-4342-B048-85BDC9FD1C3A}</a:tableStyleId>
              </a:tblPr>
              <a:tblGrid>
                <a:gridCol w="1728225">
                  <a:extLst>
                    <a:ext uri="{9D8B030D-6E8A-4147-A177-3AD203B41FA5}">
                      <a16:colId xmlns:a16="http://schemas.microsoft.com/office/drawing/2014/main" val="1630459889"/>
                    </a:ext>
                  </a:extLst>
                </a:gridCol>
                <a:gridCol w="1038434">
                  <a:extLst>
                    <a:ext uri="{9D8B030D-6E8A-4147-A177-3AD203B41FA5}">
                      <a16:colId xmlns:a16="http://schemas.microsoft.com/office/drawing/2014/main" val="1769832123"/>
                    </a:ext>
                  </a:extLst>
                </a:gridCol>
                <a:gridCol w="2465127">
                  <a:extLst>
                    <a:ext uri="{9D8B030D-6E8A-4147-A177-3AD203B41FA5}">
                      <a16:colId xmlns:a16="http://schemas.microsoft.com/office/drawing/2014/main" val="4055795221"/>
                    </a:ext>
                  </a:extLst>
                </a:gridCol>
                <a:gridCol w="2372404">
                  <a:extLst>
                    <a:ext uri="{9D8B030D-6E8A-4147-A177-3AD203B41FA5}">
                      <a16:colId xmlns:a16="http://schemas.microsoft.com/office/drawing/2014/main" val="611888371"/>
                    </a:ext>
                  </a:extLst>
                </a:gridCol>
              </a:tblGrid>
              <a:tr h="487446">
                <a:tc>
                  <a:txBody>
                    <a:bodyPr/>
                    <a:lstStyle/>
                    <a:p>
                      <a:pPr algn="ctr"/>
                      <a:endParaRPr lang="en-US" sz="2400" dirty="0"/>
                    </a:p>
                  </a:txBody>
                  <a:tcPr anchor="ctr">
                    <a:noFill/>
                  </a:tcPr>
                </a:tc>
                <a:tc>
                  <a:txBody>
                    <a:bodyPr/>
                    <a:lstStyle/>
                    <a:p>
                      <a:pPr algn="ctr"/>
                      <a:endParaRPr lang="en-US" sz="2400" dirty="0"/>
                    </a:p>
                  </a:txBody>
                  <a:tcPr anchor="ctr">
                    <a:noFill/>
                  </a:tcPr>
                </a:tc>
                <a:tc gridSpan="2">
                  <a:txBody>
                    <a:bodyPr/>
                    <a:lstStyle/>
                    <a:p>
                      <a:pPr algn="ctr"/>
                      <a:r>
                        <a:rPr lang="en-US" sz="2400" b="0" dirty="0">
                          <a:solidFill>
                            <a:schemeClr val="accent1">
                              <a:lumMod val="75000"/>
                            </a:schemeClr>
                          </a:solidFill>
                        </a:rPr>
                        <a:t>During Test</a:t>
                      </a:r>
                    </a:p>
                  </a:txBody>
                  <a:tcPr anchor="b">
                    <a:noFill/>
                  </a:tcPr>
                </a:tc>
                <a:tc hMerge="1">
                  <a:txBody>
                    <a:bodyPr/>
                    <a:lstStyle/>
                    <a:p>
                      <a:endParaRPr lang="en-US" dirty="0"/>
                    </a:p>
                  </a:txBody>
                  <a:tcPr/>
                </a:tc>
                <a:extLst>
                  <a:ext uri="{0D108BD9-81ED-4DB2-BD59-A6C34878D82A}">
                    <a16:rowId xmlns:a16="http://schemas.microsoft.com/office/drawing/2014/main" val="4169575171"/>
                  </a:ext>
                </a:extLst>
              </a:tr>
              <a:tr h="487446">
                <a:tc>
                  <a:txBody>
                    <a:bodyPr/>
                    <a:lstStyle/>
                    <a:p>
                      <a:pPr algn="ctr"/>
                      <a:endParaRPr lang="en-US" sz="2400" dirty="0"/>
                    </a:p>
                  </a:txBody>
                  <a:tcPr anchor="ctr">
                    <a:noFill/>
                  </a:tcPr>
                </a:tc>
                <a:tc>
                  <a:txBody>
                    <a:bodyPr/>
                    <a:lstStyle/>
                    <a:p>
                      <a:pPr algn="ctr"/>
                      <a:endParaRPr lang="en-US" sz="2400" dirty="0"/>
                    </a:p>
                  </a:txBody>
                  <a:tcPr anchor="ctr">
                    <a:noFill/>
                  </a:tcPr>
                </a:tc>
                <a:tc>
                  <a:txBody>
                    <a:bodyPr/>
                    <a:lstStyle/>
                    <a:p>
                      <a:pPr algn="ctr"/>
                      <a:r>
                        <a:rPr lang="en-US" sz="2400" b="0" dirty="0">
                          <a:solidFill>
                            <a:schemeClr val="tx1"/>
                          </a:solidFill>
                        </a:rPr>
                        <a:t>pedal</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rPr>
                        <a:t>Still</a:t>
                      </a: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7123364"/>
                  </a:ext>
                </a:extLst>
              </a:tr>
              <a:tr h="747418">
                <a:tc rowSpan="2">
                  <a:txBody>
                    <a:bodyPr/>
                    <a:lstStyle/>
                    <a:p>
                      <a:pPr algn="ctr"/>
                      <a:r>
                        <a:rPr lang="en-US" sz="2400" dirty="0">
                          <a:solidFill>
                            <a:schemeClr val="accent1">
                              <a:lumMod val="75000"/>
                            </a:schemeClr>
                          </a:solidFill>
                        </a:rPr>
                        <a:t>During Studying</a:t>
                      </a:r>
                    </a:p>
                  </a:txBody>
                  <a:tcPr anchor="ctr">
                    <a:noFill/>
                  </a:tcPr>
                </a:tc>
                <a:tc>
                  <a:txBody>
                    <a:bodyPr/>
                    <a:lstStyle/>
                    <a:p>
                      <a:pPr algn="ctr"/>
                      <a:r>
                        <a:rPr lang="en-US" sz="2400" dirty="0"/>
                        <a:t>pedal</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sz="28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318" rtl="0" eaLnBrk="1" fontAlgn="auto" latinLnBrk="0" hangingPunct="1">
                        <a:lnSpc>
                          <a:spcPct val="100000"/>
                        </a:lnSpc>
                        <a:spcBef>
                          <a:spcPts val="0"/>
                        </a:spcBef>
                        <a:spcAft>
                          <a:spcPts val="0"/>
                        </a:spcAft>
                        <a:buClrTx/>
                        <a:buSzTx/>
                        <a:buFontTx/>
                        <a:buNone/>
                        <a:tabLst/>
                        <a:defRPr/>
                      </a:pPr>
                      <a:r>
                        <a:rPr lang="en-US" sz="28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9067066"/>
                  </a:ext>
                </a:extLst>
              </a:tr>
              <a:tr h="671532">
                <a:tc vMerge="1">
                  <a:txBody>
                    <a:bodyPr/>
                    <a:lstStyle/>
                    <a:p>
                      <a:endParaRPr lang="en-US" dirty="0"/>
                    </a:p>
                  </a:txBody>
                  <a:tcPr/>
                </a:tc>
                <a:tc>
                  <a:txBody>
                    <a:bodyPr/>
                    <a:lstStyle/>
                    <a:p>
                      <a:pPr algn="ctr"/>
                      <a:r>
                        <a:rPr lang="en-US" sz="2400" dirty="0"/>
                        <a:t>still </a:t>
                      </a:r>
                    </a:p>
                  </a:txBody>
                  <a:tcPr anchor="ctr">
                    <a:lnR w="12700" cap="flat" cmpd="sng" algn="ctr">
                      <a:solidFill>
                        <a:schemeClr val="tx1"/>
                      </a:solidFill>
                      <a:prstDash val="solid"/>
                      <a:round/>
                      <a:headEnd type="none" w="med" len="med"/>
                      <a:tailEnd type="none" w="med" len="med"/>
                    </a:lnR>
                    <a:lnB w="12700" cmpd="sng">
                      <a:noFill/>
                    </a:lnB>
                    <a:solidFill>
                      <a:schemeClr val="bg1"/>
                    </a:solidFill>
                  </a:tcPr>
                </a:tc>
                <a:tc>
                  <a:txBody>
                    <a:bodyPr/>
                    <a:lstStyle/>
                    <a:p>
                      <a:pPr algn="ctr"/>
                      <a:r>
                        <a:rPr lang="en-US" sz="28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1453395"/>
                  </a:ext>
                </a:extLst>
              </a:tr>
              <a:tr h="487446">
                <a:tc>
                  <a:txBody>
                    <a:bodyPr/>
                    <a:lstStyle/>
                    <a:p>
                      <a:pPr algn="ctr"/>
                      <a:endParaRPr lang="en-US" sz="2400" dirty="0">
                        <a:solidFill>
                          <a:schemeClr val="accent1">
                            <a:lumMod val="75000"/>
                          </a:schemeClr>
                        </a:solidFill>
                      </a:endParaRPr>
                    </a:p>
                  </a:txBody>
                  <a:tcPr anchor="ctr">
                    <a:lnR w="12700" cmpd="sng">
                      <a:noFill/>
                    </a:lnR>
                    <a:noFill/>
                  </a:tcPr>
                </a:tc>
                <a:tc>
                  <a:txBody>
                    <a:bodyPr/>
                    <a:lstStyle/>
                    <a:p>
                      <a:pPr algn="ctr"/>
                      <a:endParaRPr lang="en-US" sz="2400" dirty="0"/>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b="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9664116"/>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4"/>
          <p:cNvSpPr>
            <a:spLocks noChangeArrowheads="1"/>
          </p:cNvSpPr>
          <p:nvPr/>
        </p:nvSpPr>
        <p:spPr bwMode="auto">
          <a:xfrm>
            <a:off x="193675" y="279400"/>
            <a:ext cx="8950325" cy="1228725"/>
          </a:xfrm>
          <a:prstGeom prst="rect">
            <a:avLst/>
          </a:prstGeom>
          <a:noFill/>
          <a:ln w="9525">
            <a:noFill/>
            <a:miter lim="800000"/>
            <a:headEnd/>
            <a:tailEnd/>
          </a:ln>
        </p:spPr>
        <p:txBody>
          <a:bodyPr lIns="91432" tIns="45716" rIns="91432" bIns="45716"/>
          <a:lstStyle/>
          <a:p>
            <a:pPr>
              <a:defRPr/>
            </a:pPr>
            <a:r>
              <a:rPr lang="en-US" sz="2000" dirty="0">
                <a:solidFill>
                  <a:schemeClr val="tx1"/>
                </a:solidFill>
              </a:rPr>
              <a:t>Does chewing vs. not chewing  gum produce context effects?</a:t>
            </a:r>
          </a:p>
          <a:p>
            <a:pPr>
              <a:defRPr/>
            </a:pPr>
            <a:endParaRPr lang="en-US" sz="2000" dirty="0">
              <a:solidFill>
                <a:schemeClr val="tx1"/>
              </a:solidFill>
            </a:endParaRPr>
          </a:p>
          <a:p>
            <a:pPr>
              <a:defRPr/>
            </a:pPr>
            <a:r>
              <a:rPr lang="en-US" sz="2000" dirty="0">
                <a:solidFill>
                  <a:schemeClr val="tx1"/>
                </a:solidFill>
              </a:rPr>
              <a:t>Miles: “More work needs to be done…”</a:t>
            </a:r>
          </a:p>
          <a:p>
            <a:pPr>
              <a:defRPr/>
            </a:pPr>
            <a:endParaRPr lang="en-US" sz="2000" dirty="0"/>
          </a:p>
          <a:p>
            <a:pPr>
              <a:defRPr/>
            </a:pPr>
            <a:r>
              <a:rPr lang="en-US" sz="1800" b="1" dirty="0">
                <a:solidFill>
                  <a:schemeClr val="tx1"/>
                </a:solidFill>
              </a:rPr>
              <a:t>2008</a:t>
            </a:r>
          </a:p>
          <a:p>
            <a:pPr>
              <a:defRPr/>
            </a:pPr>
            <a:endParaRPr lang="en-US" sz="1800" dirty="0">
              <a:solidFill>
                <a:schemeClr val="tx1"/>
              </a:solidFill>
            </a:endParaRPr>
          </a:p>
          <a:p>
            <a:pPr indent="-274320">
              <a:defRPr/>
            </a:pPr>
            <a:r>
              <a:rPr lang="en-US" sz="1800" dirty="0">
                <a:solidFill>
                  <a:schemeClr val="tx1"/>
                </a:solidFill>
              </a:rPr>
              <a:t>Miles, C., </a:t>
            </a:r>
            <a:r>
              <a:rPr lang="en-US" sz="1800" dirty="0" err="1">
                <a:solidFill>
                  <a:schemeClr val="tx1"/>
                </a:solidFill>
              </a:rPr>
              <a:t>Charig</a:t>
            </a:r>
            <a:r>
              <a:rPr lang="en-US" sz="1800" dirty="0">
                <a:solidFill>
                  <a:schemeClr val="tx1"/>
                </a:solidFill>
              </a:rPr>
              <a:t>, R., &amp; Eva, H. (2008). </a:t>
            </a:r>
            <a:r>
              <a:rPr lang="en-US" sz="1800" dirty="0">
                <a:solidFill>
                  <a:srgbClr val="FF0000"/>
                </a:solidFill>
              </a:rPr>
              <a:t>Chewing gum </a:t>
            </a:r>
            <a:r>
              <a:rPr lang="en-US" sz="1800" dirty="0">
                <a:solidFill>
                  <a:schemeClr val="tx1"/>
                </a:solidFill>
              </a:rPr>
              <a:t>as context: Effects in long-term memory. </a:t>
            </a:r>
            <a:r>
              <a:rPr lang="en-US" sz="1800" i="1" dirty="0">
                <a:solidFill>
                  <a:schemeClr val="tx1"/>
                </a:solidFill>
              </a:rPr>
              <a:t>Journal of </a:t>
            </a:r>
            <a:r>
              <a:rPr lang="en-US" sz="1800" i="1" dirty="0" err="1">
                <a:solidFill>
                  <a:schemeClr val="tx1"/>
                </a:solidFill>
              </a:rPr>
              <a:t>Behavioural</a:t>
            </a:r>
            <a:r>
              <a:rPr lang="en-US" sz="1800" i="1" dirty="0">
                <a:solidFill>
                  <a:schemeClr val="tx1"/>
                </a:solidFill>
              </a:rPr>
              <a:t> and Neuroscience Research</a:t>
            </a:r>
            <a:r>
              <a:rPr lang="en-US" sz="1800" dirty="0">
                <a:solidFill>
                  <a:schemeClr val="tx1"/>
                </a:solidFill>
              </a:rPr>
              <a:t>, Vol. 1 (6), 1-5.</a:t>
            </a:r>
          </a:p>
          <a:p>
            <a:pPr>
              <a:defRPr/>
            </a:pPr>
            <a:endParaRPr lang="en-US" sz="1800" dirty="0">
              <a:solidFill>
                <a:schemeClr val="tx1"/>
              </a:solidFill>
            </a:endParaRPr>
          </a:p>
          <a:p>
            <a:pPr>
              <a:defRPr/>
            </a:pPr>
            <a:r>
              <a:rPr lang="en-US" sz="1800" dirty="0">
                <a:solidFill>
                  <a:schemeClr val="tx1"/>
                </a:solidFill>
              </a:rPr>
              <a:t>Johnson, A., &amp; Miles, C. (2008). </a:t>
            </a:r>
            <a:r>
              <a:rPr lang="en-US" sz="1800" dirty="0">
                <a:solidFill>
                  <a:srgbClr val="FF0000"/>
                </a:solidFill>
              </a:rPr>
              <a:t>Chewing gum </a:t>
            </a:r>
            <a:r>
              <a:rPr lang="en-US" sz="1800" dirty="0">
                <a:solidFill>
                  <a:schemeClr val="tx1"/>
                </a:solidFill>
              </a:rPr>
              <a:t>and context-dependent memory: The independent roles of chewing gum and mint </a:t>
            </a:r>
            <a:r>
              <a:rPr lang="en-US" sz="1800" dirty="0" err="1">
                <a:solidFill>
                  <a:schemeClr val="tx1"/>
                </a:solidFill>
              </a:rPr>
              <a:t>flavour</a:t>
            </a:r>
            <a:r>
              <a:rPr lang="en-US" sz="1800" dirty="0">
                <a:solidFill>
                  <a:schemeClr val="tx1"/>
                </a:solidFill>
              </a:rPr>
              <a:t>. </a:t>
            </a:r>
            <a:r>
              <a:rPr lang="en-US" sz="1800" i="1" dirty="0">
                <a:solidFill>
                  <a:schemeClr val="tx1"/>
                </a:solidFill>
              </a:rPr>
              <a:t>British Journal Of Psychology, 99</a:t>
            </a:r>
            <a:r>
              <a:rPr lang="en-US" sz="1800" dirty="0">
                <a:solidFill>
                  <a:schemeClr val="tx1"/>
                </a:solidFill>
              </a:rPr>
              <a:t>, 293-306. </a:t>
            </a:r>
          </a:p>
          <a:p>
            <a:pPr>
              <a:defRPr/>
            </a:pPr>
            <a:endParaRPr lang="en-US" sz="1800" b="1" dirty="0">
              <a:solidFill>
                <a:schemeClr val="tx1"/>
              </a:solidFill>
            </a:endParaRPr>
          </a:p>
          <a:p>
            <a:pPr>
              <a:defRPr/>
            </a:pPr>
            <a:endParaRPr lang="en-US" sz="1800" b="1" dirty="0">
              <a:solidFill>
                <a:schemeClr val="tx1"/>
              </a:solidFill>
            </a:endParaRPr>
          </a:p>
          <a:p>
            <a:pPr>
              <a:defRPr/>
            </a:pPr>
            <a:r>
              <a:rPr lang="en-US" sz="1800" b="1" dirty="0">
                <a:solidFill>
                  <a:schemeClr val="tx1"/>
                </a:solidFill>
              </a:rPr>
              <a:t>2007</a:t>
            </a:r>
            <a:endParaRPr lang="en-US" sz="1800" dirty="0">
              <a:solidFill>
                <a:schemeClr val="tx1"/>
              </a:solidFill>
            </a:endParaRPr>
          </a:p>
          <a:p>
            <a:pPr>
              <a:defRPr/>
            </a:pPr>
            <a:endParaRPr lang="en-US" sz="1800" dirty="0">
              <a:solidFill>
                <a:schemeClr val="tx1"/>
              </a:solidFill>
            </a:endParaRPr>
          </a:p>
          <a:p>
            <a:pPr>
              <a:defRPr/>
            </a:pPr>
            <a:r>
              <a:rPr lang="en-US" sz="1800" dirty="0">
                <a:solidFill>
                  <a:schemeClr val="tx1"/>
                </a:solidFill>
              </a:rPr>
              <a:t>Johnson, A. J., &amp; Miles, C. (2007). Evidence against memorial facilitation and context-dependent memory effects through the </a:t>
            </a:r>
            <a:r>
              <a:rPr lang="en-US" sz="1800" dirty="0">
                <a:solidFill>
                  <a:srgbClr val="FF0000"/>
                </a:solidFill>
              </a:rPr>
              <a:t>chewing of gum</a:t>
            </a:r>
            <a:r>
              <a:rPr lang="en-US" sz="1800" dirty="0">
                <a:solidFill>
                  <a:schemeClr val="tx1"/>
                </a:solidFill>
              </a:rPr>
              <a:t>. </a:t>
            </a:r>
            <a:r>
              <a:rPr lang="en-US" sz="1800" i="1" dirty="0">
                <a:solidFill>
                  <a:schemeClr val="tx1"/>
                </a:solidFill>
              </a:rPr>
              <a:t>Appetite, 48</a:t>
            </a:r>
            <a:r>
              <a:rPr lang="en-US" sz="1800" dirty="0">
                <a:solidFill>
                  <a:schemeClr val="tx1"/>
                </a:solidFill>
              </a:rPr>
              <a:t>(3), 394-396. </a:t>
            </a:r>
          </a:p>
          <a:p>
            <a:pPr>
              <a:defRPr/>
            </a:pPr>
            <a:endParaRPr lang="en-US" sz="1800" dirty="0">
              <a:solidFill>
                <a:schemeClr val="tx1"/>
              </a:solidFill>
            </a:endParaRPr>
          </a:p>
          <a:p>
            <a:pPr>
              <a:defRPr/>
            </a:pPr>
            <a:r>
              <a:rPr lang="en-US" sz="1800" dirty="0">
                <a:solidFill>
                  <a:schemeClr val="tx1"/>
                </a:solidFill>
              </a:rPr>
              <a:t>Miles, C., &amp; Johnson, A. J. (2007). </a:t>
            </a:r>
            <a:r>
              <a:rPr lang="en-US" sz="1800" dirty="0">
                <a:solidFill>
                  <a:srgbClr val="FF0000"/>
                </a:solidFill>
              </a:rPr>
              <a:t>Chewing gum </a:t>
            </a:r>
            <a:r>
              <a:rPr lang="en-US" sz="1800" dirty="0">
                <a:solidFill>
                  <a:schemeClr val="tx1"/>
                </a:solidFill>
              </a:rPr>
              <a:t>and context-dependent memory effects: A re-examination. </a:t>
            </a:r>
            <a:r>
              <a:rPr lang="en-US" sz="1800" i="1" dirty="0">
                <a:solidFill>
                  <a:schemeClr val="tx1"/>
                </a:solidFill>
              </a:rPr>
              <a:t>Appetite, 48</a:t>
            </a:r>
            <a:r>
              <a:rPr lang="en-US" sz="1800" dirty="0">
                <a:solidFill>
                  <a:schemeClr val="tx1"/>
                </a:solidFill>
              </a:rPr>
              <a:t>(2), 154-158. </a:t>
            </a:r>
          </a:p>
          <a:p>
            <a:pPr>
              <a:defRPr/>
            </a:pPr>
            <a:endParaRPr lang="en-US" sz="2000" dirty="0"/>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r>
              <a:rPr lang="en-US" sz="2000" dirty="0"/>
              <a:t> </a:t>
            </a: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a:p>
            <a:pPr>
              <a:defRPr/>
            </a:pPr>
            <a:endParaRPr lang="en-US" sz="2000" dirty="0">
              <a:solidFill>
                <a:schemeClr val="tx1"/>
              </a:solidFill>
            </a:endParaRPr>
          </a:p>
        </p:txBody>
      </p:sp>
      <p:sp>
        <p:nvSpPr>
          <p:cNvPr id="27" name="Rectangle 26"/>
          <p:cNvSpPr/>
          <p:nvPr/>
        </p:nvSpPr>
        <p:spPr>
          <a:xfrm>
            <a:off x="0" y="0"/>
            <a:ext cx="9144000" cy="6858000"/>
          </a:xfrm>
          <a:prstGeom prst="rect">
            <a:avLst/>
          </a:prstGeom>
          <a:noFill/>
          <a:ln w="66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0" y="0"/>
            <a:ext cx="9144000" cy="817563"/>
          </a:xfrm>
          <a:prstGeom prst="rect">
            <a:avLst/>
          </a:prstGeom>
          <a:noFill/>
          <a:ln w="9525">
            <a:noFill/>
            <a:miter lim="800000"/>
            <a:headEnd/>
            <a:tailEnd/>
          </a:ln>
        </p:spPr>
        <p:txBody>
          <a:bodyPr lIns="91432" tIns="45716" rIns="91432" bIns="45716"/>
          <a:lstStyle/>
          <a:p>
            <a:pPr>
              <a:lnSpc>
                <a:spcPct val="150000"/>
              </a:lnSpc>
              <a:defRPr/>
            </a:pPr>
            <a:r>
              <a:rPr lang="en-US" u="sng" dirty="0">
                <a:solidFill>
                  <a:schemeClr val="accent6">
                    <a:lumMod val="50000"/>
                  </a:schemeClr>
                </a:solidFill>
              </a:rPr>
              <a:t>External State Dependence</a:t>
            </a:r>
            <a:r>
              <a:rPr lang="en-US" dirty="0">
                <a:solidFill>
                  <a:schemeClr val="accent6">
                    <a:lumMod val="50000"/>
                  </a:schemeClr>
                </a:solidFill>
              </a:rPr>
              <a:t>   </a:t>
            </a:r>
          </a:p>
          <a:p>
            <a:pPr>
              <a:lnSpc>
                <a:spcPct val="150000"/>
              </a:lnSpc>
              <a:defRPr/>
            </a:pPr>
            <a:r>
              <a:rPr lang="en-US" sz="2000" dirty="0">
                <a:solidFill>
                  <a:schemeClr val="accent6">
                    <a:lumMod val="50000"/>
                  </a:schemeClr>
                </a:solidFill>
              </a:rPr>
              <a:t>	</a:t>
            </a:r>
            <a:r>
              <a:rPr lang="en-US" sz="2000" dirty="0">
                <a:solidFill>
                  <a:schemeClr val="tx1"/>
                </a:solidFill>
              </a:rPr>
              <a:t>we forget less if study environment = test environment</a:t>
            </a:r>
          </a:p>
          <a:p>
            <a:pPr>
              <a:defRPr/>
            </a:pPr>
            <a:r>
              <a:rPr lang="en-US" sz="2000" dirty="0">
                <a:solidFill>
                  <a:schemeClr val="tx1"/>
                </a:solidFill>
              </a:rPr>
              <a:t> </a:t>
            </a:r>
          </a:p>
          <a:p>
            <a:pPr>
              <a:defRPr/>
            </a:pPr>
            <a:endParaRPr lang="en-US" sz="2000" dirty="0">
              <a:solidFill>
                <a:schemeClr val="tx1"/>
              </a:solidFill>
            </a:endParaRPr>
          </a:p>
          <a:p>
            <a:pPr>
              <a:lnSpc>
                <a:spcPct val="150000"/>
              </a:lnSpc>
              <a:defRPr/>
            </a:pPr>
            <a:r>
              <a:rPr lang="en-US" sz="2000" dirty="0">
                <a:solidFill>
                  <a:schemeClr val="tx1"/>
                </a:solidFill>
              </a:rPr>
              <a:t>Common Claims 						</a:t>
            </a:r>
          </a:p>
          <a:p>
            <a:pPr>
              <a:lnSpc>
                <a:spcPct val="150000"/>
              </a:lnSpc>
              <a:defRPr/>
            </a:pPr>
            <a:r>
              <a:rPr lang="en-US" sz="2000" dirty="0">
                <a:solidFill>
                  <a:schemeClr val="tx1"/>
                </a:solidFill>
              </a:rPr>
              <a:t>   You should study in the room where you will take the test. </a:t>
            </a:r>
          </a:p>
          <a:p>
            <a:pPr>
              <a:lnSpc>
                <a:spcPct val="150000"/>
              </a:lnSpc>
              <a:defRPr/>
            </a:pPr>
            <a:r>
              <a:rPr lang="en-US" sz="2000" dirty="0">
                <a:solidFill>
                  <a:schemeClr val="tx1"/>
                </a:solidFill>
              </a:rPr>
              <a:t>   If you smell odor X while studying, smelling odor X will help you remember.</a:t>
            </a:r>
          </a:p>
          <a:p>
            <a:pPr>
              <a:lnSpc>
                <a:spcPct val="150000"/>
              </a:lnSpc>
              <a:defRPr/>
            </a:pPr>
            <a:endParaRPr lang="en-US" sz="2000" dirty="0">
              <a:solidFill>
                <a:schemeClr val="tx1"/>
              </a:solidFill>
            </a:endParaRPr>
          </a:p>
          <a:p>
            <a:pPr>
              <a:lnSpc>
                <a:spcPct val="150000"/>
              </a:lnSpc>
              <a:defRPr/>
            </a:pPr>
            <a:r>
              <a:rPr lang="en-US" sz="2000" dirty="0">
                <a:solidFill>
                  <a:schemeClr val="tx1"/>
                </a:solidFill>
              </a:rPr>
              <a:t> </a:t>
            </a:r>
          </a:p>
          <a:p>
            <a:pPr>
              <a:lnSpc>
                <a:spcPct val="150000"/>
              </a:lnSpc>
              <a:defRPr/>
            </a:pPr>
            <a:r>
              <a:rPr lang="en-US" sz="2000" dirty="0">
                <a:solidFill>
                  <a:schemeClr val="tx1"/>
                </a:solidFill>
              </a:rPr>
              <a:t>Data don’t support these claims. </a:t>
            </a:r>
          </a:p>
          <a:p>
            <a:pPr>
              <a:lnSpc>
                <a:spcPct val="150000"/>
              </a:lnSpc>
              <a:defRPr/>
            </a:pPr>
            <a:endParaRPr lang="en-US" sz="2000" dirty="0">
              <a:solidFill>
                <a:schemeClr val="tx1"/>
              </a:solidFill>
            </a:endParaRPr>
          </a:p>
          <a:p>
            <a:pPr>
              <a:lnSpc>
                <a:spcPct val="150000"/>
              </a:lnSpc>
              <a:defRPr/>
            </a:pPr>
            <a:r>
              <a:rPr lang="en-US" sz="2000" dirty="0">
                <a:solidFill>
                  <a:schemeClr val="tx1"/>
                </a:solidFill>
              </a:rPr>
              <a:t>But it might be true under extreme circumstances? </a:t>
            </a: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marL="457200" indent="-457200">
              <a:lnSpc>
                <a:spcPct val="150000"/>
              </a:lnSpc>
              <a:buFontTx/>
              <a:buAutoNum type="arabicPeriod"/>
              <a:defRPr/>
            </a:pPr>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Experiment </a:t>
            </a:r>
          </a:p>
          <a:p>
            <a:pPr>
              <a:lnSpc>
                <a:spcPct val="150000"/>
              </a:lnSpc>
            </a:pPr>
            <a:r>
              <a:rPr lang="en-US" sz="2000" dirty="0">
                <a:solidFill>
                  <a:schemeClr val="tx1"/>
                </a:solidFill>
              </a:rPr>
              <a:t>	Scuba divers studied a list of words underwater or on pool deck</a:t>
            </a:r>
          </a:p>
          <a:p>
            <a:pPr>
              <a:lnSpc>
                <a:spcPct val="150000"/>
              </a:lnSpc>
            </a:pPr>
            <a:r>
              <a:rPr lang="en-US" sz="2000" dirty="0">
                <a:solidFill>
                  <a:schemeClr val="tx1"/>
                </a:solidFill>
              </a:rPr>
              <a:t>	½ Ss took recall test underwater, and ½ Ss took recall test on pool deck</a:t>
            </a:r>
          </a:p>
          <a:p>
            <a:endParaRPr lang="en-US" sz="2000" dirty="0">
              <a:solidFill>
                <a:schemeClr val="tx1"/>
              </a:solidFill>
            </a:endParaRPr>
          </a:p>
          <a:p>
            <a:r>
              <a:rPr lang="en-US" sz="2000" dirty="0">
                <a:solidFill>
                  <a:schemeClr val="tx1"/>
                </a:solidFill>
              </a:rPr>
              <a:t>Results </a:t>
            </a: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Conclusion</a:t>
            </a:r>
          </a:p>
          <a:p>
            <a:pPr>
              <a:lnSpc>
                <a:spcPct val="150000"/>
              </a:lnSpc>
            </a:pPr>
            <a:r>
              <a:rPr lang="en-US" sz="2000" dirty="0">
                <a:solidFill>
                  <a:schemeClr val="tx1"/>
                </a:solidFill>
              </a:rPr>
              <a:t>	In extreme scenarios, matching external states may improve recall.</a:t>
            </a:r>
          </a:p>
          <a:p>
            <a:pPr>
              <a:lnSpc>
                <a:spcPct val="200000"/>
              </a:lnSpc>
            </a:pPr>
            <a:endParaRPr lang="en-US" sz="2000" dirty="0">
              <a:solidFill>
                <a:schemeClr val="tx1"/>
              </a:solidFill>
            </a:endParaRPr>
          </a:p>
          <a:p>
            <a:pPr>
              <a:lnSpc>
                <a:spcPct val="200000"/>
              </a:lnSpc>
            </a:pPr>
            <a:r>
              <a:rPr lang="en-US" sz="2000" dirty="0">
                <a:solidFill>
                  <a:schemeClr val="tx1"/>
                </a:solidFill>
              </a:rPr>
              <a:t>(Godden &amp; Baddeley, 1975)</a:t>
            </a:r>
          </a:p>
        </p:txBody>
      </p:sp>
      <p:pic>
        <p:nvPicPr>
          <p:cNvPr id="4" name="Picture 2" descr="https://cog221.wikispaces.com/file/view/6.5.png/307894602/6.5.png"/>
          <p:cNvPicPr>
            <a:picLocks noChangeAspect="1" noChangeArrowheads="1"/>
          </p:cNvPicPr>
          <p:nvPr/>
        </p:nvPicPr>
        <p:blipFill>
          <a:blip r:embed="rId2" cstate="print"/>
          <a:srcRect l="4235" t="5740" r="3435" b="5298"/>
          <a:stretch>
            <a:fillRect/>
          </a:stretch>
        </p:blipFill>
        <p:spPr bwMode="auto">
          <a:xfrm>
            <a:off x="2040057" y="1988812"/>
            <a:ext cx="5063885" cy="2880375"/>
          </a:xfrm>
          <a:prstGeom prst="rect">
            <a:avLst/>
          </a:prstGeom>
          <a:noFill/>
        </p:spPr>
      </p:pic>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1" y="0"/>
            <a:ext cx="9144000" cy="933450"/>
          </a:xfrm>
          <a:prstGeom prst="rect">
            <a:avLst/>
          </a:prstGeom>
          <a:noFill/>
          <a:ln w="9525">
            <a:noFill/>
            <a:miter lim="800000"/>
            <a:headEnd/>
            <a:tailEnd/>
          </a:ln>
        </p:spPr>
        <p:txBody>
          <a:bodyPr lIns="91432" tIns="45716" rIns="91432" bIns="45716"/>
          <a:lstStyle/>
          <a:p>
            <a:pPr>
              <a:lnSpc>
                <a:spcPct val="150000"/>
              </a:lnSpc>
              <a:defRPr/>
            </a:pPr>
            <a:r>
              <a:rPr lang="en-US" dirty="0">
                <a:solidFill>
                  <a:schemeClr val="accent6">
                    <a:lumMod val="50000"/>
                  </a:schemeClr>
                </a:solidFill>
              </a:rPr>
              <a:t>Interim Summary</a:t>
            </a:r>
          </a:p>
          <a:p>
            <a:pPr>
              <a:lnSpc>
                <a:spcPct val="150000"/>
              </a:lnSpc>
              <a:defRPr/>
            </a:pPr>
            <a:endParaRPr lang="en-US" sz="2000" dirty="0">
              <a:solidFill>
                <a:schemeClr val="tx1"/>
              </a:solidFill>
            </a:endParaRPr>
          </a:p>
          <a:p>
            <a:pPr>
              <a:lnSpc>
                <a:spcPct val="150000"/>
              </a:lnSpc>
              <a:defRPr/>
            </a:pPr>
            <a:r>
              <a:rPr lang="en-US" sz="2000" dirty="0">
                <a:solidFill>
                  <a:schemeClr val="tx1"/>
                </a:solidFill>
              </a:rPr>
              <a:t>Memory retrieval can improve if there is a match between study and test.</a:t>
            </a:r>
          </a:p>
          <a:p>
            <a:pPr>
              <a:lnSpc>
                <a:spcPct val="150000"/>
              </a:lnSpc>
              <a:defRPr/>
            </a:pPr>
            <a:endParaRPr lang="en-US" sz="2000" dirty="0">
              <a:solidFill>
                <a:schemeClr val="tx1"/>
              </a:solidFill>
            </a:endParaRPr>
          </a:p>
          <a:p>
            <a:pPr marL="342900" indent="-342900">
              <a:lnSpc>
                <a:spcPct val="150000"/>
              </a:lnSpc>
              <a:buFont typeface="Arial" panose="020B0604020202020204" pitchFamily="34" charset="0"/>
              <a:buChar char="•"/>
              <a:defRPr/>
            </a:pPr>
            <a:r>
              <a:rPr lang="en-US" sz="2000" dirty="0">
                <a:solidFill>
                  <a:schemeClr val="tx1"/>
                </a:solidFill>
              </a:rPr>
              <a:t>encoding specificity</a:t>
            </a:r>
          </a:p>
          <a:p>
            <a:pPr marL="342900" indent="-342900">
              <a:lnSpc>
                <a:spcPct val="150000"/>
              </a:lnSpc>
              <a:buFont typeface="Arial" panose="020B0604020202020204" pitchFamily="34" charset="0"/>
              <a:buChar char="•"/>
              <a:defRPr/>
            </a:pPr>
            <a:r>
              <a:rPr lang="en-US" sz="2000" dirty="0">
                <a:solidFill>
                  <a:schemeClr val="tx1"/>
                </a:solidFill>
              </a:rPr>
              <a:t>internal state dependence </a:t>
            </a:r>
          </a:p>
          <a:p>
            <a:pPr marL="342900" indent="-342900">
              <a:lnSpc>
                <a:spcPct val="150000"/>
              </a:lnSpc>
              <a:buFont typeface="Arial" panose="020B0604020202020204" pitchFamily="34" charset="0"/>
              <a:buChar char="•"/>
              <a:defRPr/>
            </a:pPr>
            <a:r>
              <a:rPr lang="en-US" sz="2000" dirty="0">
                <a:solidFill>
                  <a:schemeClr val="tx1"/>
                </a:solidFill>
              </a:rPr>
              <a:t>external state dependence</a:t>
            </a:r>
          </a:p>
          <a:p>
            <a:pPr>
              <a:lnSpc>
                <a:spcPct val="150000"/>
              </a:lnSpc>
              <a:defRPr/>
            </a:pPr>
            <a:endParaRPr lang="en-US" sz="2000" dirty="0">
              <a:solidFill>
                <a:schemeClr val="tx1"/>
              </a:solidFill>
            </a:endParaRPr>
          </a:p>
          <a:p>
            <a:pPr>
              <a:lnSpc>
                <a:spcPct val="150000"/>
              </a:lnSpc>
              <a:defRPr/>
            </a:pPr>
            <a:r>
              <a:rPr lang="en-US" sz="2000" dirty="0">
                <a:solidFill>
                  <a:schemeClr val="tx1"/>
                </a:solidFill>
              </a:rPr>
              <a:t>However, effects are usually small. </a:t>
            </a:r>
          </a:p>
          <a:p>
            <a:pPr>
              <a:lnSpc>
                <a:spcPct val="150000"/>
              </a:lnSpc>
              <a:defRPr/>
            </a:pPr>
            <a:r>
              <a:rPr lang="en-US" sz="2000" dirty="0">
                <a:solidFill>
                  <a:schemeClr val="tx1"/>
                </a:solidFill>
              </a:rPr>
              <a:t> </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45</a:t>
            </a:fld>
            <a:endParaRPr lang="en-US" dirty="0"/>
          </a:p>
        </p:txBody>
      </p:sp>
    </p:spTree>
    <p:extLst>
      <p:ext uri="{BB962C8B-B14F-4D97-AF65-F5344CB8AC3E}">
        <p14:creationId xmlns:p14="http://schemas.microsoft.com/office/powerpoint/2010/main" val="451107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117020" y="0"/>
            <a:ext cx="9144000" cy="882650"/>
          </a:xfrm>
          <a:prstGeom prst="rect">
            <a:avLst/>
          </a:prstGeom>
          <a:noFill/>
          <a:ln w="9525">
            <a:noFill/>
            <a:miter lim="800000"/>
            <a:headEnd/>
            <a:tailEnd/>
          </a:ln>
        </p:spPr>
        <p:txBody>
          <a:bodyPr lIns="91432" tIns="45716" rIns="91432" bIns="45716"/>
          <a:lstStyle/>
          <a:p>
            <a:pPr>
              <a:lnSpc>
                <a:spcPct val="150000"/>
              </a:lnSpc>
            </a:pPr>
            <a:r>
              <a:rPr lang="en-US" sz="2200" b="1" dirty="0">
                <a:solidFill>
                  <a:schemeClr val="tx1"/>
                </a:solidFill>
              </a:rPr>
              <a:t>			</a:t>
            </a:r>
            <a:r>
              <a:rPr lang="en-US" sz="3200" dirty="0">
                <a:solidFill>
                  <a:schemeClr val="accent6">
                    <a:lumMod val="50000"/>
                  </a:schemeClr>
                </a:solidFill>
              </a:rPr>
              <a:t>Summary</a:t>
            </a:r>
          </a:p>
          <a:p>
            <a:pPr>
              <a:lnSpc>
                <a:spcPct val="150000"/>
              </a:lnSpc>
            </a:pPr>
            <a:r>
              <a:rPr lang="en-US" sz="2000" dirty="0">
                <a:solidFill>
                  <a:schemeClr val="tx1"/>
                </a:solidFill>
              </a:rPr>
              <a:t>Forgetting</a:t>
            </a:r>
          </a:p>
          <a:p>
            <a:pPr>
              <a:lnSpc>
                <a:spcPct val="150000"/>
              </a:lnSpc>
            </a:pPr>
            <a:r>
              <a:rPr lang="en-US" sz="2000" dirty="0">
                <a:solidFill>
                  <a:schemeClr val="tx1"/>
                </a:solidFill>
              </a:rPr>
              <a:t>	Decay vs. Interference	</a:t>
            </a:r>
          </a:p>
          <a:p>
            <a:pPr>
              <a:lnSpc>
                <a:spcPct val="150000"/>
              </a:lnSpc>
            </a:pPr>
            <a:r>
              <a:rPr lang="en-US" sz="2000" dirty="0">
                <a:solidFill>
                  <a:schemeClr val="tx1"/>
                </a:solidFill>
              </a:rPr>
              <a:t>	Proactive Interference vs. Retroactive Interference	</a:t>
            </a:r>
          </a:p>
          <a:p>
            <a:pPr>
              <a:lnSpc>
                <a:spcPct val="150000"/>
              </a:lnSpc>
            </a:pPr>
            <a:r>
              <a:rPr lang="en-US" sz="2000" dirty="0">
                <a:solidFill>
                  <a:schemeClr val="tx1"/>
                </a:solidFill>
              </a:rPr>
              <a:t>	Consolidation Theory</a:t>
            </a:r>
          </a:p>
          <a:p>
            <a:pPr>
              <a:lnSpc>
                <a:spcPct val="150000"/>
              </a:lnSpc>
            </a:pPr>
            <a:endParaRPr lang="en-US" sz="2000" dirty="0">
              <a:solidFill>
                <a:schemeClr val="tx1"/>
              </a:solidFill>
            </a:endParaRPr>
          </a:p>
          <a:p>
            <a:pPr>
              <a:lnSpc>
                <a:spcPct val="150000"/>
              </a:lnSpc>
            </a:pPr>
            <a:r>
              <a:rPr lang="en-US" sz="2000" dirty="0">
                <a:solidFill>
                  <a:schemeClr val="tx1"/>
                </a:solidFill>
              </a:rPr>
              <a:t>Cognitive Framework: Encoding, Storage, and Retrieval</a:t>
            </a:r>
          </a:p>
          <a:p>
            <a:pPr>
              <a:lnSpc>
                <a:spcPct val="150000"/>
              </a:lnSpc>
            </a:pPr>
            <a:r>
              <a:rPr lang="en-US" sz="2000" dirty="0">
                <a:solidFill>
                  <a:schemeClr val="tx1"/>
                </a:solidFill>
              </a:rPr>
              <a:t>	Retrieval Failure</a:t>
            </a:r>
          </a:p>
          <a:p>
            <a:pPr>
              <a:lnSpc>
                <a:spcPct val="150000"/>
              </a:lnSpc>
            </a:pPr>
            <a:r>
              <a:rPr lang="en-US" sz="2000" dirty="0">
                <a:solidFill>
                  <a:schemeClr val="tx1"/>
                </a:solidFill>
              </a:rPr>
              <a:t>		TOT</a:t>
            </a:r>
          </a:p>
          <a:p>
            <a:pPr>
              <a:lnSpc>
                <a:spcPct val="150000"/>
              </a:lnSpc>
            </a:pPr>
            <a:r>
              <a:rPr lang="en-US" sz="2000" dirty="0">
                <a:solidFill>
                  <a:schemeClr val="tx1"/>
                </a:solidFill>
              </a:rPr>
              <a:t>	Links Between Encoding and Retrieval </a:t>
            </a:r>
          </a:p>
          <a:p>
            <a:pPr>
              <a:lnSpc>
                <a:spcPct val="150000"/>
              </a:lnSpc>
            </a:pPr>
            <a:r>
              <a:rPr lang="en-US" sz="2000" dirty="0">
                <a:solidFill>
                  <a:schemeClr val="tx1"/>
                </a:solidFill>
              </a:rPr>
              <a:t>		Encoding Specificity</a:t>
            </a:r>
          </a:p>
          <a:p>
            <a:pPr>
              <a:lnSpc>
                <a:spcPct val="150000"/>
              </a:lnSpc>
            </a:pPr>
            <a:r>
              <a:rPr lang="en-US" sz="2000" dirty="0">
                <a:solidFill>
                  <a:schemeClr val="tx1"/>
                </a:solidFill>
              </a:rPr>
              <a:t>		Internal State Dependence</a:t>
            </a:r>
          </a:p>
          <a:p>
            <a:pPr>
              <a:lnSpc>
                <a:spcPct val="150000"/>
              </a:lnSpc>
            </a:pPr>
            <a:r>
              <a:rPr lang="en-US" sz="2000" dirty="0">
                <a:solidFill>
                  <a:schemeClr val="tx1"/>
                </a:solidFill>
              </a:rPr>
              <a:t>		External State Dependence</a:t>
            </a:r>
          </a:p>
          <a:p>
            <a:pPr>
              <a:lnSpc>
                <a:spcPct val="150000"/>
              </a:lnSpc>
            </a:pPr>
            <a:r>
              <a:rPr lang="en-US" sz="1800" dirty="0">
                <a:solidFill>
                  <a:schemeClr val="tx1"/>
                </a:solidFill>
              </a:rPr>
              <a:t>	</a:t>
            </a:r>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46</a:t>
            </a:fld>
            <a:endParaRPr lang="en-US" dirty="0"/>
          </a:p>
        </p:txBody>
      </p:sp>
    </p:spTree>
    <p:extLst>
      <p:ext uri="{BB962C8B-B14F-4D97-AF65-F5344CB8AC3E}">
        <p14:creationId xmlns:p14="http://schemas.microsoft.com/office/powerpoint/2010/main" val="3210819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ChangeArrowheads="1"/>
          </p:cNvSpPr>
          <p:nvPr/>
        </p:nvSpPr>
        <p:spPr bwMode="auto">
          <a:xfrm>
            <a:off x="231775" y="203200"/>
            <a:ext cx="8912225" cy="422275"/>
          </a:xfrm>
          <a:prstGeom prst="rect">
            <a:avLst/>
          </a:prstGeom>
          <a:noFill/>
          <a:ln w="9525">
            <a:noFill/>
            <a:miter lim="800000"/>
            <a:headEnd/>
            <a:tailEnd/>
          </a:ln>
        </p:spPr>
        <p:txBody>
          <a:bodyPr lIns="91432" tIns="45716" rIns="91432" bIns="45716"/>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600"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600" b="0" i="0" u="none" strike="noStrike" kern="1200" cap="none" spc="0" normalizeH="0" baseline="0" noProof="0" dirty="0">
                <a:ln>
                  <a:noFill/>
                </a:ln>
                <a:solidFill>
                  <a:prstClr val="black"/>
                </a:solidFill>
                <a:effectLst/>
                <a:uLnTx/>
                <a:uFillTx/>
                <a:latin typeface="Arial" charset="0"/>
                <a:ea typeface="+mn-ea"/>
                <a:cs typeface="+mn-cs"/>
              </a:rPr>
              <a:t>  The End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3" name="Rectangle 2"/>
          <p:cNvSpPr/>
          <p:nvPr/>
        </p:nvSpPr>
        <p:spPr>
          <a:xfrm>
            <a:off x="0" y="4849813"/>
            <a:ext cx="8026400" cy="844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47</a:t>
            </a:fld>
            <a:endParaRPr lang="en-US" dirty="0"/>
          </a:p>
        </p:txBody>
      </p:sp>
    </p:spTree>
    <p:extLst>
      <p:ext uri="{BB962C8B-B14F-4D97-AF65-F5344CB8AC3E}">
        <p14:creationId xmlns:p14="http://schemas.microsoft.com/office/powerpoint/2010/main" val="2771049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193675" y="279400"/>
            <a:ext cx="8526463" cy="2497138"/>
          </a:xfrm>
          <a:prstGeom prst="rect">
            <a:avLst/>
          </a:prstGeom>
          <a:noFill/>
          <a:ln w="9525">
            <a:noFill/>
            <a:miter lim="800000"/>
            <a:headEnd/>
            <a:tailEnd/>
          </a:ln>
        </p:spPr>
        <p:txBody>
          <a:bodyPr lIns="91432" tIns="45716" rIns="91432" bIns="45716"/>
          <a:lstStyle/>
          <a:p>
            <a:r>
              <a:rPr lang="en-US" sz="2000">
                <a:solidFill>
                  <a:schemeClr val="tx1"/>
                </a:solidFill>
              </a:rPr>
              <a:t>Encoding specificity has been used to improve eyewitness memory</a:t>
            </a:r>
          </a:p>
          <a:p>
            <a:r>
              <a:rPr lang="en-US" sz="2000">
                <a:solidFill>
                  <a:schemeClr val="tx1"/>
                </a:solidFill>
              </a:rPr>
              <a:t> </a:t>
            </a:r>
          </a:p>
          <a:p>
            <a:r>
              <a:rPr lang="en-US" sz="2000">
                <a:solidFill>
                  <a:schemeClr val="tx1"/>
                </a:solidFill>
              </a:rPr>
              <a:t>“First recall everything about crime scene. Now …”</a:t>
            </a:r>
          </a:p>
          <a:p>
            <a:r>
              <a:rPr lang="en-US" sz="2000">
                <a:solidFill>
                  <a:schemeClr val="tx1"/>
                </a:solidFill>
              </a:rPr>
              <a:t> </a:t>
            </a:r>
          </a:p>
          <a:p>
            <a:r>
              <a:rPr lang="en-US" sz="2000">
                <a:solidFill>
                  <a:schemeClr val="tx1"/>
                </a:solidFill>
              </a:rPr>
              <a:t> </a:t>
            </a:r>
          </a:p>
          <a:p>
            <a:r>
              <a:rPr lang="en-US" sz="2000">
                <a:solidFill>
                  <a:schemeClr val="tx1"/>
                </a:solidFill>
              </a:rPr>
              <a:t>(Geiselman et al., 1985)</a:t>
            </a:r>
          </a:p>
          <a:p>
            <a:endParaRPr lang="en-US" sz="2000"/>
          </a:p>
          <a:p>
            <a:pPr>
              <a:lnSpc>
                <a:spcPct val="150000"/>
              </a:lnSpc>
            </a:pPr>
            <a:br>
              <a:rPr lang="en-US" sz="2000"/>
            </a:br>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r>
              <a:rPr lang="en-US" sz="2000"/>
              <a:t> </a:t>
            </a: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p:txBody>
      </p:sp>
      <p:sp>
        <p:nvSpPr>
          <p:cNvPr id="27" name="Rectangle 26"/>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sz="2000">
                <a:solidFill>
                  <a:schemeClr val="tx1"/>
                </a:solidFill>
              </a:rPr>
              <a:t>Another experiment demonstrating encoding specificity</a:t>
            </a:r>
          </a:p>
          <a:p>
            <a:pPr>
              <a:lnSpc>
                <a:spcPct val="150000"/>
              </a:lnSpc>
            </a:pPr>
            <a:r>
              <a:rPr lang="en-US" sz="2000">
                <a:solidFill>
                  <a:schemeClr val="tx1"/>
                </a:solidFill>
              </a:rPr>
              <a:t>     Ss read sentences, and the last word in each sentence was a thing. </a:t>
            </a:r>
          </a:p>
          <a:p>
            <a:pPr>
              <a:lnSpc>
                <a:spcPct val="150000"/>
              </a:lnSpc>
            </a:pPr>
            <a:r>
              <a:rPr lang="en-US" sz="2000">
                <a:solidFill>
                  <a:schemeClr val="tx1"/>
                </a:solidFill>
              </a:rPr>
              <a:t>     For each thing, Ss saw one of two sentences. </a:t>
            </a:r>
          </a:p>
          <a:p>
            <a:pPr>
              <a:lnSpc>
                <a:spcPct val="150000"/>
              </a:lnSpc>
            </a:pPr>
            <a:r>
              <a:rPr lang="en-US" sz="2000">
                <a:solidFill>
                  <a:schemeClr val="tx1"/>
                </a:solidFill>
              </a:rPr>
              <a:t>     Example </a:t>
            </a:r>
          </a:p>
          <a:p>
            <a:pPr>
              <a:lnSpc>
                <a:spcPct val="150000"/>
              </a:lnSpc>
            </a:pPr>
            <a:r>
              <a:rPr lang="en-US" sz="2000">
                <a:solidFill>
                  <a:schemeClr val="tx1"/>
                </a:solidFill>
              </a:rPr>
              <a:t>	½ Ss read "The man lifted the </a:t>
            </a:r>
            <a:r>
              <a:rPr lang="en-US" sz="2000" i="1">
                <a:solidFill>
                  <a:schemeClr val="tx1"/>
                </a:solidFill>
              </a:rPr>
              <a:t>piano.</a:t>
            </a:r>
            <a:r>
              <a:rPr lang="en-US" sz="2000">
                <a:solidFill>
                  <a:schemeClr val="tx1"/>
                </a:solidFill>
              </a:rPr>
              <a:t>" (weight context)</a:t>
            </a:r>
          </a:p>
          <a:p>
            <a:pPr>
              <a:lnSpc>
                <a:spcPct val="150000"/>
              </a:lnSpc>
            </a:pPr>
            <a:r>
              <a:rPr lang="en-US" sz="2000">
                <a:solidFill>
                  <a:schemeClr val="tx1"/>
                </a:solidFill>
              </a:rPr>
              <a:t>	½ Ss read “The man tuned the </a:t>
            </a:r>
            <a:r>
              <a:rPr lang="en-US" sz="2000" i="1">
                <a:solidFill>
                  <a:schemeClr val="tx1"/>
                </a:solidFill>
              </a:rPr>
              <a:t>piano.</a:t>
            </a:r>
            <a:r>
              <a:rPr lang="en-US" sz="2000">
                <a:solidFill>
                  <a:schemeClr val="tx1"/>
                </a:solidFill>
              </a:rPr>
              <a:t>" (music context)</a:t>
            </a:r>
          </a:p>
          <a:p>
            <a:pPr>
              <a:lnSpc>
                <a:spcPct val="150000"/>
              </a:lnSpc>
            </a:pPr>
            <a:r>
              <a:rPr lang="en-US" sz="2000">
                <a:solidFill>
                  <a:schemeClr val="tx1"/>
                </a:solidFill>
              </a:rPr>
              <a:t>    </a:t>
            </a:r>
          </a:p>
          <a:p>
            <a:pPr>
              <a:lnSpc>
                <a:spcPct val="150000"/>
              </a:lnSpc>
            </a:pPr>
            <a:r>
              <a:rPr lang="en-US" sz="2000">
                <a:solidFill>
                  <a:schemeClr val="tx1"/>
                </a:solidFill>
              </a:rPr>
              <a:t>    Later, Ss given test: “Try to recall the last word of each sentence.” </a:t>
            </a:r>
          </a:p>
          <a:p>
            <a:pPr>
              <a:lnSpc>
                <a:spcPct val="150000"/>
              </a:lnSpc>
            </a:pPr>
            <a:r>
              <a:rPr lang="en-US" sz="2000">
                <a:solidFill>
                  <a:schemeClr val="tx1"/>
                </a:solidFill>
              </a:rPr>
              <a:t>    During test, Ss received a cue for each word they were trying to recall.</a:t>
            </a:r>
          </a:p>
          <a:p>
            <a:pPr>
              <a:lnSpc>
                <a:spcPct val="150000"/>
              </a:lnSpc>
            </a:pPr>
            <a:r>
              <a:rPr lang="en-US" sz="2000">
                <a:solidFill>
                  <a:schemeClr val="tx1"/>
                </a:solidFill>
              </a:rPr>
              <a:t>    Example </a:t>
            </a:r>
          </a:p>
          <a:p>
            <a:pPr>
              <a:lnSpc>
                <a:spcPct val="150000"/>
              </a:lnSpc>
            </a:pPr>
            <a:r>
              <a:rPr lang="en-US" sz="2000">
                <a:solidFill>
                  <a:schemeClr val="tx1"/>
                </a:solidFill>
              </a:rPr>
              <a:t>       For piano, cue was “something heavy” or “something with a nice sound”</a:t>
            </a:r>
          </a:p>
          <a:p>
            <a:pPr>
              <a:lnSpc>
                <a:spcPct val="150000"/>
              </a:lnSpc>
            </a:pPr>
            <a:endParaRPr lang="en-US" sz="2000">
              <a:solidFill>
                <a:schemeClr val="tx1"/>
              </a:solidFill>
            </a:endParaRPr>
          </a:p>
          <a:p>
            <a:pPr>
              <a:lnSpc>
                <a:spcPct val="150000"/>
              </a:lnSpc>
            </a:pPr>
            <a:r>
              <a:rPr lang="en-US" sz="2000">
                <a:solidFill>
                  <a:schemeClr val="tx1"/>
                </a:solidFill>
              </a:rPr>
              <a:t>     Results: Ss recalled 3 times as much if study context matched test cue. </a:t>
            </a:r>
          </a:p>
          <a:p>
            <a:pPr>
              <a:lnSpc>
                <a:spcPct val="200000"/>
              </a:lnSpc>
            </a:pPr>
            <a:r>
              <a:rPr lang="en-US" sz="2000">
                <a:solidFill>
                  <a:schemeClr val="tx1"/>
                </a:solidFill>
              </a:rPr>
              <a:t>(Barclay et al., 1974)</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49</a:t>
            </a:fld>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ChangeArrowheads="1"/>
          </p:cNvSpPr>
          <p:nvPr/>
        </p:nvSpPr>
        <p:spPr bwMode="auto">
          <a:xfrm>
            <a:off x="347663" y="279400"/>
            <a:ext cx="5721350" cy="5837238"/>
          </a:xfrm>
          <a:prstGeom prst="rect">
            <a:avLst/>
          </a:prstGeom>
          <a:noFill/>
          <a:ln w="9525">
            <a:noFill/>
            <a:miter lim="800000"/>
            <a:headEnd/>
            <a:tailEnd/>
          </a:ln>
        </p:spPr>
        <p:txBody>
          <a:bodyPr lIns="91432" tIns="45716" rIns="91432" bIns="45716"/>
          <a:lstStyle/>
          <a:p>
            <a:r>
              <a:rPr lang="en-US" sz="2000" dirty="0">
                <a:solidFill>
                  <a:schemeClr val="tx1"/>
                </a:solidFill>
              </a:rPr>
              <a:t>October 30, 2005</a:t>
            </a:r>
          </a:p>
          <a:p>
            <a:r>
              <a:rPr lang="en-US" sz="2000" dirty="0">
                <a:solidFill>
                  <a:schemeClr val="tx1"/>
                </a:solidFill>
              </a:rPr>
              <a:t> </a:t>
            </a:r>
          </a:p>
          <a:p>
            <a:r>
              <a:rPr lang="en-US" sz="2000" dirty="0">
                <a:solidFill>
                  <a:schemeClr val="tx1"/>
                </a:solidFill>
              </a:rPr>
              <a:t>Dear Abby: </a:t>
            </a:r>
          </a:p>
          <a:p>
            <a:r>
              <a:rPr lang="en-US" sz="2000" dirty="0">
                <a:solidFill>
                  <a:schemeClr val="tx1"/>
                </a:solidFill>
              </a:rPr>
              <a:t>I am engaged to an otherwise great guy who has a bad habit. He calls me by his ex-wife's name. The first couple of times it happened, I called it a mistake. But now it happens habitually, and I'm at my wit's end. </a:t>
            </a:r>
          </a:p>
          <a:p>
            <a:r>
              <a:rPr lang="en-US" sz="2000" dirty="0">
                <a:solidFill>
                  <a:schemeClr val="tx1"/>
                </a:solidFill>
              </a:rPr>
              <a:t>...</a:t>
            </a:r>
          </a:p>
          <a:p>
            <a:r>
              <a:rPr lang="en-US" sz="2000" dirty="0">
                <a:solidFill>
                  <a:schemeClr val="tx1"/>
                </a:solidFill>
              </a:rPr>
              <a:t>I've had nightmares about it happening at the altar. I don't think I'd be big enough to forgive that. What do you think?</a:t>
            </a:r>
          </a:p>
          <a:p>
            <a:br>
              <a:rPr lang="en-US" sz="2000" dirty="0"/>
            </a:br>
            <a:endParaRPr lang="en-US" sz="2000" dirty="0">
              <a:solidFill>
                <a:schemeClr val="tx1"/>
              </a:solidFill>
            </a:endParaRPr>
          </a:p>
        </p:txBody>
      </p:sp>
      <p:sp>
        <p:nvSpPr>
          <p:cNvPr id="4" name="Rectangle 3"/>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ChangeArrowheads="1"/>
          </p:cNvSpPr>
          <p:nvPr/>
        </p:nvSpPr>
        <p:spPr bwMode="auto">
          <a:xfrm>
            <a:off x="0" y="203200"/>
            <a:ext cx="9144000" cy="1036638"/>
          </a:xfrm>
          <a:prstGeom prst="rect">
            <a:avLst/>
          </a:prstGeom>
          <a:noFill/>
          <a:ln w="9525">
            <a:noFill/>
            <a:miter lim="800000"/>
            <a:headEnd/>
            <a:tailEnd/>
          </a:ln>
        </p:spPr>
        <p:txBody>
          <a:bodyPr lIns="91432" tIns="45716" rIns="91432" bIns="45716"/>
          <a:lstStyle/>
          <a:p>
            <a:pPr>
              <a:lnSpc>
                <a:spcPct val="150000"/>
              </a:lnSpc>
            </a:pPr>
            <a:r>
              <a:rPr lang="en-US" sz="2000">
                <a:solidFill>
                  <a:schemeClr val="tx1"/>
                </a:solidFill>
              </a:rPr>
              <a:t>Interference causes more forgetting when learning material is similar.</a:t>
            </a:r>
          </a:p>
          <a:p>
            <a:pPr>
              <a:lnSpc>
                <a:spcPct val="150000"/>
              </a:lnSpc>
            </a:pPr>
            <a:r>
              <a:rPr lang="en-US" sz="2000">
                <a:solidFill>
                  <a:schemeClr val="tx1"/>
                </a:solidFill>
              </a:rPr>
              <a:t>    Example</a:t>
            </a:r>
          </a:p>
          <a:p>
            <a:pPr>
              <a:lnSpc>
                <a:spcPct val="150000"/>
              </a:lnSpc>
            </a:pPr>
            <a:r>
              <a:rPr lang="en-US" sz="2000">
                <a:solidFill>
                  <a:schemeClr val="tx1"/>
                </a:solidFill>
              </a:rPr>
              <a:t>    	Joe takes French (vert-green) and Spanish (verde-green)</a:t>
            </a:r>
          </a:p>
          <a:p>
            <a:pPr>
              <a:lnSpc>
                <a:spcPct val="150000"/>
              </a:lnSpc>
            </a:pPr>
            <a:r>
              <a:rPr lang="en-US" sz="2000">
                <a:solidFill>
                  <a:schemeClr val="tx1"/>
                </a:solidFill>
              </a:rPr>
              <a:t>	Moe takes French (vert-green) and German (</a:t>
            </a:r>
            <a:r>
              <a:rPr lang="de-DE" sz="2000">
                <a:solidFill>
                  <a:schemeClr val="tx1"/>
                </a:solidFill>
              </a:rPr>
              <a:t>grün-green)</a:t>
            </a:r>
            <a:endParaRPr lang="en-US" sz="2000">
              <a:solidFill>
                <a:schemeClr val="tx1"/>
              </a:solidFill>
            </a:endParaRPr>
          </a:p>
          <a:p>
            <a:pPr>
              <a:lnSpc>
                <a:spcPct val="150000"/>
              </a:lnSpc>
            </a:pPr>
            <a:endParaRPr lang="en-US" sz="2000">
              <a:solidFill>
                <a:schemeClr val="tx1"/>
              </a:solidFill>
            </a:endParaRPr>
          </a:p>
          <a:p>
            <a:pPr>
              <a:lnSpc>
                <a:spcPct val="150000"/>
              </a:lnSpc>
            </a:pPr>
            <a:r>
              <a:rPr lang="en-US" sz="2000">
                <a:solidFill>
                  <a:schemeClr val="tx1"/>
                </a:solidFill>
              </a:rPr>
              <a:t>      French Test:  What is French word for green? </a:t>
            </a:r>
          </a:p>
          <a:p>
            <a:pPr>
              <a:lnSpc>
                <a:spcPct val="150000"/>
              </a:lnSpc>
            </a:pPr>
            <a:r>
              <a:rPr lang="en-US" sz="2000">
                <a:solidFill>
                  <a:schemeClr val="tx1"/>
                </a:solidFill>
              </a:rPr>
              <a:t>      Joe suffers more interference than Moe because vert and verde are similar.</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51</a:t>
            </a:fld>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0" y="203200"/>
            <a:ext cx="9144000" cy="1036638"/>
          </a:xfrm>
          <a:prstGeom prst="rect">
            <a:avLst/>
          </a:prstGeom>
          <a:noFill/>
          <a:ln w="9525">
            <a:noFill/>
            <a:miter lim="800000"/>
            <a:headEnd/>
            <a:tailEnd/>
          </a:ln>
        </p:spPr>
        <p:txBody>
          <a:bodyPr lIns="91432" tIns="45716" rIns="91432" bIns="45716"/>
          <a:lstStyle/>
          <a:p>
            <a:pPr>
              <a:lnSpc>
                <a:spcPct val="150000"/>
              </a:lnSpc>
            </a:pPr>
            <a:r>
              <a:rPr lang="en-US" sz="2000">
                <a:solidFill>
                  <a:schemeClr val="tx1"/>
                </a:solidFill>
              </a:rPr>
              <a:t>Some terminology.</a:t>
            </a:r>
          </a:p>
          <a:p>
            <a:pPr>
              <a:lnSpc>
                <a:spcPct val="150000"/>
              </a:lnSpc>
            </a:pPr>
            <a:endParaRPr lang="en-US" sz="2000">
              <a:solidFill>
                <a:schemeClr val="tx1"/>
              </a:solidFill>
            </a:endParaRPr>
          </a:p>
          <a:p>
            <a:pPr>
              <a:lnSpc>
                <a:spcPct val="150000"/>
              </a:lnSpc>
            </a:pPr>
            <a:r>
              <a:rPr lang="en-US" sz="2000">
                <a:solidFill>
                  <a:schemeClr val="tx1"/>
                </a:solidFill>
              </a:rPr>
              <a:t>If you learn an association between items (face and name). to pair two items together two items “A-B” and later see “A” and try to recall “B” then</a:t>
            </a:r>
          </a:p>
          <a:p>
            <a:pPr>
              <a:lnSpc>
                <a:spcPct val="150000"/>
              </a:lnSpc>
            </a:pPr>
            <a:r>
              <a:rPr lang="en-US" sz="2000">
                <a:solidFill>
                  <a:schemeClr val="tx1"/>
                </a:solidFill>
              </a:rPr>
              <a:t>	A is the </a:t>
            </a:r>
            <a:r>
              <a:rPr lang="en-US" sz="2000" u="sng">
                <a:solidFill>
                  <a:schemeClr val="tx1"/>
                </a:solidFill>
              </a:rPr>
              <a:t>cue</a:t>
            </a:r>
            <a:r>
              <a:rPr lang="en-US" sz="2000">
                <a:solidFill>
                  <a:schemeClr val="tx1"/>
                </a:solidFill>
              </a:rPr>
              <a:t> and B is the </a:t>
            </a:r>
            <a:r>
              <a:rPr lang="en-US" sz="2000" u="sng">
                <a:solidFill>
                  <a:schemeClr val="tx1"/>
                </a:solidFill>
              </a:rPr>
              <a:t>target</a:t>
            </a:r>
            <a:endParaRPr lang="en-US" sz="2000">
              <a:solidFill>
                <a:schemeClr val="tx1"/>
              </a:solidFill>
            </a:endParaRPr>
          </a:p>
          <a:p>
            <a:pPr>
              <a:lnSpc>
                <a:spcPct val="150000"/>
              </a:lnSpc>
            </a:pPr>
            <a:r>
              <a:rPr lang="en-US" sz="2000">
                <a:solidFill>
                  <a:schemeClr val="tx1"/>
                </a:solidFill>
              </a:rPr>
              <a:t>	</a:t>
            </a:r>
          </a:p>
          <a:p>
            <a:pPr>
              <a:lnSpc>
                <a:spcPct val="150000"/>
              </a:lnSpc>
            </a:pPr>
            <a:r>
              <a:rPr lang="en-US" sz="2000">
                <a:solidFill>
                  <a:schemeClr val="tx1"/>
                </a:solidFill>
              </a:rPr>
              <a:t>Example</a:t>
            </a:r>
          </a:p>
          <a:p>
            <a:pPr>
              <a:lnSpc>
                <a:spcPct val="150000"/>
              </a:lnSpc>
            </a:pPr>
            <a:r>
              <a:rPr lang="en-US" sz="2000">
                <a:solidFill>
                  <a:schemeClr val="tx1"/>
                </a:solidFill>
              </a:rPr>
              <a:t>	You meet fellow student.</a:t>
            </a:r>
          </a:p>
          <a:p>
            <a:pPr>
              <a:lnSpc>
                <a:spcPct val="150000"/>
              </a:lnSpc>
            </a:pPr>
            <a:r>
              <a:rPr lang="en-US" sz="2000">
                <a:solidFill>
                  <a:schemeClr val="tx1"/>
                </a:solidFill>
              </a:rPr>
              <a:t>	Later, you see student and try to recall his or her name.</a:t>
            </a:r>
          </a:p>
          <a:p>
            <a:pPr>
              <a:lnSpc>
                <a:spcPct val="150000"/>
              </a:lnSpc>
            </a:pPr>
            <a:r>
              <a:rPr lang="en-US" sz="2000">
                <a:solidFill>
                  <a:schemeClr val="tx1"/>
                </a:solidFill>
              </a:rPr>
              <a:t>	The face is the cue, and the name is the target.</a:t>
            </a:r>
          </a:p>
          <a:p>
            <a:pPr>
              <a:lnSpc>
                <a:spcPct val="150000"/>
              </a:lnSpc>
            </a:pPr>
            <a:r>
              <a:rPr lang="en-US" sz="2000">
                <a:solidFill>
                  <a:schemeClr val="tx1"/>
                </a:solidFill>
              </a:rPr>
              <a:t>		</a:t>
            </a:r>
            <a:r>
              <a:rPr lang="en-US" sz="2000" u="sng">
                <a:solidFill>
                  <a:schemeClr val="tx1"/>
                </a:solidFill>
              </a:rPr>
              <a:t>Study</a:t>
            </a:r>
            <a:r>
              <a:rPr lang="en-US" sz="2000">
                <a:solidFill>
                  <a:schemeClr val="tx1"/>
                </a:solidFill>
              </a:rPr>
              <a:t> 			</a:t>
            </a:r>
            <a:r>
              <a:rPr lang="en-US" sz="2000" u="sng">
                <a:solidFill>
                  <a:schemeClr val="tx1"/>
                </a:solidFill>
              </a:rPr>
              <a:t>Test</a:t>
            </a:r>
            <a:endParaRPr lang="en-US" sz="2000">
              <a:solidFill>
                <a:schemeClr val="tx1"/>
              </a:solidFill>
            </a:endParaRPr>
          </a:p>
          <a:p>
            <a:pPr>
              <a:lnSpc>
                <a:spcPct val="150000"/>
              </a:lnSpc>
            </a:pPr>
            <a:r>
              <a:rPr lang="en-US" sz="2000">
                <a:solidFill>
                  <a:schemeClr val="tx1"/>
                </a:solidFill>
              </a:rPr>
              <a:t>		face-name		face - ?</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52</a:t>
            </a:fld>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ChangeArrowheads="1"/>
          </p:cNvSpPr>
          <p:nvPr/>
        </p:nvSpPr>
        <p:spPr bwMode="auto">
          <a:xfrm>
            <a:off x="0" y="203200"/>
            <a:ext cx="9144000" cy="498475"/>
          </a:xfrm>
          <a:prstGeom prst="rect">
            <a:avLst/>
          </a:prstGeom>
          <a:noFill/>
          <a:ln w="9525">
            <a:noFill/>
            <a:miter lim="800000"/>
            <a:headEnd/>
            <a:tailEnd/>
          </a:ln>
        </p:spPr>
        <p:txBody>
          <a:bodyPr lIns="91432" tIns="45716" rIns="91432" bIns="45716"/>
          <a:lstStyle/>
          <a:p>
            <a:pPr>
              <a:lnSpc>
                <a:spcPct val="150000"/>
              </a:lnSpc>
            </a:pPr>
            <a:r>
              <a:rPr lang="en-US" sz="2000">
                <a:solidFill>
                  <a:schemeClr val="tx1"/>
                </a:solidFill>
              </a:rPr>
              <a:t>Part 2. learning new memory disrupts consolidation of recently-formed memory</a:t>
            </a:r>
          </a:p>
          <a:p>
            <a:pPr>
              <a:lnSpc>
                <a:spcPct val="150000"/>
              </a:lnSpc>
            </a:pPr>
            <a:r>
              <a:rPr lang="en-US" sz="2000">
                <a:solidFill>
                  <a:schemeClr val="tx1"/>
                </a:solidFill>
              </a:rPr>
              <a:t>Experiment</a:t>
            </a:r>
          </a:p>
          <a:p>
            <a:pPr>
              <a:lnSpc>
                <a:spcPct val="150000"/>
              </a:lnSpc>
            </a:pPr>
            <a:r>
              <a:rPr lang="en-US" sz="2000">
                <a:solidFill>
                  <a:schemeClr val="tx1"/>
                </a:solidFill>
              </a:rPr>
              <a:t> Ss voluntarily take benzodiazepine, which impairs memory for subsequent info.</a:t>
            </a:r>
          </a:p>
          <a:p>
            <a:pPr>
              <a:lnSpc>
                <a:spcPct val="150000"/>
              </a:lnSpc>
            </a:pPr>
            <a:r>
              <a:rPr lang="en-US" sz="2000">
                <a:solidFill>
                  <a:schemeClr val="tx1"/>
                </a:solidFill>
              </a:rPr>
              <a:t>    </a:t>
            </a:r>
            <a:r>
              <a:rPr lang="en-US" sz="2000" u="sng">
                <a:solidFill>
                  <a:schemeClr val="tx1"/>
                </a:solidFill>
              </a:rPr>
              <a:t>Group</a:t>
            </a:r>
            <a:r>
              <a:rPr lang="en-US" sz="2000">
                <a:solidFill>
                  <a:schemeClr val="tx1"/>
                </a:solidFill>
              </a:rPr>
              <a:t>	</a:t>
            </a:r>
            <a:r>
              <a:rPr lang="en-US" sz="2000" u="sng">
                <a:solidFill>
                  <a:schemeClr val="tx1"/>
                </a:solidFill>
              </a:rPr>
              <a:t>first 5 min</a:t>
            </a:r>
            <a:r>
              <a:rPr lang="en-US" sz="2000">
                <a:solidFill>
                  <a:schemeClr val="tx1"/>
                </a:solidFill>
              </a:rPr>
              <a:t>			</a:t>
            </a:r>
            <a:r>
              <a:rPr lang="en-US" sz="2000" u="sng">
                <a:solidFill>
                  <a:schemeClr val="tx1"/>
                </a:solidFill>
              </a:rPr>
              <a:t>next 5 min</a:t>
            </a:r>
            <a:r>
              <a:rPr lang="en-US" sz="2000">
                <a:solidFill>
                  <a:schemeClr val="tx1"/>
                </a:solidFill>
              </a:rPr>
              <a:t>	</a:t>
            </a:r>
            <a:r>
              <a:rPr lang="en-US" sz="2000" u="sng">
                <a:solidFill>
                  <a:schemeClr val="tx1"/>
                </a:solidFill>
              </a:rPr>
              <a:t>last 5 min</a:t>
            </a:r>
          </a:p>
          <a:p>
            <a:pPr>
              <a:lnSpc>
                <a:spcPct val="150000"/>
              </a:lnSpc>
            </a:pPr>
            <a:r>
              <a:rPr lang="en-US" sz="2000">
                <a:solidFill>
                  <a:schemeClr val="tx1"/>
                </a:solidFill>
              </a:rPr>
              <a:t>    Benzo Ss	learn list A  	take benzo	learn list B	Test</a:t>
            </a:r>
          </a:p>
          <a:p>
            <a:pPr>
              <a:lnSpc>
                <a:spcPct val="150000"/>
              </a:lnSpc>
            </a:pPr>
            <a:r>
              <a:rPr lang="en-US" sz="2000">
                <a:solidFill>
                  <a:schemeClr val="tx1"/>
                </a:solidFill>
              </a:rPr>
              <a:t>    Placebo Ss	learn list A  	take placebo	learn list B 	Test</a:t>
            </a:r>
          </a:p>
          <a:p>
            <a:pPr>
              <a:lnSpc>
                <a:spcPct val="150000"/>
              </a:lnSpc>
            </a:pPr>
            <a:endParaRPr lang="en-US" sz="2000">
              <a:solidFill>
                <a:schemeClr val="tx1"/>
              </a:solidFill>
            </a:endParaRPr>
          </a:p>
          <a:p>
            <a:pPr>
              <a:lnSpc>
                <a:spcPct val="150000"/>
              </a:lnSpc>
            </a:pPr>
            <a:r>
              <a:rPr lang="en-US" sz="2000">
                <a:solidFill>
                  <a:schemeClr val="tx1"/>
                </a:solidFill>
              </a:rPr>
              <a:t>Results </a:t>
            </a:r>
          </a:p>
          <a:p>
            <a:pPr>
              <a:lnSpc>
                <a:spcPct val="150000"/>
              </a:lnSpc>
            </a:pPr>
            <a:r>
              <a:rPr lang="en-US" sz="2000">
                <a:solidFill>
                  <a:schemeClr val="tx1"/>
                </a:solidFill>
              </a:rPr>
              <a:t>  Test on List B list:  Placebo Ss did better </a:t>
            </a:r>
          </a:p>
          <a:p>
            <a:pPr>
              <a:lnSpc>
                <a:spcPct val="150000"/>
              </a:lnSpc>
            </a:pPr>
            <a:r>
              <a:rPr lang="en-US" sz="2000">
                <a:solidFill>
                  <a:schemeClr val="tx1"/>
                </a:solidFill>
              </a:rPr>
              <a:t>	Benzo impeded subsequent learning (this is just a biology fact)</a:t>
            </a:r>
          </a:p>
          <a:p>
            <a:pPr>
              <a:lnSpc>
                <a:spcPct val="150000"/>
              </a:lnSpc>
            </a:pPr>
            <a:endParaRPr lang="en-US" sz="2000">
              <a:solidFill>
                <a:schemeClr val="tx1"/>
              </a:solidFill>
            </a:endParaRPr>
          </a:p>
          <a:p>
            <a:pPr>
              <a:lnSpc>
                <a:spcPct val="150000"/>
              </a:lnSpc>
            </a:pPr>
            <a:r>
              <a:rPr lang="en-US" sz="2000">
                <a:solidFill>
                  <a:schemeClr val="tx1"/>
                </a:solidFill>
              </a:rPr>
              <a:t> Test on List A:  Benzo Ss did better </a:t>
            </a:r>
          </a:p>
          <a:p>
            <a:pPr>
              <a:lnSpc>
                <a:spcPct val="150000"/>
              </a:lnSpc>
            </a:pPr>
            <a:r>
              <a:rPr lang="en-US" sz="2000">
                <a:solidFill>
                  <a:schemeClr val="tx1"/>
                </a:solidFill>
              </a:rPr>
              <a:t>	Poor learning of list B </a:t>
            </a:r>
            <a:r>
              <a:rPr lang="en-US" sz="2000">
                <a:solidFill>
                  <a:schemeClr val="tx1"/>
                </a:solidFill>
                <a:sym typeface="Wingdings" pitchFamily="2" charset="2"/>
              </a:rPr>
              <a:t> </a:t>
            </a:r>
            <a:r>
              <a:rPr lang="en-US" sz="2000">
                <a:solidFill>
                  <a:schemeClr val="tx1"/>
                </a:solidFill>
              </a:rPr>
              <a:t>more resources for consolidation of list A </a:t>
            </a:r>
          </a:p>
          <a:p>
            <a:endParaRPr lang="nl-NL" sz="2000">
              <a:solidFill>
                <a:schemeClr val="tx1"/>
              </a:solidFill>
            </a:endParaRPr>
          </a:p>
          <a:p>
            <a:r>
              <a:rPr lang="nl-NL" sz="2000">
                <a:solidFill>
                  <a:schemeClr val="tx1"/>
                </a:solidFill>
              </a:rPr>
              <a:t>(e.g., Fillmore et al., 2001; Hinrichs et al., 1</a:t>
            </a:r>
            <a:r>
              <a:rPr lang="en-US" sz="2000">
                <a:solidFill>
                  <a:schemeClr val="tx1"/>
                </a:solidFill>
              </a:rPr>
              <a:t>984; Weingartner et al., 1995)</a:t>
            </a: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53</a:t>
            </a:fld>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0" y="0"/>
            <a:ext cx="9144000" cy="1431925"/>
          </a:xfrm>
          <a:prstGeom prst="rect">
            <a:avLst/>
          </a:prstGeom>
          <a:noFill/>
          <a:ln w="9525">
            <a:noFill/>
            <a:miter lim="800000"/>
            <a:headEnd/>
            <a:tailEnd/>
          </a:ln>
        </p:spPr>
        <p:txBody>
          <a:bodyPr lIns="91432" tIns="45716" rIns="91432" bIns="45716"/>
          <a:lstStyle/>
          <a:p>
            <a:pPr defTabSz="457200">
              <a:lnSpc>
                <a:spcPct val="150000"/>
              </a:lnSpc>
            </a:pPr>
            <a:r>
              <a:rPr lang="en-US" sz="1800" dirty="0">
                <a:solidFill>
                  <a:schemeClr val="tx1"/>
                </a:solidFill>
              </a:rPr>
              <a:t>Study</a:t>
            </a:r>
          </a:p>
          <a:p>
            <a:pPr defTabSz="457200">
              <a:lnSpc>
                <a:spcPct val="150000"/>
              </a:lnSpc>
            </a:pPr>
            <a:r>
              <a:rPr lang="en-US" sz="1800" dirty="0">
                <a:solidFill>
                  <a:schemeClr val="tx1"/>
                </a:solidFill>
              </a:rPr>
              <a:t>  Ss played on rugby team. All Ss missed at least one game during the season.</a:t>
            </a:r>
            <a:r>
              <a:rPr lang="en-US" sz="1800" dirty="0"/>
              <a:t>   </a:t>
            </a:r>
          </a:p>
          <a:p>
            <a:pPr defTabSz="457200">
              <a:lnSpc>
                <a:spcPct val="150000"/>
              </a:lnSpc>
            </a:pPr>
            <a:r>
              <a:rPr lang="en-US" sz="1800" dirty="0">
                <a:solidFill>
                  <a:schemeClr val="tx1"/>
                </a:solidFill>
              </a:rPr>
              <a:t>	Example						Games</a:t>
            </a:r>
          </a:p>
          <a:p>
            <a:pPr defTabSz="457200">
              <a:lnSpc>
                <a:spcPct val="150000"/>
              </a:lnSpc>
            </a:pPr>
            <a:r>
              <a:rPr lang="en-US" sz="1800" dirty="0">
                <a:solidFill>
                  <a:schemeClr val="tx1"/>
                </a:solidFill>
              </a:rPr>
              <a:t>				1	2	3	4	5	6	7	8	9	</a:t>
            </a:r>
          </a:p>
          <a:p>
            <a:pPr defTabSz="457200"/>
            <a:r>
              <a:rPr lang="en-US" sz="1800" dirty="0">
                <a:solidFill>
                  <a:schemeClr val="tx1"/>
                </a:solidFill>
              </a:rPr>
              <a:t>	Player A		</a:t>
            </a:r>
            <a:r>
              <a:rPr lang="en-US" sz="1800" dirty="0">
                <a:solidFill>
                  <a:schemeClr val="tx1"/>
                </a:solidFill>
                <a:sym typeface="Bookshelf Symbol 7" pitchFamily="2" charset="2"/>
              </a:rPr>
              <a:t>											</a:t>
            </a:r>
            <a:endParaRPr lang="en-US" sz="1800" dirty="0">
              <a:solidFill>
                <a:schemeClr val="tx1"/>
              </a:solidFill>
            </a:endParaRPr>
          </a:p>
          <a:p>
            <a:pPr defTabSz="457200"/>
            <a:r>
              <a:rPr lang="en-US" sz="1800" dirty="0">
                <a:solidFill>
                  <a:schemeClr val="tx1"/>
                </a:solidFill>
              </a:rPr>
              <a:t>	Player B		</a:t>
            </a:r>
            <a:r>
              <a:rPr lang="en-US" sz="1800" dirty="0">
                <a:solidFill>
                  <a:schemeClr val="tx1"/>
                </a:solidFill>
                <a:sym typeface="Bookshelf Symbol 7" pitchFamily="2" charset="2"/>
              </a:rPr>
              <a:t>	 		 				 	 </a:t>
            </a:r>
            <a:endParaRPr lang="en-US" sz="1800" dirty="0">
              <a:solidFill>
                <a:schemeClr val="tx1"/>
              </a:solidFill>
            </a:endParaRPr>
          </a:p>
          <a:p>
            <a:pPr defTabSz="457200">
              <a:lnSpc>
                <a:spcPct val="150000"/>
              </a:lnSpc>
            </a:pPr>
            <a:r>
              <a:rPr lang="en-US" sz="1800" dirty="0">
                <a:solidFill>
                  <a:schemeClr val="tx1"/>
                </a:solidFill>
              </a:rPr>
              <a:t>	Sample Test Question</a:t>
            </a:r>
          </a:p>
          <a:p>
            <a:pPr defTabSz="457200">
              <a:lnSpc>
                <a:spcPct val="150000"/>
              </a:lnSpc>
            </a:pPr>
            <a:r>
              <a:rPr lang="en-US" sz="1800" dirty="0">
                <a:solidFill>
                  <a:schemeClr val="tx1"/>
                </a:solidFill>
              </a:rPr>
              <a:t>		After game 9, Ss were asked “Who did you play in the 1</a:t>
            </a:r>
            <a:r>
              <a:rPr lang="en-US" sz="1800" baseline="30000" dirty="0">
                <a:solidFill>
                  <a:schemeClr val="tx1"/>
                </a:solidFill>
              </a:rPr>
              <a:t>st</a:t>
            </a:r>
            <a:r>
              <a:rPr lang="en-US" sz="1800" dirty="0">
                <a:solidFill>
                  <a:schemeClr val="tx1"/>
                </a:solidFill>
              </a:rPr>
              <a:t> game?”</a:t>
            </a:r>
          </a:p>
          <a:p>
            <a:pPr defTabSz="457200">
              <a:lnSpc>
                <a:spcPct val="150000"/>
              </a:lnSpc>
            </a:pPr>
            <a:endParaRPr lang="en-US" sz="1800" dirty="0">
              <a:solidFill>
                <a:schemeClr val="tx1"/>
              </a:solidFill>
            </a:endParaRPr>
          </a:p>
          <a:p>
            <a:pPr defTabSz="457200">
              <a:lnSpc>
                <a:spcPct val="150000"/>
              </a:lnSpc>
            </a:pPr>
            <a:r>
              <a:rPr lang="en-US" sz="1800" dirty="0">
                <a:solidFill>
                  <a:schemeClr val="tx1"/>
                </a:solidFill>
              </a:rPr>
              <a:t>Predictions: 														</a:t>
            </a:r>
          </a:p>
          <a:p>
            <a:pPr defTabSz="457200">
              <a:lnSpc>
                <a:spcPct val="150000"/>
              </a:lnSpc>
            </a:pPr>
            <a:r>
              <a:rPr lang="en-US" sz="1800" dirty="0">
                <a:solidFill>
                  <a:schemeClr val="tx1"/>
                </a:solidFill>
              </a:rPr>
              <a:t>     Decay:   accuracy depends on # of days since 1</a:t>
            </a:r>
            <a:r>
              <a:rPr lang="en-US" sz="1800" baseline="30000" dirty="0">
                <a:solidFill>
                  <a:schemeClr val="tx1"/>
                </a:solidFill>
              </a:rPr>
              <a:t>st</a:t>
            </a:r>
            <a:r>
              <a:rPr lang="en-US" sz="1800" dirty="0">
                <a:solidFill>
                  <a:schemeClr val="tx1"/>
                </a:solidFill>
              </a:rPr>
              <a:t> game					A = B</a:t>
            </a:r>
          </a:p>
          <a:p>
            <a:pPr defTabSz="457200">
              <a:lnSpc>
                <a:spcPct val="150000"/>
              </a:lnSpc>
            </a:pPr>
            <a:r>
              <a:rPr lang="en-US" sz="1800" dirty="0">
                <a:solidFill>
                  <a:schemeClr val="tx1"/>
                </a:solidFill>
              </a:rPr>
              <a:t>     Interference: accuracy depends on # of games played since 1</a:t>
            </a:r>
            <a:r>
              <a:rPr lang="en-US" sz="1800" baseline="30000" dirty="0">
                <a:solidFill>
                  <a:schemeClr val="tx1"/>
                </a:solidFill>
              </a:rPr>
              <a:t>st</a:t>
            </a:r>
            <a:r>
              <a:rPr lang="en-US" sz="1800" dirty="0">
                <a:solidFill>
                  <a:schemeClr val="tx1"/>
                </a:solidFill>
              </a:rPr>
              <a:t> game		A &lt; B </a:t>
            </a:r>
          </a:p>
          <a:p>
            <a:pPr defTabSz="457200">
              <a:lnSpc>
                <a:spcPct val="150000"/>
              </a:lnSpc>
            </a:pPr>
            <a:endParaRPr lang="en-US" sz="1800" dirty="0">
              <a:solidFill>
                <a:schemeClr val="tx1"/>
              </a:solidFill>
            </a:endParaRPr>
          </a:p>
          <a:p>
            <a:pPr defTabSz="457200">
              <a:lnSpc>
                <a:spcPct val="150000"/>
              </a:lnSpc>
            </a:pPr>
            <a:r>
              <a:rPr lang="en-US" sz="1800" dirty="0">
                <a:solidFill>
                  <a:schemeClr val="tx1"/>
                </a:solidFill>
              </a:rPr>
              <a:t>Results supported interference.</a:t>
            </a:r>
          </a:p>
          <a:p>
            <a:pPr defTabSz="457200">
              <a:lnSpc>
                <a:spcPct val="200000"/>
              </a:lnSpc>
            </a:pPr>
            <a:endParaRPr lang="en-US" sz="1800" dirty="0">
              <a:solidFill>
                <a:schemeClr val="tx1"/>
              </a:solidFill>
            </a:endParaRPr>
          </a:p>
          <a:p>
            <a:pPr defTabSz="457200">
              <a:lnSpc>
                <a:spcPct val="200000"/>
              </a:lnSpc>
            </a:pPr>
            <a:r>
              <a:rPr lang="en-US" sz="1800" dirty="0">
                <a:solidFill>
                  <a:schemeClr val="tx1"/>
                </a:solidFill>
              </a:rPr>
              <a:t>(</a:t>
            </a:r>
            <a:r>
              <a:rPr lang="en-US" sz="1800" dirty="0" err="1">
                <a:solidFill>
                  <a:schemeClr val="tx1"/>
                </a:solidFill>
              </a:rPr>
              <a:t>Baddeley</a:t>
            </a:r>
            <a:r>
              <a:rPr lang="en-US" sz="1800" dirty="0">
                <a:solidFill>
                  <a:schemeClr val="tx1"/>
                </a:solidFill>
              </a:rPr>
              <a:t> &amp; Hitch, 1977)</a:t>
            </a:r>
          </a:p>
        </p:txBody>
      </p:sp>
      <p:sp>
        <p:nvSpPr>
          <p:cNvPr id="3" name="Rectangle 2"/>
          <p:cNvSpPr/>
          <p:nvPr/>
        </p:nvSpPr>
        <p:spPr>
          <a:xfrm>
            <a:off x="7490780" y="3889860"/>
            <a:ext cx="2381250" cy="38417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Rectangle 3"/>
          <p:cNvSpPr/>
          <p:nvPr/>
        </p:nvSpPr>
        <p:spPr>
          <a:xfrm>
            <a:off x="7452375" y="4350720"/>
            <a:ext cx="2381250" cy="38417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54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0" y="0"/>
            <a:ext cx="9144000" cy="346075"/>
          </a:xfrm>
          <a:prstGeom prst="rect">
            <a:avLst/>
          </a:prstGeom>
          <a:noFill/>
          <a:ln w="9525">
            <a:noFill/>
            <a:miter lim="800000"/>
            <a:headEnd/>
            <a:tailEnd/>
          </a:ln>
        </p:spPr>
        <p:txBody>
          <a:bodyPr lIns="91432" tIns="45716" rIns="91432" bIns="45716"/>
          <a:lstStyle/>
          <a:p>
            <a:pPr defTabSz="228600">
              <a:lnSpc>
                <a:spcPct val="150000"/>
              </a:lnSpc>
            </a:pPr>
            <a:r>
              <a:rPr lang="en-US" sz="1800" dirty="0">
                <a:solidFill>
                  <a:schemeClr val="tx1"/>
                </a:solidFill>
              </a:rPr>
              <a:t>Why does interference occur? </a:t>
            </a:r>
          </a:p>
          <a:p>
            <a:pPr defTabSz="228600">
              <a:lnSpc>
                <a:spcPct val="150000"/>
              </a:lnSpc>
            </a:pPr>
            <a:endParaRPr lang="en-US" sz="1800" dirty="0">
              <a:solidFill>
                <a:schemeClr val="tx1"/>
              </a:solidFill>
            </a:endParaRPr>
          </a:p>
          <a:p>
            <a:pPr defTabSz="228600">
              <a:lnSpc>
                <a:spcPct val="150000"/>
              </a:lnSpc>
            </a:pPr>
            <a:r>
              <a:rPr lang="en-US" sz="1800" dirty="0">
                <a:solidFill>
                  <a:schemeClr val="tx1"/>
                </a:solidFill>
              </a:rPr>
              <a:t>One explanation is called  </a:t>
            </a:r>
            <a:r>
              <a:rPr lang="en-US" sz="1800" u="sng" dirty="0">
                <a:solidFill>
                  <a:schemeClr val="tx1"/>
                </a:solidFill>
              </a:rPr>
              <a:t>cue overload theory</a:t>
            </a:r>
            <a:endParaRPr lang="en-US" sz="1800" dirty="0">
              <a:solidFill>
                <a:schemeClr val="tx1"/>
              </a:solidFill>
            </a:endParaRPr>
          </a:p>
          <a:p>
            <a:pPr defTabSz="228600">
              <a:lnSpc>
                <a:spcPct val="150000"/>
              </a:lnSpc>
            </a:pPr>
            <a:r>
              <a:rPr lang="en-US" sz="1800" dirty="0">
                <a:solidFill>
                  <a:schemeClr val="tx1"/>
                </a:solidFill>
              </a:rPr>
              <a:t>Cue (red) is paired with one or more targets (rouge, </a:t>
            </a:r>
            <a:r>
              <a:rPr lang="en-US" sz="1800" dirty="0" err="1">
                <a:solidFill>
                  <a:schemeClr val="tx1"/>
                </a:solidFill>
              </a:rPr>
              <a:t>rojo</a:t>
            </a:r>
            <a:r>
              <a:rPr lang="en-US" sz="1800" dirty="0">
                <a:solidFill>
                  <a:schemeClr val="tx1"/>
                </a:solidFill>
              </a:rPr>
              <a:t>)</a:t>
            </a:r>
          </a:p>
          <a:p>
            <a:pPr defTabSz="228600">
              <a:lnSpc>
                <a:spcPct val="150000"/>
              </a:lnSpc>
            </a:pPr>
            <a:r>
              <a:rPr lang="en-US" sz="1800" dirty="0">
                <a:solidFill>
                  <a:schemeClr val="tx1"/>
                </a:solidFill>
              </a:rPr>
              <a:t>																										rouge</a:t>
            </a:r>
          </a:p>
          <a:p>
            <a:pPr defTabSz="228600">
              <a:lnSpc>
                <a:spcPct val="150000"/>
              </a:lnSpc>
            </a:pPr>
            <a:r>
              <a:rPr lang="en-US" sz="1800" dirty="0">
                <a:solidFill>
                  <a:schemeClr val="tx1"/>
                </a:solidFill>
              </a:rPr>
              <a:t>																					red	</a:t>
            </a:r>
          </a:p>
          <a:p>
            <a:pPr defTabSz="228600">
              <a:lnSpc>
                <a:spcPct val="150000"/>
              </a:lnSpc>
            </a:pPr>
            <a:r>
              <a:rPr lang="en-US" sz="1800" dirty="0">
                <a:solidFill>
                  <a:schemeClr val="tx1"/>
                </a:solidFill>
              </a:rPr>
              <a:t>																										</a:t>
            </a:r>
            <a:r>
              <a:rPr lang="en-US" sz="1800" dirty="0" err="1">
                <a:solidFill>
                  <a:schemeClr val="tx1"/>
                </a:solidFill>
              </a:rPr>
              <a:t>rojo</a:t>
            </a:r>
            <a:endParaRPr lang="en-US" sz="1800" dirty="0">
              <a:solidFill>
                <a:schemeClr val="tx1"/>
              </a:solidFill>
            </a:endParaRPr>
          </a:p>
          <a:p>
            <a:pPr defTabSz="228600">
              <a:lnSpc>
                <a:spcPct val="150000"/>
              </a:lnSpc>
            </a:pPr>
            <a:r>
              <a:rPr lang="en-US" sz="1800" dirty="0">
                <a:solidFill>
                  <a:schemeClr val="tx1"/>
                </a:solidFill>
              </a:rPr>
              <a:t>Example</a:t>
            </a:r>
          </a:p>
          <a:p>
            <a:pPr defTabSz="228600">
              <a:lnSpc>
                <a:spcPct val="150000"/>
              </a:lnSpc>
            </a:pPr>
            <a:r>
              <a:rPr lang="en-US" sz="1800" dirty="0">
                <a:solidFill>
                  <a:schemeClr val="tx1"/>
                </a:solidFill>
              </a:rPr>
              <a:t>					</a:t>
            </a:r>
            <a:r>
              <a:rPr lang="en-US" sz="1800" u="sng" dirty="0">
                <a:solidFill>
                  <a:schemeClr val="tx1"/>
                </a:solidFill>
              </a:rPr>
              <a:t>1:00 pm</a:t>
            </a:r>
            <a:r>
              <a:rPr lang="en-US" sz="1800" dirty="0">
                <a:solidFill>
                  <a:schemeClr val="tx1"/>
                </a:solidFill>
              </a:rPr>
              <a:t>									</a:t>
            </a:r>
            <a:r>
              <a:rPr lang="en-US" sz="1800" u="sng" dirty="0">
                <a:solidFill>
                  <a:schemeClr val="tx1"/>
                </a:solidFill>
              </a:rPr>
              <a:t>2:00 pm</a:t>
            </a:r>
            <a:r>
              <a:rPr lang="en-US" sz="1800" dirty="0">
                <a:solidFill>
                  <a:schemeClr val="tx1"/>
                </a:solidFill>
              </a:rPr>
              <a:t>										</a:t>
            </a:r>
            <a:r>
              <a:rPr lang="en-US" sz="1800" u="sng" dirty="0">
                <a:solidFill>
                  <a:schemeClr val="tx1"/>
                </a:solidFill>
              </a:rPr>
              <a:t>3:00 pm</a:t>
            </a:r>
            <a:r>
              <a:rPr lang="en-US" sz="1800" dirty="0">
                <a:solidFill>
                  <a:schemeClr val="tx1"/>
                </a:solidFill>
              </a:rPr>
              <a:t> </a:t>
            </a:r>
          </a:p>
          <a:p>
            <a:pPr defTabSz="228600">
              <a:lnSpc>
                <a:spcPct val="150000"/>
              </a:lnSpc>
            </a:pPr>
            <a:r>
              <a:rPr lang="en-US" sz="1800" dirty="0">
                <a:solidFill>
                  <a:schemeClr val="tx1"/>
                </a:solidFill>
              </a:rPr>
              <a:t>					study French (red-rouge)	study Spanish (red-</a:t>
            </a:r>
            <a:r>
              <a:rPr lang="en-US" sz="1800" dirty="0" err="1">
                <a:solidFill>
                  <a:schemeClr val="tx1"/>
                </a:solidFill>
              </a:rPr>
              <a:t>rojo</a:t>
            </a:r>
            <a:r>
              <a:rPr lang="en-US" sz="1800" dirty="0">
                <a:solidFill>
                  <a:schemeClr val="tx1"/>
                </a:solidFill>
              </a:rPr>
              <a:t>)			Spanish test (red-?)</a:t>
            </a:r>
          </a:p>
          <a:p>
            <a:pPr defTabSz="228600">
              <a:lnSpc>
                <a:spcPct val="150000"/>
              </a:lnSpc>
            </a:pPr>
            <a:endParaRPr lang="en-US" sz="1800" dirty="0">
              <a:solidFill>
                <a:schemeClr val="tx1"/>
              </a:solidFill>
            </a:endParaRPr>
          </a:p>
          <a:p>
            <a:pPr defTabSz="228600">
              <a:lnSpc>
                <a:spcPct val="150000"/>
              </a:lnSpc>
            </a:pPr>
            <a:r>
              <a:rPr lang="en-US" sz="1800" dirty="0">
                <a:solidFill>
                  <a:schemeClr val="tx1"/>
                </a:solidFill>
              </a:rPr>
              <a:t>Example</a:t>
            </a:r>
          </a:p>
          <a:p>
            <a:pPr defTabSz="228600">
              <a:lnSpc>
                <a:spcPct val="150000"/>
              </a:lnSpc>
            </a:pPr>
            <a:r>
              <a:rPr lang="en-US" sz="1800" dirty="0">
                <a:solidFill>
                  <a:schemeClr val="tx1"/>
                </a:solidFill>
              </a:rPr>
              <a:t>					</a:t>
            </a:r>
            <a:r>
              <a:rPr lang="en-US" sz="1800" u="sng" dirty="0">
                <a:solidFill>
                  <a:schemeClr val="tx1"/>
                </a:solidFill>
              </a:rPr>
              <a:t>1:00 pm</a:t>
            </a:r>
            <a:r>
              <a:rPr lang="en-US" sz="1800" dirty="0">
                <a:solidFill>
                  <a:schemeClr val="tx1"/>
                </a:solidFill>
              </a:rPr>
              <a:t>									</a:t>
            </a:r>
            <a:r>
              <a:rPr lang="en-US" sz="1800" u="sng" dirty="0">
                <a:solidFill>
                  <a:schemeClr val="tx1"/>
                </a:solidFill>
              </a:rPr>
              <a:t>2:00 pm</a:t>
            </a:r>
            <a:r>
              <a:rPr lang="en-US" sz="1800" dirty="0">
                <a:solidFill>
                  <a:schemeClr val="tx1"/>
                </a:solidFill>
              </a:rPr>
              <a:t>										</a:t>
            </a:r>
            <a:r>
              <a:rPr lang="en-US" sz="1800" u="sng" dirty="0">
                <a:solidFill>
                  <a:schemeClr val="tx1"/>
                </a:solidFill>
              </a:rPr>
              <a:t>3:00 pm</a:t>
            </a:r>
            <a:r>
              <a:rPr lang="en-US" sz="1800" dirty="0">
                <a:solidFill>
                  <a:schemeClr val="tx1"/>
                </a:solidFill>
              </a:rPr>
              <a:t> </a:t>
            </a:r>
          </a:p>
          <a:p>
            <a:pPr defTabSz="228600">
              <a:lnSpc>
                <a:spcPct val="150000"/>
              </a:lnSpc>
            </a:pPr>
            <a:r>
              <a:rPr lang="en-US" sz="1800" dirty="0">
                <a:solidFill>
                  <a:schemeClr val="tx1"/>
                </a:solidFill>
              </a:rPr>
              <a:t>					study French (red-rouge)	study Spanish (red-</a:t>
            </a:r>
            <a:r>
              <a:rPr lang="en-US" sz="1800" dirty="0" err="1">
                <a:solidFill>
                  <a:schemeClr val="tx1"/>
                </a:solidFill>
              </a:rPr>
              <a:t>rojo</a:t>
            </a:r>
            <a:r>
              <a:rPr lang="en-US" sz="1800" dirty="0">
                <a:solidFill>
                  <a:schemeClr val="tx1"/>
                </a:solidFill>
              </a:rPr>
              <a:t>)			French test (red-?)</a:t>
            </a:r>
          </a:p>
          <a:p>
            <a:pPr defTabSz="228600">
              <a:lnSpc>
                <a:spcPct val="150000"/>
              </a:lnSpc>
            </a:pPr>
            <a:endParaRPr lang="en-US" sz="1800" dirty="0">
              <a:solidFill>
                <a:schemeClr val="tx1"/>
              </a:solidFill>
            </a:endParaRPr>
          </a:p>
          <a:p>
            <a:pPr defTabSz="228600">
              <a:lnSpc>
                <a:spcPct val="150000"/>
              </a:lnSpc>
            </a:pPr>
            <a:r>
              <a:rPr lang="en-US" sz="1800" dirty="0">
                <a:solidFill>
                  <a:schemeClr val="tx1"/>
                </a:solidFill>
              </a:rPr>
              <a:t>(e.g., Watkins, 1977)</a:t>
            </a:r>
          </a:p>
        </p:txBody>
      </p:sp>
      <p:grpSp>
        <p:nvGrpSpPr>
          <p:cNvPr id="15" name="Group 14"/>
          <p:cNvGrpSpPr/>
          <p:nvPr/>
        </p:nvGrpSpPr>
        <p:grpSpPr>
          <a:xfrm>
            <a:off x="5455315" y="1931205"/>
            <a:ext cx="499265" cy="729695"/>
            <a:chOff x="5532125" y="3544215"/>
            <a:chExt cx="499265" cy="729695"/>
          </a:xfrm>
        </p:grpSpPr>
        <p:cxnSp>
          <p:nvCxnSpPr>
            <p:cNvPr id="12" name="Straight Arrow Connector 11"/>
            <p:cNvCxnSpPr/>
            <p:nvPr/>
          </p:nvCxnSpPr>
          <p:spPr>
            <a:xfrm flipV="1">
              <a:off x="5532125" y="3544215"/>
              <a:ext cx="499265" cy="3073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532125" y="3889860"/>
              <a:ext cx="460860" cy="38405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55</a:t>
            </a:fld>
            <a:endParaRPr lang="en-US" dirty="0"/>
          </a:p>
        </p:txBody>
      </p:sp>
    </p:spTree>
    <p:extLst>
      <p:ext uri="{BB962C8B-B14F-4D97-AF65-F5344CB8AC3E}">
        <p14:creationId xmlns:p14="http://schemas.microsoft.com/office/powerpoint/2010/main" val="13435604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0" y="0"/>
            <a:ext cx="9144000" cy="346075"/>
          </a:xfrm>
          <a:prstGeom prst="rect">
            <a:avLst/>
          </a:prstGeom>
          <a:noFill/>
          <a:ln w="9525">
            <a:noFill/>
            <a:miter lim="800000"/>
            <a:headEnd/>
            <a:tailEnd/>
          </a:ln>
        </p:spPr>
        <p:txBody>
          <a:bodyPr lIns="91432" tIns="45716" rIns="91432" bIns="45716"/>
          <a:lstStyle/>
          <a:p>
            <a:pPr>
              <a:lnSpc>
                <a:spcPct val="150000"/>
              </a:lnSpc>
            </a:pPr>
            <a:r>
              <a:rPr lang="en-US" sz="1800" dirty="0">
                <a:solidFill>
                  <a:schemeClr val="tx1"/>
                </a:solidFill>
              </a:rPr>
              <a:t>Example of cue overload theory</a:t>
            </a:r>
          </a:p>
          <a:p>
            <a:pPr>
              <a:lnSpc>
                <a:spcPct val="150000"/>
              </a:lnSpc>
            </a:pPr>
            <a:endParaRPr lang="en-US" sz="1800" dirty="0">
              <a:solidFill>
                <a:schemeClr val="tx1"/>
              </a:solidFill>
            </a:endParaRPr>
          </a:p>
          <a:p>
            <a:pPr>
              <a:lnSpc>
                <a:spcPct val="150000"/>
              </a:lnSpc>
            </a:pPr>
            <a:r>
              <a:rPr lang="en-US" sz="1800" dirty="0">
                <a:solidFill>
                  <a:schemeClr val="tx1"/>
                </a:solidFill>
              </a:rPr>
              <a:t>Today, Joe parked in the same lot for the 10</a:t>
            </a:r>
            <a:r>
              <a:rPr lang="en-US" sz="1800" baseline="30000" dirty="0">
                <a:solidFill>
                  <a:schemeClr val="tx1"/>
                </a:solidFill>
              </a:rPr>
              <a:t>th</a:t>
            </a:r>
            <a:r>
              <a:rPr lang="en-US" sz="1800" dirty="0">
                <a:solidFill>
                  <a:schemeClr val="tx1"/>
                </a:solidFill>
              </a:rPr>
              <a:t> consecutive day (different spot each day)</a:t>
            </a:r>
          </a:p>
          <a:p>
            <a:pPr>
              <a:lnSpc>
                <a:spcPct val="150000"/>
              </a:lnSpc>
            </a:pPr>
            <a:r>
              <a:rPr lang="en-US" sz="1800" dirty="0">
                <a:solidFill>
                  <a:schemeClr val="tx1"/>
                </a:solidFill>
              </a:rPr>
              <a:t>     	cue = where in this lot did I park? </a:t>
            </a:r>
          </a:p>
          <a:p>
            <a:pPr>
              <a:lnSpc>
                <a:spcPct val="150000"/>
              </a:lnSpc>
            </a:pPr>
            <a:r>
              <a:rPr lang="en-US" sz="1800" dirty="0">
                <a:solidFill>
                  <a:schemeClr val="tx1"/>
                </a:solidFill>
                <a:sym typeface="Wingdings" pitchFamily="2" charset="2"/>
              </a:rPr>
              <a:t>	cue is paired with 10 targets</a:t>
            </a:r>
            <a:endParaRPr lang="en-US" sz="1800" dirty="0">
              <a:solidFill>
                <a:schemeClr val="tx1"/>
              </a:solidFill>
            </a:endParaRPr>
          </a:p>
          <a:p>
            <a:pPr>
              <a:lnSpc>
                <a:spcPct val="150000"/>
              </a:lnSpc>
            </a:pPr>
            <a:r>
              <a:rPr lang="en-US" sz="1800" dirty="0">
                <a:solidFill>
                  <a:schemeClr val="tx1"/>
                </a:solidFill>
              </a:rPr>
              <a:t>	cue overload </a:t>
            </a:r>
            <a:r>
              <a:rPr lang="en-US" sz="1800" dirty="0">
                <a:solidFill>
                  <a:schemeClr val="tx1"/>
                </a:solidFill>
                <a:sym typeface="Wingdings" pitchFamily="2" charset="2"/>
              </a:rPr>
              <a:t> cannot find car</a:t>
            </a:r>
          </a:p>
          <a:p>
            <a:pPr>
              <a:lnSpc>
                <a:spcPct val="150000"/>
              </a:lnSpc>
            </a:pPr>
            <a:endParaRPr lang="en-US" sz="1800" dirty="0">
              <a:solidFill>
                <a:schemeClr val="tx1"/>
              </a:solidFill>
            </a:endParaRPr>
          </a:p>
          <a:p>
            <a:pPr>
              <a:lnSpc>
                <a:spcPct val="150000"/>
              </a:lnSpc>
            </a:pPr>
            <a:r>
              <a:rPr lang="en-US" sz="1800" dirty="0">
                <a:solidFill>
                  <a:schemeClr val="tx1"/>
                </a:solidFill>
              </a:rPr>
              <a:t>Today, Moe parked in a lot the first time</a:t>
            </a:r>
          </a:p>
          <a:p>
            <a:pPr>
              <a:lnSpc>
                <a:spcPct val="150000"/>
              </a:lnSpc>
            </a:pPr>
            <a:r>
              <a:rPr lang="en-US" sz="1800" dirty="0">
                <a:solidFill>
                  <a:schemeClr val="tx1"/>
                </a:solidFill>
              </a:rPr>
              <a:t> 	cue = where in this lot did I park? </a:t>
            </a:r>
          </a:p>
          <a:p>
            <a:pPr>
              <a:lnSpc>
                <a:spcPct val="150000"/>
              </a:lnSpc>
            </a:pPr>
            <a:r>
              <a:rPr lang="en-US" sz="1800" dirty="0">
                <a:solidFill>
                  <a:schemeClr val="tx1"/>
                </a:solidFill>
                <a:sym typeface="Wingdings" pitchFamily="2" charset="2"/>
              </a:rPr>
              <a:t>	cue is paired with only 1 target</a:t>
            </a:r>
            <a:endParaRPr lang="en-US" sz="1800" dirty="0">
              <a:solidFill>
                <a:schemeClr val="tx1"/>
              </a:solidFill>
            </a:endParaRPr>
          </a:p>
          <a:p>
            <a:pPr>
              <a:lnSpc>
                <a:spcPct val="150000"/>
              </a:lnSpc>
            </a:pPr>
            <a:r>
              <a:rPr lang="en-US" sz="1800" dirty="0">
                <a:solidFill>
                  <a:schemeClr val="tx1"/>
                </a:solidFill>
              </a:rPr>
              <a:t>	No cue overload </a:t>
            </a:r>
            <a:r>
              <a:rPr lang="en-US" sz="1800" dirty="0">
                <a:solidFill>
                  <a:schemeClr val="tx1"/>
                </a:solidFill>
                <a:sym typeface="Wingdings" pitchFamily="2" charset="2"/>
              </a:rPr>
              <a:t> can find car</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56</a:t>
            </a:fld>
            <a:endParaRPr lang="en-US" dirty="0"/>
          </a:p>
        </p:txBody>
      </p:sp>
    </p:spTree>
    <p:extLst>
      <p:ext uri="{BB962C8B-B14F-4D97-AF65-F5344CB8AC3E}">
        <p14:creationId xmlns:p14="http://schemas.microsoft.com/office/powerpoint/2010/main" val="1601068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0" y="0"/>
            <a:ext cx="9144000" cy="346075"/>
          </a:xfrm>
          <a:prstGeom prst="rect">
            <a:avLst/>
          </a:prstGeom>
          <a:noFill/>
          <a:ln w="9525">
            <a:noFill/>
            <a:miter lim="800000"/>
            <a:headEnd/>
            <a:tailEnd/>
          </a:ln>
        </p:spPr>
        <p:txBody>
          <a:bodyPr lIns="91432" tIns="45716" rIns="91432" bIns="45716"/>
          <a:lstStyle/>
          <a:p>
            <a:pPr defTabSz="228600">
              <a:lnSpc>
                <a:spcPct val="150000"/>
              </a:lnSpc>
            </a:pPr>
            <a:r>
              <a:rPr lang="en-US" sz="1800" dirty="0">
                <a:solidFill>
                  <a:schemeClr val="tx1"/>
                </a:solidFill>
              </a:rPr>
              <a:t>But cue overload theory cannot be the only explanation of forgetting. </a:t>
            </a:r>
          </a:p>
          <a:p>
            <a:pPr defTabSz="228600">
              <a:lnSpc>
                <a:spcPct val="150000"/>
              </a:lnSpc>
            </a:pPr>
            <a:endParaRPr lang="en-US" sz="1800" dirty="0">
              <a:solidFill>
                <a:schemeClr val="tx1"/>
              </a:solidFill>
            </a:endParaRPr>
          </a:p>
          <a:p>
            <a:pPr defTabSz="228600">
              <a:lnSpc>
                <a:spcPct val="150000"/>
              </a:lnSpc>
            </a:pPr>
            <a:r>
              <a:rPr lang="en-US" sz="1800" dirty="0">
                <a:solidFill>
                  <a:schemeClr val="tx1"/>
                </a:solidFill>
              </a:rPr>
              <a:t>For instance, RI happens even if cue is linked to only one target</a:t>
            </a:r>
          </a:p>
          <a:p>
            <a:pPr defTabSz="228600">
              <a:lnSpc>
                <a:spcPct val="150000"/>
              </a:lnSpc>
            </a:pPr>
            <a:endParaRPr lang="en-US" sz="1800" dirty="0">
              <a:solidFill>
                <a:schemeClr val="tx1"/>
              </a:solidFill>
            </a:endParaRPr>
          </a:p>
          <a:p>
            <a:pPr defTabSz="228600">
              <a:lnSpc>
                <a:spcPct val="150000"/>
              </a:lnSpc>
            </a:pPr>
            <a:r>
              <a:rPr lang="en-US" sz="1800" dirty="0">
                <a:solidFill>
                  <a:schemeClr val="tx1"/>
                </a:solidFill>
              </a:rPr>
              <a:t>Example</a:t>
            </a:r>
          </a:p>
          <a:p>
            <a:pPr defTabSz="228600">
              <a:lnSpc>
                <a:spcPct val="150000"/>
              </a:lnSpc>
            </a:pPr>
            <a:r>
              <a:rPr lang="en-US" sz="1800" dirty="0">
                <a:solidFill>
                  <a:schemeClr val="tx1"/>
                </a:solidFill>
              </a:rPr>
              <a:t>					</a:t>
            </a:r>
            <a:r>
              <a:rPr lang="en-US" sz="1800" u="sng" dirty="0">
                <a:solidFill>
                  <a:schemeClr val="tx1"/>
                </a:solidFill>
              </a:rPr>
              <a:t>1:00 pm</a:t>
            </a:r>
            <a:r>
              <a:rPr lang="en-US" sz="1800" dirty="0">
                <a:solidFill>
                  <a:schemeClr val="tx1"/>
                </a:solidFill>
              </a:rPr>
              <a:t>									</a:t>
            </a:r>
            <a:r>
              <a:rPr lang="en-US" sz="1800" u="sng" dirty="0">
                <a:solidFill>
                  <a:schemeClr val="tx1"/>
                </a:solidFill>
              </a:rPr>
              <a:t>2:00 pm</a:t>
            </a:r>
            <a:r>
              <a:rPr lang="en-US" sz="1800" dirty="0">
                <a:solidFill>
                  <a:schemeClr val="tx1"/>
                </a:solidFill>
              </a:rPr>
              <a:t>									</a:t>
            </a:r>
            <a:r>
              <a:rPr lang="en-US" sz="1800" u="sng" dirty="0">
                <a:solidFill>
                  <a:schemeClr val="tx1"/>
                </a:solidFill>
              </a:rPr>
              <a:t>3:00 pm</a:t>
            </a:r>
            <a:r>
              <a:rPr lang="en-US" sz="1800" dirty="0">
                <a:solidFill>
                  <a:schemeClr val="tx1"/>
                </a:solidFill>
              </a:rPr>
              <a:t> </a:t>
            </a:r>
          </a:p>
          <a:p>
            <a:pPr defTabSz="228600">
              <a:lnSpc>
                <a:spcPct val="150000"/>
              </a:lnSpc>
            </a:pPr>
            <a:r>
              <a:rPr lang="en-US" sz="1800" dirty="0">
                <a:solidFill>
                  <a:schemeClr val="tx1"/>
                </a:solidFill>
              </a:rPr>
              <a:t>					study French (red-rouge)	study History 						French test (red-?)</a:t>
            </a:r>
          </a:p>
          <a:p>
            <a:pPr defTabSz="228600">
              <a:lnSpc>
                <a:spcPct val="150000"/>
              </a:lnSpc>
            </a:pPr>
            <a:r>
              <a:rPr lang="en-US" sz="1800" dirty="0">
                <a:solidFill>
                  <a:schemeClr val="tx1"/>
                </a:solidFill>
              </a:rPr>
              <a:t>					study French (red-rouge)	rest			 								French test (red-?)</a:t>
            </a: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r>
              <a:rPr lang="en-US" sz="1800" dirty="0">
                <a:solidFill>
                  <a:schemeClr val="tx1"/>
                </a:solidFill>
              </a:rPr>
              <a:t>		History impairs French test score!</a:t>
            </a:r>
          </a:p>
          <a:p>
            <a:pPr defTabSz="228600">
              <a:lnSpc>
                <a:spcPct val="150000"/>
              </a:lnSpc>
            </a:pPr>
            <a:r>
              <a:rPr lang="en-US" sz="1800" dirty="0">
                <a:solidFill>
                  <a:schemeClr val="tx1"/>
                </a:solidFill>
              </a:rPr>
              <a:t>	</a:t>
            </a: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a:p>
            <a:pPr defTabSz="228600">
              <a:lnSpc>
                <a:spcPct val="150000"/>
              </a:lnSpc>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EBC8EB9-FA4F-43F2-AF28-6642CD78104B}" type="slidenum">
              <a:rPr lang="en-US" smtClean="0"/>
              <a:pPr>
                <a:defRPr/>
              </a:pPr>
              <a:t>57</a:t>
            </a:fld>
            <a:endParaRPr lang="en-US" dirty="0"/>
          </a:p>
        </p:txBody>
      </p:sp>
    </p:spTree>
    <p:extLst>
      <p:ext uri="{BB962C8B-B14F-4D97-AF65-F5344CB8AC3E}">
        <p14:creationId xmlns:p14="http://schemas.microsoft.com/office/powerpoint/2010/main" val="39384732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309563" y="317500"/>
            <a:ext cx="8834437" cy="2535238"/>
          </a:xfrm>
          <a:prstGeom prst="rect">
            <a:avLst/>
          </a:prstGeom>
          <a:noFill/>
          <a:ln w="9525">
            <a:noFill/>
            <a:miter lim="800000"/>
            <a:headEnd/>
            <a:tailEnd/>
          </a:ln>
        </p:spPr>
        <p:txBody>
          <a:bodyPr lIns="91432" tIns="45716" rIns="91432" bIns="45716"/>
          <a:lstStyle/>
          <a:p>
            <a:r>
              <a:rPr lang="en-US" sz="2000" dirty="0">
                <a:solidFill>
                  <a:schemeClr val="tx1"/>
                </a:solidFill>
              </a:rPr>
              <a:t> </a:t>
            </a:r>
          </a:p>
          <a:p>
            <a:endParaRPr lang="en-US" sz="2000" dirty="0">
              <a:solidFill>
                <a:schemeClr val="tx1"/>
              </a:solidFill>
            </a:endParaRPr>
          </a:p>
          <a:p>
            <a:pPr>
              <a:lnSpc>
                <a:spcPct val="150000"/>
              </a:lnSpc>
            </a:pPr>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14" name="Rectangle 13"/>
          <p:cNvSpPr/>
          <p:nvPr/>
        </p:nvSpPr>
        <p:spPr>
          <a:xfrm>
            <a:off x="0" y="0"/>
            <a:ext cx="9144000" cy="6858000"/>
          </a:xfrm>
          <a:prstGeom prst="rect">
            <a:avLst/>
          </a:prstGeom>
          <a:noFill/>
          <a:ln w="381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4"/>
          <p:cNvSpPr>
            <a:spLocks noChangeArrowheads="1"/>
          </p:cNvSpPr>
          <p:nvPr/>
        </p:nvSpPr>
        <p:spPr bwMode="auto">
          <a:xfrm>
            <a:off x="309563" y="264524"/>
            <a:ext cx="8834437" cy="644315"/>
          </a:xfrm>
          <a:prstGeom prst="rect">
            <a:avLst/>
          </a:prstGeom>
          <a:noFill/>
          <a:ln w="9525">
            <a:noFill/>
            <a:miter lim="800000"/>
            <a:headEnd/>
            <a:tailEnd/>
          </a:ln>
        </p:spPr>
        <p:txBody>
          <a:bodyPr lIns="91432" tIns="45716" rIns="91432" bIns="45716"/>
          <a:lstStyle/>
          <a:p>
            <a:pPr>
              <a:lnSpc>
                <a:spcPct val="150000"/>
              </a:lnSpc>
            </a:pPr>
            <a:r>
              <a:rPr lang="en-US" sz="1800" dirty="0">
                <a:solidFill>
                  <a:schemeClr val="tx1"/>
                </a:solidFill>
              </a:rPr>
              <a:t>Does span increase if items rhyme?</a:t>
            </a:r>
          </a:p>
          <a:p>
            <a:pPr>
              <a:lnSpc>
                <a:spcPct val="150000"/>
              </a:lnSpc>
            </a:pPr>
            <a:r>
              <a:rPr lang="en-US" sz="1800" dirty="0">
                <a:solidFill>
                  <a:schemeClr val="tx1"/>
                </a:solidFill>
              </a:rPr>
              <a:t>	</a:t>
            </a:r>
          </a:p>
          <a:p>
            <a:pPr>
              <a:lnSpc>
                <a:spcPct val="150000"/>
              </a:lnSpc>
            </a:pPr>
            <a:r>
              <a:rPr lang="en-US" sz="1800" dirty="0">
                <a:solidFill>
                  <a:schemeClr val="tx1"/>
                </a:solidFill>
              </a:rPr>
              <a:t>	Trial 1		Trial 2		Trial 3		Trial 4	 </a:t>
            </a:r>
            <a:endParaRPr lang="en-US" sz="2000" dirty="0">
              <a:solidFill>
                <a:schemeClr val="tx1"/>
              </a:solidFill>
            </a:endParaRPr>
          </a:p>
          <a:p>
            <a:endParaRPr lang="en-US" sz="2000" dirty="0">
              <a:solidFill>
                <a:schemeClr val="tx1"/>
              </a:solidFill>
            </a:endParaRPr>
          </a:p>
          <a:p>
            <a:pPr>
              <a:lnSpc>
                <a:spcPct val="150000"/>
              </a:lnSpc>
            </a:pPr>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6628" name="Rectangle 4"/>
          <p:cNvSpPr>
            <a:spLocks noChangeArrowheads="1"/>
          </p:cNvSpPr>
          <p:nvPr/>
        </p:nvSpPr>
        <p:spPr bwMode="auto">
          <a:xfrm>
            <a:off x="6770012" y="1595643"/>
            <a:ext cx="998537" cy="2375324"/>
          </a:xfrm>
          <a:prstGeom prst="rect">
            <a:avLst/>
          </a:prstGeom>
          <a:noFill/>
          <a:ln w="9525">
            <a:noFill/>
            <a:miter lim="800000"/>
            <a:headEnd/>
            <a:tailEnd/>
          </a:ln>
        </p:spPr>
        <p:txBody>
          <a:bodyPr lIns="91432" tIns="45716" rIns="91432" bIns="45716"/>
          <a:lstStyle/>
          <a:p>
            <a:r>
              <a:rPr lang="en-US" sz="2000" dirty="0">
                <a:solidFill>
                  <a:schemeClr val="accent3">
                    <a:lumMod val="50000"/>
                  </a:schemeClr>
                </a:solidFill>
              </a:rPr>
              <a:t>who</a:t>
            </a:r>
          </a:p>
          <a:p>
            <a:r>
              <a:rPr lang="en-US" sz="2000" dirty="0">
                <a:solidFill>
                  <a:schemeClr val="accent3">
                    <a:lumMod val="50000"/>
                  </a:schemeClr>
                </a:solidFill>
              </a:rPr>
              <a:t>blue</a:t>
            </a:r>
          </a:p>
          <a:p>
            <a:r>
              <a:rPr lang="en-US" sz="2000" dirty="0">
                <a:solidFill>
                  <a:schemeClr val="accent3">
                    <a:lumMod val="50000"/>
                  </a:schemeClr>
                </a:solidFill>
              </a:rPr>
              <a:t>view</a:t>
            </a:r>
          </a:p>
          <a:p>
            <a:r>
              <a:rPr lang="en-US" sz="2000" dirty="0">
                <a:solidFill>
                  <a:schemeClr val="accent3">
                    <a:lumMod val="50000"/>
                  </a:schemeClr>
                </a:solidFill>
              </a:rPr>
              <a:t>do</a:t>
            </a:r>
          </a:p>
          <a:p>
            <a:r>
              <a:rPr lang="en-US" sz="2000" dirty="0">
                <a:solidFill>
                  <a:schemeClr val="accent3">
                    <a:lumMod val="50000"/>
                  </a:schemeClr>
                </a:solidFill>
              </a:rPr>
              <a:t>coup</a:t>
            </a:r>
          </a:p>
          <a:p>
            <a:r>
              <a:rPr lang="en-US" sz="2000" dirty="0">
                <a:solidFill>
                  <a:schemeClr val="accent3">
                    <a:lumMod val="50000"/>
                  </a:schemeClr>
                </a:solidFill>
              </a:rPr>
              <a:t>you</a:t>
            </a:r>
          </a:p>
          <a:p>
            <a:r>
              <a:rPr lang="en-US" sz="2000" dirty="0">
                <a:solidFill>
                  <a:schemeClr val="accent3">
                    <a:lumMod val="50000"/>
                  </a:schemeClr>
                </a:solidFill>
              </a:rPr>
              <a:t>true</a:t>
            </a: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r>
              <a:rPr lang="en-US" sz="2000" dirty="0">
                <a:solidFill>
                  <a:schemeClr val="accent3">
                    <a:lumMod val="50000"/>
                  </a:schemeClr>
                </a:solidFill>
              </a:rPr>
              <a:t> </a:t>
            </a: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r>
              <a:rPr lang="en-US" sz="2000" dirty="0">
                <a:solidFill>
                  <a:schemeClr val="accent3">
                    <a:lumMod val="50000"/>
                  </a:schemeClr>
                </a:solidFill>
              </a:rPr>
              <a:t> </a:t>
            </a: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p:txBody>
      </p:sp>
      <p:sp>
        <p:nvSpPr>
          <p:cNvPr id="26629" name="Rectangle 4"/>
          <p:cNvSpPr>
            <a:spLocks noChangeArrowheads="1"/>
          </p:cNvSpPr>
          <p:nvPr/>
        </p:nvSpPr>
        <p:spPr bwMode="auto">
          <a:xfrm>
            <a:off x="4917832" y="1633701"/>
            <a:ext cx="960437" cy="2375324"/>
          </a:xfrm>
          <a:prstGeom prst="rect">
            <a:avLst/>
          </a:prstGeom>
          <a:noFill/>
          <a:ln w="9525">
            <a:noFill/>
            <a:miter lim="800000"/>
            <a:headEnd/>
            <a:tailEnd/>
          </a:ln>
        </p:spPr>
        <p:txBody>
          <a:bodyPr lIns="91432" tIns="45716" rIns="91432" bIns="45716"/>
          <a:lstStyle/>
          <a:p>
            <a:r>
              <a:rPr lang="en-US" sz="2000" dirty="0">
                <a:solidFill>
                  <a:schemeClr val="accent3">
                    <a:lumMod val="50000"/>
                  </a:schemeClr>
                </a:solidFill>
              </a:rPr>
              <a:t>book</a:t>
            </a:r>
          </a:p>
          <a:p>
            <a:r>
              <a:rPr lang="en-US" sz="2000" dirty="0">
                <a:solidFill>
                  <a:schemeClr val="accent3">
                    <a:lumMod val="50000"/>
                  </a:schemeClr>
                </a:solidFill>
              </a:rPr>
              <a:t>love</a:t>
            </a:r>
          </a:p>
          <a:p>
            <a:r>
              <a:rPr lang="en-US" sz="2000" dirty="0">
                <a:solidFill>
                  <a:schemeClr val="accent3">
                    <a:lumMod val="50000"/>
                  </a:schemeClr>
                </a:solidFill>
              </a:rPr>
              <a:t>trap</a:t>
            </a:r>
          </a:p>
          <a:p>
            <a:r>
              <a:rPr lang="en-US" sz="2000" dirty="0">
                <a:solidFill>
                  <a:schemeClr val="accent3">
                    <a:lumMod val="50000"/>
                  </a:schemeClr>
                </a:solidFill>
              </a:rPr>
              <a:t>wait</a:t>
            </a:r>
          </a:p>
          <a:p>
            <a:r>
              <a:rPr lang="en-US" sz="2000" dirty="0">
                <a:solidFill>
                  <a:schemeClr val="accent3">
                    <a:lumMod val="50000"/>
                  </a:schemeClr>
                </a:solidFill>
              </a:rPr>
              <a:t>bird</a:t>
            </a:r>
          </a:p>
          <a:p>
            <a:r>
              <a:rPr lang="en-US" sz="2000" dirty="0">
                <a:solidFill>
                  <a:schemeClr val="accent3">
                    <a:lumMod val="50000"/>
                  </a:schemeClr>
                </a:solidFill>
              </a:rPr>
              <a:t>head</a:t>
            </a:r>
          </a:p>
          <a:p>
            <a:r>
              <a:rPr lang="en-US" sz="2000" dirty="0">
                <a:solidFill>
                  <a:schemeClr val="accent3">
                    <a:lumMod val="50000"/>
                  </a:schemeClr>
                </a:solidFill>
              </a:rPr>
              <a:t>wall</a:t>
            </a:r>
          </a:p>
          <a:p>
            <a:endParaRPr lang="en-US" sz="2000" dirty="0">
              <a:solidFill>
                <a:schemeClr val="accent3">
                  <a:lumMod val="50000"/>
                </a:schemeClr>
              </a:solidFill>
            </a:endParaRPr>
          </a:p>
          <a:p>
            <a:pPr>
              <a:lnSpc>
                <a:spcPct val="150000"/>
              </a:lnSpc>
            </a:pPr>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r>
              <a:rPr lang="en-US" sz="2000" dirty="0">
                <a:solidFill>
                  <a:schemeClr val="accent3">
                    <a:lumMod val="50000"/>
                  </a:schemeClr>
                </a:solidFill>
              </a:rPr>
              <a:t> </a:t>
            </a: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r>
              <a:rPr lang="en-US" sz="2000" dirty="0">
                <a:solidFill>
                  <a:schemeClr val="accent3">
                    <a:lumMod val="50000"/>
                  </a:schemeClr>
                </a:solidFill>
              </a:rPr>
              <a:t> </a:t>
            </a: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p:txBody>
      </p:sp>
      <p:sp>
        <p:nvSpPr>
          <p:cNvPr id="15" name="Rectangle 4"/>
          <p:cNvSpPr>
            <a:spLocks noChangeArrowheads="1"/>
          </p:cNvSpPr>
          <p:nvPr/>
        </p:nvSpPr>
        <p:spPr bwMode="auto">
          <a:xfrm>
            <a:off x="3064437" y="1630802"/>
            <a:ext cx="998537" cy="2305007"/>
          </a:xfrm>
          <a:prstGeom prst="rect">
            <a:avLst/>
          </a:prstGeom>
          <a:noFill/>
          <a:ln w="9525">
            <a:noFill/>
            <a:miter lim="800000"/>
            <a:headEnd/>
            <a:tailEnd/>
          </a:ln>
        </p:spPr>
        <p:txBody>
          <a:bodyPr lIns="91432" tIns="45716" rIns="91432" bIns="45716"/>
          <a:lstStyle/>
          <a:p>
            <a:r>
              <a:rPr lang="en-US" sz="2000" dirty="0">
                <a:solidFill>
                  <a:schemeClr val="accent3">
                    <a:lumMod val="50000"/>
                  </a:schemeClr>
                </a:solidFill>
              </a:rPr>
              <a:t>rake</a:t>
            </a:r>
          </a:p>
          <a:p>
            <a:r>
              <a:rPr lang="en-US" sz="2000" dirty="0">
                <a:solidFill>
                  <a:schemeClr val="accent3">
                    <a:lumMod val="50000"/>
                  </a:schemeClr>
                </a:solidFill>
              </a:rPr>
              <a:t>bake</a:t>
            </a:r>
          </a:p>
          <a:p>
            <a:r>
              <a:rPr lang="en-US" sz="2000" dirty="0">
                <a:solidFill>
                  <a:schemeClr val="accent3">
                    <a:lumMod val="50000"/>
                  </a:schemeClr>
                </a:solidFill>
              </a:rPr>
              <a:t>make</a:t>
            </a:r>
          </a:p>
          <a:p>
            <a:r>
              <a:rPr lang="en-US" sz="2000" dirty="0">
                <a:solidFill>
                  <a:schemeClr val="accent3">
                    <a:lumMod val="50000"/>
                  </a:schemeClr>
                </a:solidFill>
              </a:rPr>
              <a:t>lake</a:t>
            </a:r>
          </a:p>
          <a:p>
            <a:r>
              <a:rPr lang="en-US" sz="2000" dirty="0">
                <a:solidFill>
                  <a:schemeClr val="accent3">
                    <a:lumMod val="50000"/>
                  </a:schemeClr>
                </a:solidFill>
              </a:rPr>
              <a:t>take</a:t>
            </a:r>
          </a:p>
          <a:p>
            <a:r>
              <a:rPr lang="en-US" sz="2000" dirty="0">
                <a:solidFill>
                  <a:schemeClr val="accent3">
                    <a:lumMod val="50000"/>
                  </a:schemeClr>
                </a:solidFill>
              </a:rPr>
              <a:t>cake</a:t>
            </a:r>
          </a:p>
          <a:p>
            <a:r>
              <a:rPr lang="en-US" sz="2000" dirty="0">
                <a:solidFill>
                  <a:schemeClr val="accent3">
                    <a:lumMod val="50000"/>
                  </a:schemeClr>
                </a:solidFill>
              </a:rPr>
              <a:t>fake</a:t>
            </a:r>
          </a:p>
          <a:p>
            <a:r>
              <a:rPr lang="en-US" sz="2000" dirty="0">
                <a:solidFill>
                  <a:schemeClr val="accent3">
                    <a:lumMod val="50000"/>
                  </a:schemeClr>
                </a:solidFill>
              </a:rPr>
              <a:t> </a:t>
            </a: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a:p>
            <a:endParaRPr lang="en-US" sz="2000" dirty="0">
              <a:solidFill>
                <a:schemeClr val="accent3">
                  <a:lumMod val="50000"/>
                </a:schemeClr>
              </a:solidFill>
            </a:endParaRPr>
          </a:p>
        </p:txBody>
      </p:sp>
      <p:sp>
        <p:nvSpPr>
          <p:cNvPr id="16" name="Rectangle 4"/>
          <p:cNvSpPr>
            <a:spLocks noChangeArrowheads="1"/>
          </p:cNvSpPr>
          <p:nvPr/>
        </p:nvSpPr>
        <p:spPr bwMode="auto">
          <a:xfrm>
            <a:off x="1250357" y="1606338"/>
            <a:ext cx="960437" cy="2353937"/>
          </a:xfrm>
          <a:prstGeom prst="rect">
            <a:avLst/>
          </a:prstGeom>
          <a:noFill/>
          <a:ln w="9525">
            <a:noFill/>
            <a:miter lim="800000"/>
            <a:headEnd/>
            <a:tailEnd/>
          </a:ln>
        </p:spPr>
        <p:txBody>
          <a:bodyPr lIns="91432" tIns="45716" rIns="91432" bIns="45716"/>
          <a:lstStyle/>
          <a:p>
            <a:r>
              <a:rPr lang="en-US" sz="2000" dirty="0">
                <a:solidFill>
                  <a:schemeClr val="accent3">
                    <a:lumMod val="50000"/>
                  </a:schemeClr>
                </a:solidFill>
              </a:rPr>
              <a:t>rope</a:t>
            </a:r>
          </a:p>
          <a:p>
            <a:r>
              <a:rPr lang="en-US" sz="2000" dirty="0">
                <a:solidFill>
                  <a:schemeClr val="accent3">
                    <a:lumMod val="50000"/>
                  </a:schemeClr>
                </a:solidFill>
              </a:rPr>
              <a:t>dark</a:t>
            </a:r>
          </a:p>
          <a:p>
            <a:r>
              <a:rPr lang="en-US" sz="2000" dirty="0">
                <a:solidFill>
                  <a:schemeClr val="accent3">
                    <a:lumMod val="50000"/>
                  </a:schemeClr>
                </a:solidFill>
              </a:rPr>
              <a:t>hand</a:t>
            </a:r>
          </a:p>
          <a:p>
            <a:r>
              <a:rPr lang="en-US" sz="2000" dirty="0">
                <a:solidFill>
                  <a:schemeClr val="accent3">
                    <a:lumMod val="50000"/>
                  </a:schemeClr>
                </a:solidFill>
              </a:rPr>
              <a:t>moon</a:t>
            </a:r>
          </a:p>
          <a:p>
            <a:r>
              <a:rPr lang="en-US" sz="2000" dirty="0">
                <a:solidFill>
                  <a:schemeClr val="accent3">
                    <a:lumMod val="50000"/>
                  </a:schemeClr>
                </a:solidFill>
              </a:rPr>
              <a:t>soft</a:t>
            </a:r>
          </a:p>
          <a:p>
            <a:r>
              <a:rPr lang="en-US" sz="2000" dirty="0">
                <a:solidFill>
                  <a:schemeClr val="accent3">
                    <a:lumMod val="50000"/>
                  </a:schemeClr>
                </a:solidFill>
              </a:rPr>
              <a:t>fear</a:t>
            </a:r>
          </a:p>
          <a:p>
            <a:r>
              <a:rPr lang="en-US" sz="2000" dirty="0">
                <a:solidFill>
                  <a:schemeClr val="accent3">
                    <a:lumMod val="50000"/>
                  </a:schemeClr>
                </a:solidFill>
              </a:rPr>
              <a:t>edge</a:t>
            </a:r>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58</a:t>
            </a:fld>
            <a:endParaRPr lang="en-US" dirty="0"/>
          </a:p>
        </p:txBody>
      </p:sp>
    </p:spTree>
    <p:extLst>
      <p:ext uri="{BB962C8B-B14F-4D97-AF65-F5344CB8AC3E}">
        <p14:creationId xmlns:p14="http://schemas.microsoft.com/office/powerpoint/2010/main" val="316015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6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6629" grpId="0"/>
      <p:bldP spid="15" grpId="0"/>
      <p:bldP spid="1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0" y="0"/>
            <a:ext cx="9144000" cy="6654800"/>
          </a:xfrm>
          <a:prstGeom prst="rect">
            <a:avLst/>
          </a:prstGeom>
          <a:noFill/>
          <a:ln w="9525">
            <a:noFill/>
            <a:miter lim="800000"/>
            <a:headEnd/>
            <a:tailEnd/>
          </a:ln>
        </p:spPr>
        <p:txBody>
          <a:bodyPr lIns="91432" tIns="45716" rIns="91432" bIns="45716"/>
          <a:lstStyle/>
          <a:p>
            <a:pPr>
              <a:lnSpc>
                <a:spcPct val="150000"/>
              </a:lnSpc>
            </a:pPr>
            <a:r>
              <a:rPr lang="en-US" sz="2800" dirty="0">
                <a:solidFill>
                  <a:schemeClr val="accent6">
                    <a:lumMod val="50000"/>
                  </a:schemeClr>
                </a:solidFill>
              </a:rPr>
              <a:t>Word Span Experiment – Rhyming</a:t>
            </a:r>
          </a:p>
          <a:p>
            <a:pPr>
              <a:lnSpc>
                <a:spcPct val="150000"/>
              </a:lnSpc>
            </a:pPr>
            <a:endParaRPr lang="en-US" sz="2000" dirty="0">
              <a:solidFill>
                <a:schemeClr val="tx1"/>
              </a:solidFill>
            </a:endParaRPr>
          </a:p>
          <a:p>
            <a:pPr>
              <a:lnSpc>
                <a:spcPct val="150000"/>
              </a:lnSpc>
            </a:pPr>
            <a:r>
              <a:rPr lang="en-US" sz="2000" dirty="0">
                <a:solidFill>
                  <a:schemeClr val="tx1"/>
                </a:solidFill>
              </a:rPr>
              <a:t>Ss completed span task with lists consisting of words that rhymed or not.</a:t>
            </a:r>
          </a:p>
          <a:p>
            <a:pPr>
              <a:lnSpc>
                <a:spcPct val="150000"/>
              </a:lnSpc>
            </a:pPr>
            <a:endParaRPr lang="en-US" sz="2000" dirty="0">
              <a:solidFill>
                <a:schemeClr val="tx1"/>
              </a:solidFill>
            </a:endParaRPr>
          </a:p>
          <a:p>
            <a:pPr defTabSz="457200">
              <a:lnSpc>
                <a:spcPct val="150000"/>
              </a:lnSpc>
            </a:pPr>
            <a:r>
              <a:rPr lang="en-US" sz="2000" dirty="0">
                <a:solidFill>
                  <a:schemeClr val="tx1"/>
                </a:solidFill>
              </a:rPr>
              <a:t>		</a:t>
            </a:r>
          </a:p>
          <a:p>
            <a:pPr>
              <a:lnSpc>
                <a:spcPct val="150000"/>
              </a:lnSpc>
            </a:pPr>
            <a:r>
              <a:rPr lang="en-US" sz="2000" dirty="0">
                <a:solidFill>
                  <a:schemeClr val="tx1"/>
                </a:solidFill>
              </a:rPr>
              <a:t>Effect occurs even if rhyming words are spelled very differently</a:t>
            </a:r>
          </a:p>
          <a:p>
            <a:pPr>
              <a:lnSpc>
                <a:spcPct val="150000"/>
              </a:lnSpc>
            </a:pPr>
            <a:r>
              <a:rPr lang="en-US" sz="2000" dirty="0">
                <a:solidFill>
                  <a:schemeClr val="tx1"/>
                </a:solidFill>
              </a:rPr>
              <a:t>			CREW WHO MOO THROUGH</a:t>
            </a:r>
          </a:p>
          <a:p>
            <a:pPr>
              <a:lnSpc>
                <a:spcPct val="150000"/>
              </a:lnSpc>
            </a:pPr>
            <a:endParaRPr lang="en-US" sz="2000" dirty="0">
              <a:solidFill>
                <a:schemeClr val="tx1"/>
              </a:solidFill>
            </a:endParaRPr>
          </a:p>
          <a:p>
            <a:pPr>
              <a:lnSpc>
                <a:spcPct val="150000"/>
              </a:lnSpc>
            </a:pPr>
            <a:r>
              <a:rPr lang="en-US" sz="2000" dirty="0">
                <a:solidFill>
                  <a:schemeClr val="tx1"/>
                </a:solidFill>
              </a:rPr>
              <a:t>Implication: For span task, info is stored as </a:t>
            </a:r>
            <a:r>
              <a:rPr lang="en-US" sz="2000" i="1" dirty="0">
                <a:solidFill>
                  <a:schemeClr val="tx1"/>
                </a:solidFill>
              </a:rPr>
              <a:t>sound</a:t>
            </a:r>
            <a:r>
              <a:rPr lang="en-US" sz="2000" dirty="0">
                <a:solidFill>
                  <a:schemeClr val="tx1"/>
                </a:solidFill>
              </a:rPr>
              <a:t>, not </a:t>
            </a:r>
            <a:r>
              <a:rPr lang="en-US" sz="2000" i="1" dirty="0">
                <a:solidFill>
                  <a:schemeClr val="tx1"/>
                </a:solidFill>
              </a:rPr>
              <a:t>image</a:t>
            </a:r>
            <a:r>
              <a:rPr lang="en-US" sz="2000" dirty="0">
                <a:solidFill>
                  <a:schemeClr val="tx1"/>
                </a:solidFill>
              </a:rPr>
              <a:t>.</a:t>
            </a: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Baddeley (1986)</a:t>
            </a:r>
          </a:p>
        </p:txBody>
      </p:sp>
      <p:sp>
        <p:nvSpPr>
          <p:cNvPr id="27651"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59</a:t>
            </a:fld>
            <a:endParaRPr lang="en-US" dirty="0"/>
          </a:p>
        </p:txBody>
      </p:sp>
      <p:sp>
        <p:nvSpPr>
          <p:cNvPr id="5" name="Rectangle 4">
            <a:extLst>
              <a:ext uri="{FF2B5EF4-FFF2-40B4-BE49-F238E27FC236}">
                <a16:creationId xmlns:a16="http://schemas.microsoft.com/office/drawing/2014/main" id="{611CF05A-FF1B-4422-4E84-06661678940C}"/>
              </a:ext>
            </a:extLst>
          </p:cNvPr>
          <p:cNvSpPr>
            <a:spLocks noChangeArrowheads="1"/>
          </p:cNvSpPr>
          <p:nvPr/>
        </p:nvSpPr>
        <p:spPr bwMode="auto">
          <a:xfrm>
            <a:off x="309046" y="1842855"/>
            <a:ext cx="6067990" cy="641931"/>
          </a:xfrm>
          <a:prstGeom prst="rect">
            <a:avLst/>
          </a:prstGeom>
          <a:noFill/>
          <a:ln w="9525">
            <a:noFill/>
            <a:miter lim="800000"/>
            <a:headEnd/>
            <a:tailEnd/>
          </a:ln>
        </p:spPr>
        <p:txBody>
          <a:bodyPr lIns="91432" tIns="45716" rIns="91432" bIns="45716"/>
          <a:lstStyle/>
          <a:p>
            <a:r>
              <a:rPr lang="en-US" sz="2000" dirty="0">
                <a:solidFill>
                  <a:schemeClr val="accent1">
                    <a:lumMod val="75000"/>
                  </a:schemeClr>
                </a:solidFill>
              </a:rPr>
              <a:t>rhyme span &lt; non-rhyme span</a:t>
            </a:r>
          </a:p>
        </p:txBody>
      </p:sp>
      <p:sp>
        <p:nvSpPr>
          <p:cNvPr id="3" name="Rectangle 2">
            <a:extLst>
              <a:ext uri="{FF2B5EF4-FFF2-40B4-BE49-F238E27FC236}">
                <a16:creationId xmlns:a16="http://schemas.microsoft.com/office/drawing/2014/main" id="{2AF267A3-04F9-7DE4-E945-68B3FFB5CDA8}"/>
              </a:ext>
            </a:extLst>
          </p:cNvPr>
          <p:cNvSpPr/>
          <p:nvPr/>
        </p:nvSpPr>
        <p:spPr>
          <a:xfrm>
            <a:off x="193831" y="1739180"/>
            <a:ext cx="7220139" cy="6419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299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ChangeArrowheads="1"/>
          </p:cNvSpPr>
          <p:nvPr/>
        </p:nvSpPr>
        <p:spPr bwMode="auto">
          <a:xfrm>
            <a:off x="309563" y="317500"/>
            <a:ext cx="8834437" cy="6107113"/>
          </a:xfrm>
          <a:prstGeom prst="rect">
            <a:avLst/>
          </a:prstGeom>
          <a:noFill/>
          <a:ln w="9525">
            <a:noFill/>
            <a:miter lim="800000"/>
            <a:headEnd/>
            <a:tailEnd/>
          </a:ln>
        </p:spPr>
        <p:txBody>
          <a:bodyPr lIns="91432" tIns="45716" rIns="91432" bIns="45716"/>
          <a:lstStyle/>
          <a:p>
            <a:r>
              <a:rPr lang="en-US" sz="2000" dirty="0">
                <a:solidFill>
                  <a:schemeClr val="tx1"/>
                </a:solidFill>
              </a:rPr>
              <a:t>Demo –digit span backward</a:t>
            </a:r>
          </a:p>
          <a:p>
            <a:endParaRPr lang="en-US" sz="2000" b="1" dirty="0">
              <a:solidFill>
                <a:schemeClr val="tx1"/>
              </a:solidFill>
            </a:endParaRPr>
          </a:p>
          <a:p>
            <a:endParaRPr lang="en-US" sz="2000" b="1" dirty="0">
              <a:solidFill>
                <a:schemeClr val="tx1"/>
              </a:solidFill>
            </a:endParaRPr>
          </a:p>
          <a:p>
            <a:pPr marL="0" lvl="3" indent="0">
              <a:lnSpc>
                <a:spcPct val="150000"/>
              </a:lnSpc>
            </a:pPr>
            <a:r>
              <a:rPr lang="en-US" sz="2000" b="1" dirty="0">
                <a:solidFill>
                  <a:schemeClr val="tx1"/>
                </a:solidFill>
              </a:rPr>
              <a:t>		</a:t>
            </a:r>
          </a:p>
          <a:p>
            <a:pPr marL="0" lvl="3" indent="0">
              <a:lnSpc>
                <a:spcPct val="150000"/>
              </a:lnSpc>
            </a:pPr>
            <a:r>
              <a:rPr lang="en-US" sz="2000" b="1" dirty="0">
                <a:solidFill>
                  <a:schemeClr val="tx1"/>
                </a:solidFill>
              </a:rPr>
              <a:t>3		6	9	4</a:t>
            </a:r>
            <a:endParaRPr lang="en-US" sz="2000" dirty="0">
              <a:solidFill>
                <a:schemeClr val="tx1"/>
              </a:solidFill>
            </a:endParaRPr>
          </a:p>
          <a:p>
            <a:pPr>
              <a:lnSpc>
                <a:spcPct val="150000"/>
              </a:lnSpc>
            </a:pPr>
            <a:r>
              <a:rPr lang="en-US" sz="2000" b="1" dirty="0">
                <a:solidFill>
                  <a:schemeClr val="tx1"/>
                </a:solidFill>
              </a:rPr>
              <a:t>4  		3	8	5	2</a:t>
            </a:r>
            <a:endParaRPr lang="en-US" sz="2000" dirty="0">
              <a:solidFill>
                <a:schemeClr val="tx1"/>
              </a:solidFill>
            </a:endParaRPr>
          </a:p>
          <a:p>
            <a:pPr>
              <a:lnSpc>
                <a:spcPct val="150000"/>
              </a:lnSpc>
            </a:pPr>
            <a:r>
              <a:rPr lang="en-US" sz="2000" b="1" dirty="0">
                <a:solidFill>
                  <a:schemeClr val="tx1"/>
                </a:solidFill>
              </a:rPr>
              <a:t>5		5	3	9	8	1	</a:t>
            </a:r>
            <a:endParaRPr lang="en-US" sz="2000" dirty="0">
              <a:solidFill>
                <a:schemeClr val="tx1"/>
              </a:solidFill>
            </a:endParaRPr>
          </a:p>
          <a:p>
            <a:pPr>
              <a:lnSpc>
                <a:spcPct val="150000"/>
              </a:lnSpc>
            </a:pPr>
            <a:r>
              <a:rPr lang="en-US" sz="2000" b="1" dirty="0">
                <a:solidFill>
                  <a:schemeClr val="tx1"/>
                </a:solidFill>
              </a:rPr>
              <a:t>6		7	5	9	8	3	4	</a:t>
            </a:r>
          </a:p>
          <a:p>
            <a:pPr>
              <a:lnSpc>
                <a:spcPct val="150000"/>
              </a:lnSpc>
            </a:pPr>
            <a:r>
              <a:rPr lang="en-US" sz="2000" b="1" dirty="0">
                <a:solidFill>
                  <a:schemeClr val="tx1"/>
                </a:solidFill>
              </a:rPr>
              <a:t>7		9	8	4	1	3	6	8	</a:t>
            </a:r>
            <a:endParaRPr lang="en-US" sz="2000" dirty="0">
              <a:solidFill>
                <a:schemeClr val="tx1"/>
              </a:solidFill>
            </a:endParaRPr>
          </a:p>
          <a:p>
            <a:pPr>
              <a:lnSpc>
                <a:spcPct val="150000"/>
              </a:lnSpc>
            </a:pPr>
            <a:r>
              <a:rPr lang="en-US" sz="2000" b="1" dirty="0">
                <a:solidFill>
                  <a:schemeClr val="tx1"/>
                </a:solidFill>
              </a:rPr>
              <a:t>8		5	1	7	3	6	7	9	2</a:t>
            </a:r>
            <a:endParaRPr lang="en-US" sz="2000" dirty="0">
              <a:solidFill>
                <a:schemeClr val="tx1"/>
              </a:solidFill>
            </a:endParaRPr>
          </a:p>
          <a:p>
            <a:endParaRPr lang="en-US" sz="2000" dirty="0">
              <a:solidFill>
                <a:schemeClr val="tx1"/>
              </a:solidFill>
            </a:endParaRPr>
          </a:p>
          <a:p>
            <a:pPr>
              <a:lnSpc>
                <a:spcPct val="150000"/>
              </a:lnSpc>
            </a:pPr>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2531"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5" name="Rectangle 4"/>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1154113" y="1778000"/>
            <a:ext cx="3109912"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Rectangle 21"/>
          <p:cNvSpPr/>
          <p:nvPr/>
        </p:nvSpPr>
        <p:spPr>
          <a:xfrm>
            <a:off x="1192213" y="2276475"/>
            <a:ext cx="4032250"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3" name="Rectangle 22"/>
          <p:cNvSpPr/>
          <p:nvPr/>
        </p:nvSpPr>
        <p:spPr>
          <a:xfrm>
            <a:off x="1192213" y="2738438"/>
            <a:ext cx="4954587"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4" name="Rectangle 23"/>
          <p:cNvSpPr/>
          <p:nvPr/>
        </p:nvSpPr>
        <p:spPr>
          <a:xfrm>
            <a:off x="1206656" y="3197225"/>
            <a:ext cx="5876925"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Rectangle 24"/>
          <p:cNvSpPr/>
          <p:nvPr/>
        </p:nvSpPr>
        <p:spPr>
          <a:xfrm>
            <a:off x="1192213" y="3659188"/>
            <a:ext cx="6873875"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6" name="Rectangle 25"/>
          <p:cNvSpPr/>
          <p:nvPr/>
        </p:nvSpPr>
        <p:spPr>
          <a:xfrm>
            <a:off x="1192213" y="4043363"/>
            <a:ext cx="7642225" cy="422275"/>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Slide Number Placeholder 1"/>
          <p:cNvSpPr>
            <a:spLocks noGrp="1"/>
          </p:cNvSpPr>
          <p:nvPr>
            <p:ph type="sldNum" sz="quarter" idx="12"/>
          </p:nvPr>
        </p:nvSpPr>
        <p:spPr/>
        <p:txBody>
          <a:bodyPr/>
          <a:lstStyle/>
          <a:p>
            <a:pPr>
              <a:defRPr/>
            </a:pPr>
            <a:fld id="{F00BF97B-9693-44EF-96C9-AD49F155813B}" type="slidenum">
              <a:rPr lang="en-US" smtClean="0"/>
              <a:pPr>
                <a:defRPr/>
              </a:pPr>
              <a:t>60</a:t>
            </a:fld>
            <a:endParaRPr lang="en-US" dirty="0"/>
          </a:p>
        </p:txBody>
      </p:sp>
    </p:spTree>
    <p:extLst>
      <p:ext uri="{BB962C8B-B14F-4D97-AF65-F5344CB8AC3E}">
        <p14:creationId xmlns:p14="http://schemas.microsoft.com/office/powerpoint/2010/main" val="14056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P spid="23" grpId="0" animBg="1"/>
      <p:bldP spid="24" grpId="0" animBg="1"/>
      <p:bldP spid="25" grpId="0" animBg="1"/>
      <p:bldP spid="2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14406</TotalTime>
  <Words>5538</Words>
  <Application>Microsoft Office PowerPoint</Application>
  <PresentationFormat>Letter Paper (8.5x11 in)</PresentationFormat>
  <Paragraphs>1871</Paragraphs>
  <Slides>60</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60</vt:i4>
      </vt:variant>
    </vt:vector>
  </HeadingPairs>
  <TitlesOfParts>
    <vt:vector size="69" baseType="lpstr">
      <vt:lpstr>Arial</vt:lpstr>
      <vt:lpstr>Bookshelf Symbol 7</vt:lpstr>
      <vt:lpstr>Calibri</vt:lpstr>
      <vt:lpstr>lucida grande</vt:lpstr>
      <vt:lpstr>Lucida Handwriting</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Rohrer</dc:creator>
  <cp:lastModifiedBy>Doug Rohrer</cp:lastModifiedBy>
  <cp:revision>4529</cp:revision>
  <dcterms:created xsi:type="dcterms:W3CDTF">2001-03-07T20:29:22Z</dcterms:created>
  <dcterms:modified xsi:type="dcterms:W3CDTF">2025-09-26T21:29:27Z</dcterms:modified>
</cp:coreProperties>
</file>