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0"/>
  </p:notesMasterIdLst>
  <p:handoutMasterIdLst>
    <p:handoutMasterId r:id="rId41"/>
  </p:handoutMasterIdLst>
  <p:sldIdLst>
    <p:sldId id="1184" r:id="rId2"/>
    <p:sldId id="1178" r:id="rId3"/>
    <p:sldId id="1251" r:id="rId4"/>
    <p:sldId id="1269" r:id="rId5"/>
    <p:sldId id="1277" r:id="rId6"/>
    <p:sldId id="1270" r:id="rId7"/>
    <p:sldId id="1199" r:id="rId8"/>
    <p:sldId id="1268" r:id="rId9"/>
    <p:sldId id="1200" r:id="rId10"/>
    <p:sldId id="1278" r:id="rId11"/>
    <p:sldId id="1279" r:id="rId12"/>
    <p:sldId id="1211" r:id="rId13"/>
    <p:sldId id="1252" r:id="rId14"/>
    <p:sldId id="1214" r:id="rId15"/>
    <p:sldId id="1422" r:id="rId16"/>
    <p:sldId id="1213" r:id="rId17"/>
    <p:sldId id="1215" r:id="rId18"/>
    <p:sldId id="1195" r:id="rId19"/>
    <p:sldId id="1222" r:id="rId20"/>
    <p:sldId id="1223" r:id="rId21"/>
    <p:sldId id="1357" r:id="rId22"/>
    <p:sldId id="1371" r:id="rId23"/>
    <p:sldId id="1419" r:id="rId24"/>
    <p:sldId id="1420" r:id="rId25"/>
    <p:sldId id="1248" r:id="rId26"/>
    <p:sldId id="1348" r:id="rId27"/>
    <p:sldId id="1423" r:id="rId28"/>
    <p:sldId id="1350" r:id="rId29"/>
    <p:sldId id="1347" r:id="rId30"/>
    <p:sldId id="1351" r:id="rId31"/>
    <p:sldId id="1352" r:id="rId32"/>
    <p:sldId id="1353" r:id="rId33"/>
    <p:sldId id="1354" r:id="rId34"/>
    <p:sldId id="1355" r:id="rId35"/>
    <p:sldId id="1356" r:id="rId36"/>
    <p:sldId id="1327" r:id="rId37"/>
    <p:sldId id="1332" r:id="rId38"/>
    <p:sldId id="1228" r:id="rId39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660033"/>
    <a:srgbClr val="333300"/>
    <a:srgbClr val="663300"/>
    <a:srgbClr val="800000"/>
    <a:srgbClr val="003366"/>
    <a:srgbClr val="FF505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4" autoAdjust="0"/>
    <p:restoredTop sz="94537" autoAdjust="0"/>
  </p:normalViewPr>
  <p:slideViewPr>
    <p:cSldViewPr>
      <p:cViewPr varScale="1">
        <p:scale>
          <a:sx n="107" d="100"/>
          <a:sy n="107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896" y="-108"/>
      </p:cViewPr>
      <p:guideLst>
        <p:guide orient="horz" pos="3024"/>
        <p:guide pos="2304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A7636FE-100F-43F4-94A5-D47F2E8EC0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41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09937F2-7A14-44A2-A130-6C1E87C53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2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797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5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43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CD26B6-B98D-4871-8FBA-4A067EA608C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451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23925" y="4389438"/>
            <a:ext cx="7315200" cy="308610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22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CD26B6-B98D-4871-8FBA-4A067EA608C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451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23925" y="4389438"/>
            <a:ext cx="7315200" cy="308610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09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55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55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3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60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97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36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53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82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75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21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66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1A9131-1C08-4066-8543-2FAACA85239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14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130FA-8A03-4C11-A98B-CA65FEC41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E429F-24C9-4E5B-8CC4-4431F03E5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8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1F3A8-50E6-4FA0-BC0F-8B90D4533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2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04A53-3496-4BEE-9581-309D736DD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3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C6DDB-8AAD-4CDA-A229-A9C93E220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5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572CB-BBED-41DF-A7DE-B4DE0BEB5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07465" y="5995413"/>
            <a:ext cx="2133600" cy="36512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6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BEBA2-BFBA-4134-A3F8-971CC6054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0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8" indent="0">
              <a:buNone/>
              <a:defRPr sz="2400"/>
            </a:lvl3pPr>
            <a:lvl4pPr marL="1371477" indent="0">
              <a:buNone/>
              <a:defRPr sz="2000"/>
            </a:lvl4pPr>
            <a:lvl5pPr marL="1828637" indent="0">
              <a:buNone/>
              <a:defRPr sz="2000"/>
            </a:lvl5pPr>
            <a:lvl6pPr marL="2285797" indent="0">
              <a:buNone/>
              <a:defRPr sz="2000"/>
            </a:lvl6pPr>
            <a:lvl7pPr marL="2742956" indent="0">
              <a:buNone/>
              <a:defRPr sz="2000"/>
            </a:lvl7pPr>
            <a:lvl8pPr marL="3200115" indent="0">
              <a:buNone/>
              <a:defRPr sz="2000"/>
            </a:lvl8pPr>
            <a:lvl9pPr marL="365727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A72FC-EE13-4EC1-9CF4-E4DB2CD4FA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1D53F-9733-47EA-B717-AE236189D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1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718BE-438A-485A-B623-D8C571117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94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r>
              <a:rPr lang="en-US" dirty="0"/>
              <a:t>1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-1111250" y="4695825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034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6BBF00-2618-4021-9946-91E6065A2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5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1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3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6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4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amazon.com/gp/product/images/0794505228/ref=dp_primary-product-display_0/102-8970303-6477744?_encoding=UTF8&amp;n=283155&amp;s=books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sychologicalscience.org/observer/when-harry-met-psychology-a-profile-of-harry-bahrick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51437" y="243084"/>
            <a:ext cx="8641125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1 - Research Methods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Empiricism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Factorial Designs and Interactions</a:t>
            </a:r>
          </a:p>
          <a:p>
            <a:pPr algn="ctr" eaLnBrk="1" hangingPunct="1">
              <a:spcBef>
                <a:spcPts val="600"/>
              </a:spcBef>
              <a:buNone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581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9045" y="241385"/>
            <a:ext cx="8717935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Maternal mortality rate at two clinics in 1840s Vienna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marL="457200" indent="-457200" eaLnBrk="1" hangingPunct="1">
              <a:spcBef>
                <a:spcPts val="600"/>
              </a:spcBef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1028" name="Picture 4" descr="https://upload.wikimedia.org/wikipedia/commons/thumb/f/fe/Yearly_mortality_rates_1841-1846_two_clinics.png/500px-Yearly_mortality_rates_1841-1846_two_clinic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6" r="349"/>
          <a:stretch/>
        </p:blipFill>
        <p:spPr bwMode="auto">
          <a:xfrm>
            <a:off x="-52878" y="2008015"/>
            <a:ext cx="6933835" cy="343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n engraved portrait of Semmelweis: a mustachioed, balding man in formal attire, pictured from the chest up.">
            <a:extLst>
              <a:ext uri="{FF2B5EF4-FFF2-40B4-BE49-F238E27FC236}">
                <a16:creationId xmlns:a16="http://schemas.microsoft.com/office/drawing/2014/main" id="{C3FEDB6B-4DAA-1D40-1D9D-2EC85809E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774" y="1952828"/>
            <a:ext cx="1683291" cy="227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4D1920-D6B0-AEEA-9BFC-2BCFE00F79C8}"/>
              </a:ext>
            </a:extLst>
          </p:cNvPr>
          <p:cNvSpPr txBox="1"/>
          <p:nvPr/>
        </p:nvSpPr>
        <p:spPr>
          <a:xfrm>
            <a:off x="6464534" y="4425969"/>
            <a:ext cx="2978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Ignaz Semmelweis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(1818-1865)</a:t>
            </a:r>
          </a:p>
        </p:txBody>
      </p:sp>
    </p:spTree>
    <p:extLst>
      <p:ext uri="{BB962C8B-B14F-4D97-AF65-F5344CB8AC3E}">
        <p14:creationId xmlns:p14="http://schemas.microsoft.com/office/powerpoint/2010/main" val="2986366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74840" y="6154021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6750" y="318196"/>
            <a:ext cx="8564315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endParaRPr lang="en-US" sz="2400" dirty="0"/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/>
              <a:t>Semmelweis learned of a key difference between two clinics: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/>
              <a:t>At worse clinic, babies were delivered by med students who regularly conducted autopsies but rarely washed their hands. 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87529" y="3442407"/>
            <a:ext cx="8877856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r>
              <a:rPr lang="en-US" sz="2400" dirty="0"/>
              <a:t>1847 – Semmelweis convinced med students to wash their hands. 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/>
              <a:t>Mortality rate dropped ninefold within a month.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F071B38-8CE4-9409-7CA3-3017423A6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750" y="2447224"/>
            <a:ext cx="59558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r>
              <a:rPr lang="en-US" sz="2400" dirty="0"/>
              <a:t>Semmelweis blamed “cadaverous materials.” </a:t>
            </a:r>
          </a:p>
        </p:txBody>
      </p:sp>
    </p:spTree>
    <p:extLst>
      <p:ext uri="{BB962C8B-B14F-4D97-AF65-F5344CB8AC3E}">
        <p14:creationId xmlns:p14="http://schemas.microsoft.com/office/powerpoint/2010/main" val="315175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84275" y="6270970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6750" y="318196"/>
            <a:ext cx="885023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For years, Semmelweis tried to convince doctors to wash their hands. 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Yet most prominent obstetricians ignored him or even mocked him.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/>
          </a:p>
          <a:p>
            <a:pPr eaLnBrk="1" hangingPunct="1">
              <a:spcBef>
                <a:spcPts val="600"/>
              </a:spcBef>
              <a:buNone/>
            </a:pPr>
            <a:endParaRPr lang="en-US" sz="24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6749" y="1905506"/>
            <a:ext cx="6336825" cy="30469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1858, 1860, 1861, 1862</a:t>
            </a:r>
          </a:p>
          <a:p>
            <a:endParaRPr lang="en-US" dirty="0">
              <a:solidFill>
                <a:schemeClr val="tx1"/>
              </a:solidFill>
              <a:latin typeface="Bradley Hand ITC" panose="03070402050302030203" pitchFamily="66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Dear Doctors, </a:t>
            </a:r>
          </a:p>
          <a:p>
            <a:endParaRPr lang="en-US" dirty="0">
              <a:solidFill>
                <a:schemeClr val="tx1"/>
              </a:solidFill>
              <a:latin typeface="Bradley Hand ITC" panose="03070402050302030203" pitchFamily="66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Please see enclosed data. I recommend that you wash your hands before you deliver babies. </a:t>
            </a:r>
          </a:p>
          <a:p>
            <a:endParaRPr lang="en-US" dirty="0">
              <a:solidFill>
                <a:schemeClr val="tx1"/>
              </a:solidFill>
              <a:latin typeface="Bradley Hand ITC" panose="03070402050302030203" pitchFamily="66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Ignaz Semmelweis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821651" y="4254550"/>
            <a:ext cx="6336824" cy="193899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Dear Ignaz,</a:t>
            </a:r>
          </a:p>
          <a:p>
            <a:endParaRPr lang="en-US" dirty="0">
              <a:solidFill>
                <a:schemeClr val="tx1"/>
              </a:solidFill>
              <a:latin typeface="Bradley Hand ITC" panose="03070402050302030203" pitchFamily="66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Sorry, but your data don’t fit with our theories.</a:t>
            </a:r>
          </a:p>
          <a:p>
            <a:endParaRPr lang="en-US" dirty="0">
              <a:solidFill>
                <a:schemeClr val="tx1"/>
              </a:solidFill>
              <a:latin typeface="Bradley Hand ITC" panose="03070402050302030203" pitchFamily="66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Doctors</a:t>
            </a:r>
          </a:p>
        </p:txBody>
      </p:sp>
      <p:pic>
        <p:nvPicPr>
          <p:cNvPr id="9" name="Picture 2" descr="http://upload.wikimedia.org/wikipedia/commons/thumb/0/0a/Ignaz_Semmelweis_1861_Etiology_front_page.jpg/220px-Ignaz_Semmelweis_1861_Etiology_front_page.jpg">
            <a:extLst>
              <a:ext uri="{FF2B5EF4-FFF2-40B4-BE49-F238E27FC236}">
                <a16:creationId xmlns:a16="http://schemas.microsoft.com/office/drawing/2014/main" id="{BE53C4D0-60DB-4057-0F5D-0B37A4A2E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655" y="1831873"/>
            <a:ext cx="1767368" cy="236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8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6750" y="318196"/>
            <a:ext cx="851215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b="1" dirty="0">
                <a:latin typeface="+mn-lt"/>
                <a:cs typeface="Arial" panose="020B0604020202020204" pitchFamily="34" charset="0"/>
              </a:rPr>
              <a:t>Takeaways from Case Study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Data trump theory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Theory should fit data – not the reverse!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2910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6750" y="274290"/>
            <a:ext cx="896725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Epilogue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The stress overwhelmed Semmelweis, and he began to act erratically.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In 1865, he was committed to an asylum, where he was beaten, confined to a cell, and placed in a straight jacket. 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He died two weeks later. 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Years later, Louis Pasteur put forth “Germ Theory of Disease.”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Source: Wikipedia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608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-1" y="202980"/>
            <a:ext cx="906538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8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Medicine before Empiricism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centuries, the most common medical treatment in Europe was bloodletting. Yet the procedure had no supporting evidence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8" name="Picture 4" descr="Bloodletting scene at a Grecian sick b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10" y="1662658"/>
            <a:ext cx="7066520" cy="421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27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imation: The World's Rapid Rise in Life Expectancy, in Just 13 Seconds">
            <a:extLst>
              <a:ext uri="{FF2B5EF4-FFF2-40B4-BE49-F238E27FC236}">
                <a16:creationId xmlns:a16="http://schemas.microsoft.com/office/drawing/2014/main" id="{B31937A8-F90D-D9BE-2BA4-55397F5BBE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6" r="549"/>
          <a:stretch/>
        </p:blipFill>
        <p:spPr bwMode="auto">
          <a:xfrm>
            <a:off x="10980" y="1009485"/>
            <a:ext cx="9063179" cy="503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1093" y="136525"/>
            <a:ext cx="8909958" cy="205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Life Expectancy Since 10,000 BC</a:t>
            </a:r>
          </a:p>
          <a:p>
            <a:pPr eaLnBrk="1" hangingPunct="1">
              <a:spcBef>
                <a:spcPts val="60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					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45870" y="6219806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1800" smtClean="0"/>
              <a:pPr>
                <a:defRPr/>
              </a:pPr>
              <a:t>8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90969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9FD4778-9D30-B662-B53C-6755435C1CE0}"/>
              </a:ext>
            </a:extLst>
          </p:cNvPr>
          <p:cNvGrpSpPr/>
          <p:nvPr/>
        </p:nvGrpSpPr>
        <p:grpSpPr>
          <a:xfrm>
            <a:off x="-24177" y="390274"/>
            <a:ext cx="9192353" cy="5886692"/>
            <a:chOff x="-1" y="185634"/>
            <a:chExt cx="9192353" cy="588669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t="9696" r="460"/>
            <a:stretch/>
          </p:blipFill>
          <p:spPr>
            <a:xfrm>
              <a:off x="-1" y="185634"/>
              <a:ext cx="9192353" cy="5886692"/>
            </a:xfrm>
            <a:prstGeom prst="rect">
              <a:avLst/>
            </a:prstGeom>
          </p:spPr>
        </p:pic>
        <p:sp>
          <p:nvSpPr>
            <p:cNvPr id="6" name="Callout: Line 5">
              <a:extLst>
                <a:ext uri="{FF2B5EF4-FFF2-40B4-BE49-F238E27FC236}">
                  <a16:creationId xmlns:a16="http://schemas.microsoft.com/office/drawing/2014/main" id="{34C08A5F-417F-8C26-F064-DA83B884E6B9}"/>
                </a:ext>
              </a:extLst>
            </p:cNvPr>
            <p:cNvSpPr/>
            <p:nvPr/>
          </p:nvSpPr>
          <p:spPr>
            <a:xfrm>
              <a:off x="1538005" y="2498131"/>
              <a:ext cx="2765160" cy="646331"/>
            </a:xfrm>
            <a:prstGeom prst="borderCallout1">
              <a:avLst>
                <a:gd name="adj1" fmla="val 100991"/>
                <a:gd name="adj2" fmla="val 44142"/>
                <a:gd name="adj3" fmla="val 237369"/>
                <a:gd name="adj4" fmla="val 77324"/>
              </a:avLst>
            </a:prstGeom>
            <a:solidFill>
              <a:schemeClr val="bg1"/>
            </a:solidFill>
            <a:ln w="19050"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spcBef>
                  <a:spcPct val="0"/>
                </a:spcBef>
                <a:buNone/>
              </a:pPr>
              <a:r>
                <a:rPr lang="en-US" sz="1800" dirty="0">
                  <a:solidFill>
                    <a:schemeClr val="tx1"/>
                  </a:solidFill>
                  <a:cs typeface="Arial" panose="020B0604020202020204" pitchFamily="34" charset="0"/>
                </a:rPr>
                <a:t>Western medicine a</a:t>
              </a:r>
              <a:r>
                <a:rPr lang="en-US" sz="180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dopted </a:t>
              </a:r>
            </a:p>
            <a:p>
              <a:pPr eaLnBrk="1" hangingPunct="1">
                <a:spcBef>
                  <a:spcPct val="0"/>
                </a:spcBef>
                <a:buNone/>
              </a:pPr>
              <a:r>
                <a:rPr lang="en-US" sz="180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evidence-based approach</a:t>
              </a:r>
              <a:endParaRPr lang="en-US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70" y="79467"/>
            <a:ext cx="878112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Expectancy, 1770 to 2019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Life Expectancy - Our World in D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51C24-C9F0-86A9-013E-78E356660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99490" y="6311929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35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-10568" y="318195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Empiricism</a:t>
            </a:r>
          </a:p>
          <a:p>
            <a:pPr marL="457200" indent="-457200" eaLnBrk="1" hangingPunct="1">
              <a:spcBef>
                <a:spcPct val="0"/>
              </a:spcBef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Empiricism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	Relying on observable evidence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Science is based on empiricism, not anecdotes, intuition, dogma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78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84275" y="6335776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8615" y="140989"/>
            <a:ext cx="8986769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r>
              <a:rPr lang="en-US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</a:t>
            </a:r>
          </a:p>
          <a:p>
            <a:pPr defTabSz="457200" eaLnBrk="1" hangingPunct="1">
              <a:spcBef>
                <a:spcPts val="600"/>
              </a:spcBef>
              <a:buNone/>
            </a:pPr>
            <a:endParaRPr lang="en-US" sz="2400" dirty="0"/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In an experiment, researcher manipulates </a:t>
            </a:r>
            <a:r>
              <a:rPr lang="en-US" sz="2400" u="sng" dirty="0">
                <a:latin typeface="+mn-lt"/>
                <a:cs typeface="Arial" panose="020B0604020202020204" pitchFamily="34" charset="0"/>
              </a:rPr>
              <a:t>independent variable (IV)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	and measures </a:t>
            </a:r>
            <a:r>
              <a:rPr lang="en-US" sz="2400" u="sng" dirty="0">
                <a:cs typeface="Arial" panose="020B0604020202020204" pitchFamily="34" charset="0"/>
              </a:rPr>
              <a:t>dependent variable (DV)</a:t>
            </a:r>
            <a:r>
              <a:rPr lang="en-US" sz="2400" dirty="0">
                <a:cs typeface="Arial" panose="020B0604020202020204" pitchFamily="34" charset="0"/>
              </a:rPr>
              <a:t>.</a:t>
            </a:r>
            <a:endParaRPr lang="en-US" sz="2400" u="sng" dirty="0">
              <a:cs typeface="Arial" panose="020B0604020202020204" pitchFamily="34" charset="0"/>
            </a:endParaRPr>
          </a:p>
          <a:p>
            <a:pPr defTabSz="457200" eaLnBrk="1" hangingPunct="1">
              <a:spcBef>
                <a:spcPts val="600"/>
              </a:spcBef>
              <a:buNone/>
            </a:pPr>
            <a:endParaRPr lang="en-US" sz="2400" dirty="0"/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Only an experiment can demonstrate causation. </a:t>
            </a:r>
          </a:p>
          <a:p>
            <a:pPr defTabSz="457200" eaLnBrk="1" hangingPunct="1">
              <a:spcBef>
                <a:spcPts val="600"/>
              </a:spcBef>
              <a:buNone/>
            </a:pPr>
            <a:endParaRPr lang="en-US" sz="2400" dirty="0"/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Example</a:t>
            </a: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	IV = drug dose (0, 20, 40 mg) </a:t>
            </a: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	DV = blood pressure</a:t>
            </a:r>
          </a:p>
          <a:p>
            <a:pPr defTabSz="457200" eaLnBrk="1" hangingPunct="1">
              <a:spcBef>
                <a:spcPts val="60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8533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55576" y="173123"/>
            <a:ext cx="8525760" cy="66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Distracted Driving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Ss drove in simulator while talking on hands-free cell phone or not.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Computer simulator recorded Ss’ brake time. 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Results		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hands-free phone  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1112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no phone 	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933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1.  Identify the IV. 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2. How many levels does the IV have?     </a:t>
            </a: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3. Identify the DV.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(Strayer et al., 2003)</a:t>
            </a:r>
          </a:p>
        </p:txBody>
      </p:sp>
      <p:sp>
        <p:nvSpPr>
          <p:cNvPr id="2" name="AutoShape 2" descr="Life Expectancy - Our World in D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1085" y="6235045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97908" y="4761870"/>
            <a:ext cx="37263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498130" y="4113293"/>
            <a:ext cx="6509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Cellphone (yes vs. no)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04058" y="5173942"/>
            <a:ext cx="3726353" cy="49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Brake Time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2834" y="1576849"/>
            <a:ext cx="3278502" cy="244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140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-7326" y="81168"/>
            <a:ext cx="9303141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Boy Toys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Girls placed in room with girl toys (e.g., dolls) and boy toys (e.g., cars).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Some girls had CAH (caused by </a:t>
            </a:r>
            <a:r>
              <a:rPr lang="en-US" sz="2200" i="1" dirty="0">
                <a:solidFill>
                  <a:schemeClr val="tx1"/>
                </a:solidFill>
              </a:rPr>
              <a:t>in utero</a:t>
            </a:r>
            <a:r>
              <a:rPr lang="en-US" sz="2200" dirty="0">
                <a:solidFill>
                  <a:schemeClr val="tx1"/>
                </a:solidFill>
              </a:rPr>
              <a:t> overexposure to male hormone)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CAH girls spent more time playing with boy toys than did non-CAH girls.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----------------------------------------------------------------------------------------</a:t>
            </a:r>
          </a:p>
          <a:p>
            <a:endParaRPr lang="en-US" sz="2180" dirty="0">
              <a:solidFill>
                <a:schemeClr val="tx1"/>
              </a:solidFill>
            </a:endParaRPr>
          </a:p>
          <a:p>
            <a:r>
              <a:rPr lang="en-US" sz="2180" dirty="0">
                <a:solidFill>
                  <a:schemeClr val="tx1"/>
                </a:solidFill>
              </a:rPr>
              <a:t>Does study show that CAH increases preference for boy toys? Explain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</a:p>
          <a:p>
            <a:r>
              <a:rPr lang="en-US" sz="2200" dirty="0">
                <a:solidFill>
                  <a:schemeClr val="tx1"/>
                </a:solidFill>
              </a:rPr>
              <a:t>     </a:t>
            </a: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2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>
                <a:solidFill>
                  <a:schemeClr val="tx1"/>
                </a:solidFill>
              </a:rPr>
              <a:t>(</a:t>
            </a:r>
            <a:r>
              <a:rPr lang="en-US" sz="2200" dirty="0">
                <a:solidFill>
                  <a:schemeClr val="tx1"/>
                </a:solidFill>
              </a:rPr>
              <a:t>Berenbaum &amp; Hines, 1992)</a:t>
            </a: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82483" y="3851455"/>
            <a:ext cx="8779034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No. Girls were not randomly assigned to condition. </a:t>
            </a:r>
          </a:p>
          <a:p>
            <a:pPr>
              <a:buNone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show causation, IV must be manipulated.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15440" y="5835444"/>
            <a:ext cx="2133600" cy="36512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1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1368" y="160040"/>
            <a:ext cx="8932632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Between- vs. Within-Subjects</a:t>
            </a:r>
          </a:p>
          <a:p>
            <a:pPr>
              <a:lnSpc>
                <a:spcPct val="150000"/>
              </a:lnSpc>
              <a:buNone/>
            </a:pP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Between-Subjects 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Each S participates in only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level of the IV.</a:t>
            </a:r>
            <a:endParaRPr lang="en-US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Example </a:t>
            </a:r>
          </a:p>
          <a:p>
            <a:pPr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½ Ss take drug, and ½ Ss take placebo</a:t>
            </a:r>
          </a:p>
          <a:p>
            <a:pPr>
              <a:lnSpc>
                <a:spcPct val="150000"/>
              </a:lnSpc>
              <a:buNone/>
            </a:pPr>
            <a:endParaRPr lang="en-US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endParaRPr lang="en-US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Within-Subjects IV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Each S participates in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level of the IV.</a:t>
            </a:r>
            <a:endParaRPr lang="en-US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</a:p>
          <a:p>
            <a:pPr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Ss receive drug for a month and</a:t>
            </a:r>
          </a:p>
          <a:p>
            <a:pPr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then receive placebo for a month. </a:t>
            </a:r>
          </a:p>
          <a:p>
            <a:pPr eaLnBrk="1" hangingPunct="1">
              <a:spcBef>
                <a:spcPts val="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Research Design AO1 AO2 AO3 - PSYCHOLOGY WIZ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50" y="1431940"/>
            <a:ext cx="3952678" cy="184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earch Design AO1 AO2 AO3 - PSYCHOLOGY WIZ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785" y="4254509"/>
            <a:ext cx="4116908" cy="165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684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5680"/>
            <a:ext cx="9144000" cy="388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Flashcard Study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>
                <a:latin typeface="+mn-lt"/>
              </a:rPr>
              <a:t>Ss randomly assigned to one of two groups.   </a:t>
            </a:r>
          </a:p>
          <a:p>
            <a:pPr>
              <a:spcBef>
                <a:spcPts val="0"/>
              </a:spcBef>
              <a:buNone/>
            </a:pPr>
            <a:r>
              <a:rPr lang="en-US" sz="2400" u="sng" dirty="0">
                <a:latin typeface="+mn-lt"/>
              </a:rPr>
              <a:t>Self-Test</a:t>
            </a:r>
            <a:r>
              <a:rPr lang="en-US" sz="2400" dirty="0">
                <a:latin typeface="+mn-lt"/>
              </a:rPr>
              <a:t> group used flashcards (CASA? … </a:t>
            </a:r>
            <a:r>
              <a:rPr lang="en-US" sz="2400" i="1" dirty="0">
                <a:latin typeface="+mn-lt"/>
              </a:rPr>
              <a:t>HOUSE</a:t>
            </a:r>
            <a:r>
              <a:rPr lang="en-US" sz="2400" dirty="0">
                <a:latin typeface="+mn-lt"/>
              </a:rPr>
              <a:t>) </a:t>
            </a:r>
          </a:p>
          <a:p>
            <a:pPr>
              <a:spcBef>
                <a:spcPts val="0"/>
              </a:spcBef>
              <a:buNone/>
            </a:pPr>
            <a:r>
              <a:rPr lang="en-US" sz="2400" u="sng" dirty="0">
                <a:latin typeface="+mn-lt"/>
              </a:rPr>
              <a:t>Rehearsal</a:t>
            </a:r>
            <a:r>
              <a:rPr lang="en-US" sz="2400" dirty="0">
                <a:latin typeface="+mn-lt"/>
              </a:rPr>
              <a:t> group mentally rehearsed (</a:t>
            </a:r>
            <a:r>
              <a:rPr lang="en-US" sz="2400" i="1" dirty="0">
                <a:latin typeface="+mn-lt"/>
              </a:rPr>
              <a:t>CASA-HOUSE</a:t>
            </a:r>
            <a:r>
              <a:rPr lang="en-US" sz="2400" dirty="0">
                <a:latin typeface="+mn-lt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>
                <a:latin typeface="+mn-lt"/>
              </a:rPr>
              <a:t>Later, Ss took final test (PERRO-?, CASA-?, etc.) </a:t>
            </a:r>
          </a:p>
          <a:p>
            <a:pPr>
              <a:lnSpc>
                <a:spcPct val="150000"/>
              </a:lnSpc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Is the IV within-S or between-Ss? </a:t>
            </a:r>
          </a:p>
          <a:p>
            <a:pPr>
              <a:lnSpc>
                <a:spcPct val="150000"/>
              </a:lnSpc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AutoShape 2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1" descr="First Spanish Flashcards (Farmyard Tales First Words Flashcards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3540" y="589849"/>
            <a:ext cx="1889373" cy="284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D6F64D-B87B-FB6A-0C90-7AD196B04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0" y="3206628"/>
            <a:ext cx="34753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Between-Ss</a:t>
            </a:r>
          </a:p>
        </p:txBody>
      </p:sp>
    </p:spTree>
    <p:extLst>
      <p:ext uri="{BB962C8B-B14F-4D97-AF65-F5344CB8AC3E}">
        <p14:creationId xmlns:p14="http://schemas.microsoft.com/office/powerpoint/2010/main" val="168365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1368" y="160040"/>
            <a:ext cx="8932632" cy="62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Gingko Study</a:t>
            </a:r>
          </a:p>
          <a:p>
            <a:pPr eaLnBrk="1" hangingPunct="1">
              <a:spcBef>
                <a:spcPts val="0"/>
              </a:spcBef>
              <a:buNone/>
            </a:pP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Subjects: 3069 healthy older adults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By random assignment, each S received Gingko (240 mg/day) or placebo.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During next 6 years, researchers recorded who developed dementia.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Results:  In each group, about 20% of people developed dementia.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the IV.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Is the IV within-Ss or between-Ss?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Give the number of levels for the IV.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the DV. 	    </a:t>
            </a:r>
          </a:p>
          <a:p>
            <a:pPr>
              <a:lnSpc>
                <a:spcPct val="150000"/>
              </a:lnSpc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DeKosky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JAMA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2008)</a:t>
            </a:r>
          </a:p>
        </p:txBody>
      </p:sp>
      <p:sp>
        <p:nvSpPr>
          <p:cNvPr id="3" name="AutoShape 2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927628" y="4372340"/>
            <a:ext cx="1218977" cy="41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572196" y="3214174"/>
            <a:ext cx="3679688" cy="49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Gingko dose (0, 240 mg)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584999" y="4813789"/>
            <a:ext cx="372635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dementia rate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927628" y="3760576"/>
            <a:ext cx="2117881" cy="49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between-Ss</a:t>
            </a:r>
          </a:p>
        </p:txBody>
      </p:sp>
      <p:pic>
        <p:nvPicPr>
          <p:cNvPr id="19" name="Picture 15" descr="http://i5.walmartimages.com/dfw/dce07b8c-d3e1/k2-_bec69473-e3d0-4f7e-bda2-3affdc6403a4.v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9" r="20376"/>
          <a:stretch/>
        </p:blipFill>
        <p:spPr bwMode="auto">
          <a:xfrm>
            <a:off x="6678430" y="2780062"/>
            <a:ext cx="1864737" cy="321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12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1368" y="160040"/>
            <a:ext cx="8932632" cy="646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Eyewitness Distortion Study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Ss watched short film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showing two-car collision.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Later, Ss were asked a question that was presented in one of five versions:   	“About how fast were the cars going when they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smashed / collided / bumped / hit / contacted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each other. “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the IV.</a:t>
            </a:r>
          </a:p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Indicate whether the IV is between-Ss or within-Ss.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3.    Identify the DV.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(Loftus &amp; Palmer, 1974)</a:t>
            </a:r>
          </a:p>
        </p:txBody>
      </p:sp>
      <p:sp>
        <p:nvSpPr>
          <p:cNvPr id="3" name="AutoShape 2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47923"/>
              </p:ext>
            </p:extLst>
          </p:nvPr>
        </p:nvGraphicFramePr>
        <p:xfrm>
          <a:off x="136222" y="2573314"/>
          <a:ext cx="8871555" cy="1344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211">
                  <a:extLst>
                    <a:ext uri="{9D8B030D-6E8A-4147-A177-3AD203B41FA5}">
                      <a16:colId xmlns:a16="http://schemas.microsoft.com/office/drawing/2014/main" val="1761522477"/>
                    </a:ext>
                  </a:extLst>
                </a:gridCol>
                <a:gridCol w="1305770">
                  <a:extLst>
                    <a:ext uri="{9D8B030D-6E8A-4147-A177-3AD203B41FA5}">
                      <a16:colId xmlns:a16="http://schemas.microsoft.com/office/drawing/2014/main" val="3696134301"/>
                    </a:ext>
                  </a:extLst>
                </a:gridCol>
                <a:gridCol w="1113745">
                  <a:extLst>
                    <a:ext uri="{9D8B030D-6E8A-4147-A177-3AD203B41FA5}">
                      <a16:colId xmlns:a16="http://schemas.microsoft.com/office/drawing/2014/main" val="4021818746"/>
                    </a:ext>
                  </a:extLst>
                </a:gridCol>
                <a:gridCol w="1228960">
                  <a:extLst>
                    <a:ext uri="{9D8B030D-6E8A-4147-A177-3AD203B41FA5}">
                      <a16:colId xmlns:a16="http://schemas.microsoft.com/office/drawing/2014/main" val="4051546533"/>
                    </a:ext>
                  </a:extLst>
                </a:gridCol>
                <a:gridCol w="729695">
                  <a:extLst>
                    <a:ext uri="{9D8B030D-6E8A-4147-A177-3AD203B41FA5}">
                      <a16:colId xmlns:a16="http://schemas.microsoft.com/office/drawing/2014/main" val="873618754"/>
                    </a:ext>
                  </a:extLst>
                </a:gridCol>
                <a:gridCol w="1344174">
                  <a:extLst>
                    <a:ext uri="{9D8B030D-6E8A-4147-A177-3AD203B41FA5}">
                      <a16:colId xmlns:a16="http://schemas.microsoft.com/office/drawing/2014/main" val="4103028488"/>
                    </a:ext>
                  </a:extLst>
                </a:gridCol>
              </a:tblGrid>
              <a:tr h="371608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Results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Verb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367210"/>
                  </a:ext>
                </a:extLst>
              </a:tr>
              <a:tr h="417282">
                <a:tc vMerge="1"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smashed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collided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bumped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hit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contacted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333861"/>
                  </a:ext>
                </a:extLst>
              </a:tr>
              <a:tr h="460255">
                <a:tc>
                  <a:txBody>
                    <a:bodyPr/>
                    <a:lstStyle/>
                    <a:p>
                      <a:r>
                        <a:rPr lang="en-US" sz="2000" dirty="0"/>
                        <a:t>Mean Speed Estimate (mph)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40.8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39.3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38.1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34.0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31.8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35140"/>
                  </a:ext>
                </a:extLst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567945" y="4816873"/>
            <a:ext cx="23770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between-Ss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418" y="4312315"/>
            <a:ext cx="65095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 (smashed, collided, bumped, hit, contacted)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85204" y="5277613"/>
            <a:ext cx="37263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Ss’ estimate of cars’ speed </a:t>
            </a:r>
          </a:p>
        </p:txBody>
      </p:sp>
    </p:spTree>
    <p:extLst>
      <p:ext uri="{BB962C8B-B14F-4D97-AF65-F5344CB8AC3E}">
        <p14:creationId xmlns:p14="http://schemas.microsoft.com/office/powerpoint/2010/main" val="405602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41471"/>
            <a:ext cx="9065385" cy="630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Confound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u="sng" dirty="0"/>
              <a:t>Confound</a:t>
            </a:r>
            <a:r>
              <a:rPr lang="en-US" sz="2400" dirty="0"/>
              <a:t> 	</a:t>
            </a: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An alternative explanation for an outcome of a research study due to a second (often unintentional) difference between groups or conditions.</a:t>
            </a:r>
          </a:p>
          <a:p>
            <a:pPr defTabSz="457200" eaLnBrk="1" hangingPunct="1">
              <a:spcBef>
                <a:spcPts val="600"/>
              </a:spcBef>
              <a:buNone/>
            </a:pPr>
            <a:endParaRPr lang="en-US" sz="2400" dirty="0"/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Hypothetical study</a:t>
            </a: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Depressed people randomly assigned to one of two groups. </a:t>
            </a: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Sun group goes outside every day, and No-Sun group stays inside. </a:t>
            </a: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After a month, CES-D scores lower for Sun group than for No-Sun group. </a:t>
            </a: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Researcher concluded that sunlight alleviates depression.</a:t>
            </a:r>
          </a:p>
          <a:p>
            <a:pPr defTabSz="457200" eaLnBrk="1" hangingPunct="1">
              <a:spcBef>
                <a:spcPts val="600"/>
              </a:spcBef>
              <a:buNone/>
            </a:pPr>
            <a:endParaRPr lang="en-US" sz="2400" dirty="0"/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Possible confound</a:t>
            </a:r>
          </a:p>
          <a:p>
            <a:pPr defTabSz="457200" eaLnBrk="1" hangingPunct="1">
              <a:spcBef>
                <a:spcPts val="600"/>
              </a:spcBef>
              <a:buNone/>
            </a:pPr>
            <a:r>
              <a:rPr lang="en-US" sz="2400" dirty="0"/>
              <a:t>		Sun group exercised or socialized more than No-Sun group.</a:t>
            </a:r>
          </a:p>
          <a:p>
            <a:pPr defTabSz="457200" eaLnBrk="1" hangingPunct="1">
              <a:spcBef>
                <a:spcPts val="600"/>
              </a:spcBef>
              <a:buNone/>
            </a:pP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2133949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666" y="-60873"/>
            <a:ext cx="9144000" cy="428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Hypothetical Study 1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test, Spacers outscored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Massers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concluded that spacing was more effective than massing.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Seem right?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34312" y="1086295"/>
            <a:ext cx="8675376" cy="1156132"/>
            <a:chOff x="-42874" y="2776115"/>
            <a:chExt cx="8675376" cy="1156132"/>
          </a:xfrm>
        </p:grpSpPr>
        <p:grpSp>
          <p:nvGrpSpPr>
            <p:cNvPr id="2" name="Group 1"/>
            <p:cNvGrpSpPr/>
            <p:nvPr/>
          </p:nvGrpSpPr>
          <p:grpSpPr>
            <a:xfrm>
              <a:off x="1307575" y="2776115"/>
              <a:ext cx="7324927" cy="1156132"/>
              <a:chOff x="18205" y="1127916"/>
              <a:chExt cx="7324927" cy="1156132"/>
            </a:xfrm>
          </p:grpSpPr>
          <p:sp>
            <p:nvSpPr>
              <p:cNvPr id="35" name="Text Box 2"/>
              <p:cNvSpPr txBox="1">
                <a:spLocks noChangeArrowheads="1"/>
              </p:cNvSpPr>
              <p:nvPr/>
            </p:nvSpPr>
            <p:spPr bwMode="auto">
              <a:xfrm>
                <a:off x="4482729" y="1127916"/>
                <a:ext cx="1190556" cy="345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152" rIns="73152" anchor="ctr" anchorCtr="0"/>
              <a:lstStyle/>
              <a:p>
                <a:r>
                  <a:rPr lang="en-US" sz="1600" dirty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 days</a:t>
                </a:r>
              </a:p>
            </p:txBody>
          </p:sp>
          <p:sp>
            <p:nvSpPr>
              <p:cNvPr id="36" name="Text Box 27"/>
              <p:cNvSpPr txBox="1">
                <a:spLocks noChangeArrowheads="1"/>
              </p:cNvSpPr>
              <p:nvPr/>
            </p:nvSpPr>
            <p:spPr bwMode="auto">
              <a:xfrm>
                <a:off x="6721039" y="1350954"/>
                <a:ext cx="622093" cy="28692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Test</a:t>
                </a:r>
              </a:p>
            </p:txBody>
          </p:sp>
          <p:sp>
            <p:nvSpPr>
              <p:cNvPr id="37" name="Text Box 16"/>
              <p:cNvSpPr txBox="1">
                <a:spLocks noChangeArrowheads="1"/>
              </p:cNvSpPr>
              <p:nvPr/>
            </p:nvSpPr>
            <p:spPr bwMode="auto">
              <a:xfrm>
                <a:off x="2114286" y="1330639"/>
                <a:ext cx="1282843" cy="3272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hour study</a:t>
                </a:r>
              </a:p>
            </p:txBody>
          </p:sp>
          <p:sp>
            <p:nvSpPr>
              <p:cNvPr id="38" name="Line 19"/>
              <p:cNvSpPr>
                <a:spLocks noChangeShapeType="1"/>
              </p:cNvSpPr>
              <p:nvPr/>
            </p:nvSpPr>
            <p:spPr bwMode="auto">
              <a:xfrm>
                <a:off x="1308333" y="1520950"/>
                <a:ext cx="805954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txBody>
              <a:bodyPr anchor="ctr" anchorCtr="0"/>
              <a:lstStyle/>
              <a:p>
                <a:endParaRPr lang="en-US" sz="160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 Box 16"/>
              <p:cNvSpPr txBox="1">
                <a:spLocks noChangeArrowheads="1"/>
              </p:cNvSpPr>
              <p:nvPr/>
            </p:nvSpPr>
            <p:spPr bwMode="auto">
              <a:xfrm>
                <a:off x="18205" y="1332954"/>
                <a:ext cx="1282843" cy="32737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hour study</a:t>
                </a:r>
              </a:p>
            </p:txBody>
          </p:sp>
          <p:sp>
            <p:nvSpPr>
              <p:cNvPr id="40" name="Line 19"/>
              <p:cNvSpPr>
                <a:spLocks noChangeShapeType="1"/>
              </p:cNvSpPr>
              <p:nvPr/>
            </p:nvSpPr>
            <p:spPr bwMode="auto">
              <a:xfrm flipV="1">
                <a:off x="3389352" y="1474255"/>
                <a:ext cx="3298793" cy="20007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txBody>
              <a:bodyPr anchor="ctr" anchorCtr="0"/>
              <a:lstStyle/>
              <a:p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 Box 2"/>
              <p:cNvSpPr txBox="1">
                <a:spLocks noChangeArrowheads="1"/>
              </p:cNvSpPr>
              <p:nvPr/>
            </p:nvSpPr>
            <p:spPr bwMode="auto">
              <a:xfrm>
                <a:off x="1289511" y="1157413"/>
                <a:ext cx="851449" cy="363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152" rIns="73152" anchor="ctr" anchorCtr="0"/>
              <a:lstStyle/>
              <a:p>
                <a:pPr algn="ctr"/>
                <a:r>
                  <a:rPr lang="en-US" sz="1600" dirty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 days</a:t>
                </a:r>
              </a:p>
            </p:txBody>
          </p:sp>
          <p:sp>
            <p:nvSpPr>
              <p:cNvPr id="42" name="Text Box 2"/>
              <p:cNvSpPr txBox="1">
                <a:spLocks noChangeArrowheads="1"/>
              </p:cNvSpPr>
              <p:nvPr/>
            </p:nvSpPr>
            <p:spPr bwMode="auto">
              <a:xfrm>
                <a:off x="4482729" y="1754079"/>
                <a:ext cx="1190556" cy="345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152" rIns="73152" anchor="ctr" anchorCtr="0"/>
              <a:lstStyle/>
              <a:p>
                <a:r>
                  <a:rPr lang="en-US" sz="1600" dirty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 days</a:t>
                </a:r>
              </a:p>
            </p:txBody>
          </p:sp>
          <p:sp>
            <p:nvSpPr>
              <p:cNvPr id="43" name="Text Box 27"/>
              <p:cNvSpPr txBox="1">
                <a:spLocks noChangeArrowheads="1"/>
              </p:cNvSpPr>
              <p:nvPr/>
            </p:nvSpPr>
            <p:spPr bwMode="auto">
              <a:xfrm>
                <a:off x="6721039" y="1977117"/>
                <a:ext cx="622093" cy="28692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Test</a:t>
                </a:r>
              </a:p>
            </p:txBody>
          </p:sp>
          <p:sp>
            <p:nvSpPr>
              <p:cNvPr id="44" name="Text Box 16"/>
              <p:cNvSpPr txBox="1">
                <a:spLocks noChangeArrowheads="1"/>
              </p:cNvSpPr>
              <p:nvPr/>
            </p:nvSpPr>
            <p:spPr bwMode="auto">
              <a:xfrm>
                <a:off x="2114286" y="1956802"/>
                <a:ext cx="1282843" cy="3272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hour study</a:t>
                </a:r>
              </a:p>
            </p:txBody>
          </p:sp>
          <p:sp>
            <p:nvSpPr>
              <p:cNvPr id="47" name="Line 19"/>
              <p:cNvSpPr>
                <a:spLocks noChangeShapeType="1"/>
              </p:cNvSpPr>
              <p:nvPr/>
            </p:nvSpPr>
            <p:spPr bwMode="auto">
              <a:xfrm flipV="1">
                <a:off x="3389352" y="2100418"/>
                <a:ext cx="3298793" cy="20007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txBody>
              <a:bodyPr anchor="ctr" anchorCtr="0"/>
              <a:lstStyle/>
              <a:p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-42874" y="2969094"/>
              <a:ext cx="12651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accent6">
                      <a:lumMod val="50000"/>
                    </a:schemeClr>
                  </a:solidFill>
                </a:rPr>
                <a:t>Spacers</a:t>
              </a:r>
            </a:p>
            <a:p>
              <a:endParaRPr lang="en-US" sz="1800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800" dirty="0" err="1">
                  <a:solidFill>
                    <a:schemeClr val="accent6">
                      <a:lumMod val="50000"/>
                    </a:schemeClr>
                  </a:solidFill>
                </a:rPr>
                <a:t>Massers</a:t>
              </a:r>
              <a:endParaRPr lang="en-US" sz="1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07465" y="5995413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66904" y="4395000"/>
            <a:ext cx="71381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No. Confound = total study time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 confound “worked for” the spacing group. </a:t>
            </a:r>
          </a:p>
        </p:txBody>
      </p:sp>
    </p:spTree>
    <p:extLst>
      <p:ext uri="{BB962C8B-B14F-4D97-AF65-F5344CB8AC3E}">
        <p14:creationId xmlns:p14="http://schemas.microsoft.com/office/powerpoint/2010/main" val="24713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0" y="202980"/>
            <a:ext cx="9144000" cy="474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Hypothetical Study 2</a:t>
            </a:r>
            <a:endParaRPr lang="en-US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test, Spacers outscored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Massers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concluded that spacing was more effective than massing.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Seem right?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70640" y="1278320"/>
            <a:ext cx="6629262" cy="1155438"/>
            <a:chOff x="17486" y="2315370"/>
            <a:chExt cx="6629262" cy="1155438"/>
          </a:xfrm>
        </p:grpSpPr>
        <p:sp>
          <p:nvSpPr>
            <p:cNvPr id="45" name="TextBox 44"/>
            <p:cNvSpPr txBox="1"/>
            <p:nvPr/>
          </p:nvSpPr>
          <p:spPr>
            <a:xfrm>
              <a:off x="17486" y="2431424"/>
              <a:ext cx="12651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accent6">
                      <a:lumMod val="50000"/>
                    </a:schemeClr>
                  </a:solidFill>
                </a:rPr>
                <a:t>Spacers</a:t>
              </a:r>
            </a:p>
            <a:p>
              <a:endParaRPr lang="en-US" sz="1800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800" dirty="0" err="1">
                  <a:solidFill>
                    <a:schemeClr val="accent6">
                      <a:lumMod val="50000"/>
                    </a:schemeClr>
                  </a:solidFill>
                </a:rPr>
                <a:t>Massers</a:t>
              </a:r>
              <a:endParaRPr lang="en-US" sz="1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422790" y="2315370"/>
              <a:ext cx="5223958" cy="1155438"/>
              <a:chOff x="2106508" y="2920313"/>
              <a:chExt cx="5223958" cy="1155438"/>
            </a:xfrm>
          </p:grpSpPr>
          <p:sp>
            <p:nvSpPr>
              <p:cNvPr id="19" name="Text Box 2"/>
              <p:cNvSpPr txBox="1">
                <a:spLocks noChangeArrowheads="1"/>
              </p:cNvSpPr>
              <p:nvPr/>
            </p:nvSpPr>
            <p:spPr bwMode="auto">
              <a:xfrm>
                <a:off x="5715354" y="2929513"/>
                <a:ext cx="960125" cy="345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152" rIns="73152" anchor="ctr" anchorCtr="0"/>
              <a:lstStyle/>
              <a:p>
                <a:r>
                  <a:rPr lang="en-US" sz="1600" dirty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 days</a:t>
                </a:r>
              </a:p>
            </p:txBody>
          </p:sp>
          <p:sp>
            <p:nvSpPr>
              <p:cNvPr id="20" name="Text Box 27"/>
              <p:cNvSpPr txBox="1">
                <a:spLocks noChangeArrowheads="1"/>
              </p:cNvSpPr>
              <p:nvPr/>
            </p:nvSpPr>
            <p:spPr bwMode="auto">
              <a:xfrm>
                <a:off x="6708373" y="3142657"/>
                <a:ext cx="622093" cy="28692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Test</a:t>
                </a:r>
              </a:p>
            </p:txBody>
          </p:sp>
          <p:sp>
            <p:nvSpPr>
              <p:cNvPr id="21" name="Text Box 16"/>
              <p:cNvSpPr txBox="1">
                <a:spLocks noChangeArrowheads="1"/>
              </p:cNvSpPr>
              <p:nvPr/>
            </p:nvSpPr>
            <p:spPr bwMode="auto">
              <a:xfrm>
                <a:off x="4386921" y="3085817"/>
                <a:ext cx="1282843" cy="3272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hour study</a:t>
                </a:r>
              </a:p>
            </p:txBody>
          </p:sp>
          <p:sp>
            <p:nvSpPr>
              <p:cNvPr id="22" name="Text Box 16"/>
              <p:cNvSpPr txBox="1">
                <a:spLocks noChangeArrowheads="1"/>
              </p:cNvSpPr>
              <p:nvPr/>
            </p:nvSpPr>
            <p:spPr bwMode="auto">
              <a:xfrm>
                <a:off x="2106508" y="3092723"/>
                <a:ext cx="1282843" cy="32737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hour study</a:t>
                </a:r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>
                <a:off x="5673286" y="3265263"/>
                <a:ext cx="1002193" cy="695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txBody>
              <a:bodyPr anchor="ctr" anchorCtr="0"/>
              <a:lstStyle/>
              <a:p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 Box 2"/>
              <p:cNvSpPr txBox="1">
                <a:spLocks noChangeArrowheads="1"/>
              </p:cNvSpPr>
              <p:nvPr/>
            </p:nvSpPr>
            <p:spPr bwMode="auto">
              <a:xfrm>
                <a:off x="4470063" y="3545782"/>
                <a:ext cx="1190556" cy="345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152" rIns="73152" anchor="ctr" anchorCtr="0"/>
              <a:lstStyle/>
              <a:p>
                <a:r>
                  <a:rPr lang="en-US" sz="1600" dirty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 days</a:t>
                </a:r>
              </a:p>
            </p:txBody>
          </p:sp>
          <p:sp>
            <p:nvSpPr>
              <p:cNvPr id="25" name="Text Box 27"/>
              <p:cNvSpPr txBox="1">
                <a:spLocks noChangeArrowheads="1"/>
              </p:cNvSpPr>
              <p:nvPr/>
            </p:nvSpPr>
            <p:spPr bwMode="auto">
              <a:xfrm>
                <a:off x="6708373" y="3768820"/>
                <a:ext cx="622093" cy="28692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45720" rIns="45720" anchor="ctr" anchorCtr="0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Test</a:t>
                </a:r>
              </a:p>
            </p:txBody>
          </p:sp>
          <p:sp>
            <p:nvSpPr>
              <p:cNvPr id="26" name="Text Box 16"/>
              <p:cNvSpPr txBox="1">
                <a:spLocks noChangeArrowheads="1"/>
              </p:cNvSpPr>
              <p:nvPr/>
            </p:nvSpPr>
            <p:spPr bwMode="auto">
              <a:xfrm>
                <a:off x="2106509" y="3748377"/>
                <a:ext cx="1282843" cy="32737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rIns="0" anchor="ctr" anchorCtr="0"/>
              <a:lstStyle/>
              <a:p>
                <a:pPr algn="ctr"/>
                <a:r>
                  <a:rPr lang="en-US" sz="16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 hours study</a:t>
                </a:r>
              </a:p>
            </p:txBody>
          </p:sp>
          <p:sp>
            <p:nvSpPr>
              <p:cNvPr id="27" name="Line 19"/>
              <p:cNvSpPr>
                <a:spLocks noChangeShapeType="1"/>
              </p:cNvSpPr>
              <p:nvPr/>
            </p:nvSpPr>
            <p:spPr bwMode="auto">
              <a:xfrm flipV="1">
                <a:off x="3397130" y="3892120"/>
                <a:ext cx="3278349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txBody>
              <a:bodyPr anchor="ctr" anchorCtr="0"/>
              <a:lstStyle/>
              <a:p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3504569" y="2920313"/>
                <a:ext cx="960125" cy="345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152" rIns="73152" anchor="ctr" anchorCtr="0"/>
              <a:lstStyle/>
              <a:p>
                <a:r>
                  <a:rPr lang="en-US" sz="1600" dirty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 days</a:t>
                </a:r>
              </a:p>
            </p:txBody>
          </p:sp>
          <p:sp>
            <p:nvSpPr>
              <p:cNvPr id="29" name="Line 19"/>
              <p:cNvSpPr>
                <a:spLocks noChangeShapeType="1"/>
              </p:cNvSpPr>
              <p:nvPr/>
            </p:nvSpPr>
            <p:spPr bwMode="auto">
              <a:xfrm>
                <a:off x="3397130" y="3256063"/>
                <a:ext cx="1002193" cy="695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txBody>
              <a:bodyPr anchor="ctr" anchorCtr="0"/>
              <a:lstStyle/>
              <a:p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07465" y="5995413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54690" y="4536655"/>
            <a:ext cx="71381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No. Confound = test delay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 confound “worked for” the spacing group. </a:t>
            </a:r>
          </a:p>
        </p:txBody>
      </p:sp>
    </p:spTree>
    <p:extLst>
      <p:ext uri="{BB962C8B-B14F-4D97-AF65-F5344CB8AC3E}">
        <p14:creationId xmlns:p14="http://schemas.microsoft.com/office/powerpoint/2010/main" val="182872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1856" y="64596"/>
            <a:ext cx="9144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Factorial Design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u="sng" dirty="0">
                <a:latin typeface="+mn-lt"/>
                <a:cs typeface="Arial" panose="020B0604020202020204" pitchFamily="34" charset="0"/>
              </a:rPr>
              <a:t>factorial design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 = at least two IVs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solidFill>
                <a:schemeClr val="accent5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solidFill>
                <a:schemeClr val="accent5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IV = cell (yes, no)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IV = Age (20, 70)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DV = driving score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Number of conditions = 2 x 2 = 4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Each value in the table represents the mean for one condition.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AutoShape 2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972723"/>
              </p:ext>
            </p:extLst>
          </p:nvPr>
        </p:nvGraphicFramePr>
        <p:xfrm>
          <a:off x="4570144" y="1217638"/>
          <a:ext cx="3420173" cy="2211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456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960400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983317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</a:tblGrid>
              <a:tr h="59592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b="0" i="1" dirty="0">
                          <a:solidFill>
                            <a:schemeClr val="tx1"/>
                          </a:solidFill>
                        </a:rPr>
                        <a:t>hypothetical data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312221"/>
                  </a:ext>
                </a:extLst>
              </a:tr>
              <a:tr h="595922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22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22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087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8985"/>
            <a:ext cx="91440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Example 1 – Yoga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sz="2000" u="sng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u="sng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r>
              <a:rPr lang="en-US" sz="2200" dirty="0">
                <a:latin typeface="+mn-lt"/>
                <a:cs typeface="Arial" panose="020B0604020202020204" pitchFamily="34" charset="0"/>
              </a:rPr>
              <a:t>Yoga improved wellness, and benefit was greater for Women than for Men.</a:t>
            </a:r>
          </a:p>
          <a:p>
            <a:pPr defTabSz="457200" eaLnBrk="1" hangingPunct="1">
              <a:spcBef>
                <a:spcPct val="0"/>
              </a:spcBef>
              <a:buNone/>
            </a:pPr>
            <a:r>
              <a:rPr lang="en-US" sz="2200" dirty="0">
                <a:latin typeface="+mn-lt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sz="2200" dirty="0">
                <a:latin typeface="+mn-lt"/>
                <a:cs typeface="Arial" panose="020B0604020202020204" pitchFamily="34" charset="0"/>
              </a:rPr>
              <a:t>Thus, the effect of one IV </a:t>
            </a:r>
            <a:r>
              <a:rPr lang="en-US" sz="2200" i="1" dirty="0">
                <a:latin typeface="+mn-lt"/>
                <a:cs typeface="Arial" panose="020B0604020202020204" pitchFamily="34" charset="0"/>
              </a:rPr>
              <a:t>depended</a:t>
            </a:r>
            <a:r>
              <a:rPr lang="en-US" sz="2200" dirty="0">
                <a:latin typeface="+mn-lt"/>
                <a:cs typeface="Arial" panose="020B0604020202020204" pitchFamily="34" charset="0"/>
              </a:rPr>
              <a:t> on the level of the other IV.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2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sz="2200" dirty="0">
                <a:latin typeface="+mn-lt"/>
                <a:cs typeface="Arial" panose="020B0604020202020204" pitchFamily="34" charset="0"/>
              </a:rPr>
              <a:t>We say that there is an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interaction</a:t>
            </a:r>
            <a:r>
              <a:rPr lang="en-US" sz="2200" dirty="0">
                <a:latin typeface="+mn-lt"/>
                <a:cs typeface="Arial" panose="020B0604020202020204" pitchFamily="34" charset="0"/>
              </a:rPr>
              <a:t> between the two IVs.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AutoShape 2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E0E55A3-12A4-5366-F7E3-F400ED737ECA}"/>
              </a:ext>
            </a:extLst>
          </p:cNvPr>
          <p:cNvGrpSpPr/>
          <p:nvPr/>
        </p:nvGrpSpPr>
        <p:grpSpPr>
          <a:xfrm>
            <a:off x="1653220" y="971080"/>
            <a:ext cx="4378169" cy="1753117"/>
            <a:chOff x="1384385" y="1148393"/>
            <a:chExt cx="4378169" cy="17531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338FF07-42C8-C400-629D-6D6AE40EDB47}"/>
                </a:ext>
              </a:extLst>
            </p:cNvPr>
            <p:cNvGrpSpPr/>
            <p:nvPr/>
          </p:nvGrpSpPr>
          <p:grpSpPr>
            <a:xfrm>
              <a:off x="1384385" y="1148393"/>
              <a:ext cx="4378169" cy="1753117"/>
              <a:chOff x="4648810" y="1183067"/>
              <a:chExt cx="3235129" cy="175311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C6E5EBB-9399-C551-ABD8-AA2A800F65FB}"/>
                  </a:ext>
                </a:extLst>
              </p:cNvPr>
              <p:cNvGrpSpPr/>
              <p:nvPr/>
            </p:nvGrpSpPr>
            <p:grpSpPr>
              <a:xfrm>
                <a:off x="4648810" y="1223419"/>
                <a:ext cx="3235129" cy="1712765"/>
                <a:chOff x="4418380" y="1097437"/>
                <a:chExt cx="3235129" cy="171276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9A690F13-8A1E-EBE5-E7E2-D8C8840F2988}"/>
                    </a:ext>
                  </a:extLst>
                </p:cNvPr>
                <p:cNvGrpSpPr/>
                <p:nvPr/>
              </p:nvGrpSpPr>
              <p:grpSpPr>
                <a:xfrm>
                  <a:off x="4418380" y="1097437"/>
                  <a:ext cx="3235129" cy="1712765"/>
                  <a:chOff x="3894146" y="1251141"/>
                  <a:chExt cx="3235129" cy="1712765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AA5DDF56-71C6-BD2C-34A3-176046B339B6}"/>
                      </a:ext>
                    </a:extLst>
                  </p:cNvPr>
                  <p:cNvSpPr txBox="1"/>
                  <p:nvPr/>
                </p:nvSpPr>
                <p:spPr>
                  <a:xfrm>
                    <a:off x="5090267" y="2563796"/>
                    <a:ext cx="203900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dirty="0">
                        <a:solidFill>
                          <a:schemeClr val="tx1"/>
                        </a:solidFill>
                        <a:latin typeface="+mn-lt"/>
                      </a:rPr>
                      <a:t>Control      Yoga Class</a:t>
                    </a:r>
                  </a:p>
                </p:txBody>
              </p:sp>
              <p:sp>
                <p:nvSpPr>
                  <p:cNvPr id="17" name="Line 14">
                    <a:extLst>
                      <a:ext uri="{FF2B5EF4-FFF2-40B4-BE49-F238E27FC236}">
                        <a16:creationId xmlns:a16="http://schemas.microsoft.com/office/drawing/2014/main" id="{A6E4A15A-7B51-E714-E834-32CC2BF9DD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52716" y="1845571"/>
                    <a:ext cx="1165105" cy="151724"/>
                  </a:xfrm>
                  <a:prstGeom prst="line">
                    <a:avLst/>
                  </a:prstGeom>
                  <a:noFill/>
                  <a:ln w="34925">
                    <a:solidFill>
                      <a:schemeClr val="tx2">
                        <a:lumMod val="75000"/>
                      </a:schemeClr>
                    </a:solidFill>
                    <a:round/>
                    <a:headEnd type="oval" w="med" len="med"/>
                    <a:tailEnd type="oval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" name="Line 13">
                    <a:extLst>
                      <a:ext uri="{FF2B5EF4-FFF2-40B4-BE49-F238E27FC236}">
                        <a16:creationId xmlns:a16="http://schemas.microsoft.com/office/drawing/2014/main" id="{B4142629-833D-2E8F-0DEF-AC79DC297B5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52716" y="1390503"/>
                    <a:ext cx="1165105" cy="455068"/>
                  </a:xfrm>
                  <a:prstGeom prst="line">
                    <a:avLst/>
                  </a:prstGeom>
                  <a:noFill/>
                  <a:ln w="34925">
                    <a:solidFill>
                      <a:schemeClr val="accent2">
                        <a:lumMod val="75000"/>
                      </a:schemeClr>
                    </a:solidFill>
                    <a:round/>
                    <a:headEnd type="oval" w="med" len="med"/>
                    <a:tailEnd type="oval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5994AA6-068C-E62A-F85D-8AEC2AF7A437}"/>
                      </a:ext>
                    </a:extLst>
                  </p:cNvPr>
                  <p:cNvSpPr txBox="1"/>
                  <p:nvPr/>
                </p:nvSpPr>
                <p:spPr>
                  <a:xfrm>
                    <a:off x="3894146" y="1571470"/>
                    <a:ext cx="919788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2000" dirty="0">
                        <a:solidFill>
                          <a:schemeClr val="tx1"/>
                        </a:solidFill>
                        <a:latin typeface="+mn-lt"/>
                      </a:rPr>
                      <a:t>wellness score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E0495D1-0194-2E31-7CB5-9F7D25F3B76E}"/>
                      </a:ext>
                    </a:extLst>
                  </p:cNvPr>
                  <p:cNvSpPr txBox="1"/>
                  <p:nvPr/>
                </p:nvSpPr>
                <p:spPr>
                  <a:xfrm>
                    <a:off x="5282320" y="1251141"/>
                    <a:ext cx="88311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Women</a:t>
                    </a:r>
                  </a:p>
                </p:txBody>
              </p:sp>
            </p:grp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BD97E747-F3BF-A892-308E-E1AD450C74FA}"/>
                    </a:ext>
                  </a:extLst>
                </p:cNvPr>
                <p:cNvCxnSpPr/>
                <p:nvPr/>
              </p:nvCxnSpPr>
              <p:spPr>
                <a:xfrm>
                  <a:off x="5460180" y="1142832"/>
                  <a:ext cx="0" cy="125775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CB0BFA33-9B29-9C63-6B7B-930AA086471B}"/>
                    </a:ext>
                  </a:extLst>
                </p:cNvPr>
                <p:cNvCxnSpPr/>
                <p:nvPr/>
              </p:nvCxnSpPr>
              <p:spPr>
                <a:xfrm flipH="1" flipV="1">
                  <a:off x="5460180" y="2396089"/>
                  <a:ext cx="1958654" cy="5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8C17F8-EFA2-536A-5928-AD887C1570BB}"/>
                  </a:ext>
                </a:extLst>
              </p:cNvPr>
              <p:cNvSpPr txBox="1"/>
              <p:nvPr/>
            </p:nvSpPr>
            <p:spPr>
              <a:xfrm>
                <a:off x="5902566" y="1902486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4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6C02C0-FE7A-4ACB-80E3-9325A2FA6C16}"/>
                  </a:ext>
                </a:extLst>
              </p:cNvPr>
              <p:cNvSpPr txBox="1"/>
              <p:nvPr/>
            </p:nvSpPr>
            <p:spPr>
              <a:xfrm>
                <a:off x="5902566" y="1663552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5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6A24E1-B44A-C6C0-E3E2-BECD06CC049E}"/>
                  </a:ext>
                </a:extLst>
              </p:cNvPr>
              <p:cNvSpPr txBox="1"/>
              <p:nvPr/>
            </p:nvSpPr>
            <p:spPr>
              <a:xfrm>
                <a:off x="7401394" y="1612326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5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7BE6E3-A0CD-73FE-9D8C-5E5C7DEDE1C7}"/>
                  </a:ext>
                </a:extLst>
              </p:cNvPr>
              <p:cNvSpPr txBox="1"/>
              <p:nvPr/>
            </p:nvSpPr>
            <p:spPr>
              <a:xfrm>
                <a:off x="7403885" y="1183067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8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88933C-58B2-FFF5-307D-4A15BCEF99D6}"/>
                </a:ext>
              </a:extLst>
            </p:cNvPr>
            <p:cNvSpPr txBox="1"/>
            <p:nvPr/>
          </p:nvSpPr>
          <p:spPr>
            <a:xfrm>
              <a:off x="3825096" y="1891514"/>
              <a:ext cx="119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+mn-lt"/>
                </a:rPr>
                <a:t>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82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8985"/>
            <a:ext cx="9144000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Example 2 – Yoga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sz="2000" u="sng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Yoga improved wellness, and size of the benefit did </a:t>
            </a:r>
            <a:r>
              <a:rPr lang="en-US" sz="2400" u="sng" dirty="0">
                <a:latin typeface="+mn-lt"/>
                <a:cs typeface="Arial" panose="020B0604020202020204" pitchFamily="34" charset="0"/>
              </a:rPr>
              <a:t>not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depend on Sex. </a:t>
            </a: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Thus, there was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no interaction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between the 2 IVs.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AutoShape 2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E0E55A3-12A4-5366-F7E3-F400ED737ECA}"/>
              </a:ext>
            </a:extLst>
          </p:cNvPr>
          <p:cNvGrpSpPr/>
          <p:nvPr/>
        </p:nvGrpSpPr>
        <p:grpSpPr>
          <a:xfrm>
            <a:off x="1653220" y="971080"/>
            <a:ext cx="4378169" cy="1753117"/>
            <a:chOff x="1384385" y="1148393"/>
            <a:chExt cx="4378169" cy="17531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338FF07-42C8-C400-629D-6D6AE40EDB47}"/>
                </a:ext>
              </a:extLst>
            </p:cNvPr>
            <p:cNvGrpSpPr/>
            <p:nvPr/>
          </p:nvGrpSpPr>
          <p:grpSpPr>
            <a:xfrm>
              <a:off x="1384385" y="1148393"/>
              <a:ext cx="4378169" cy="1753117"/>
              <a:chOff x="4648810" y="1183067"/>
              <a:chExt cx="3235129" cy="175311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C6E5EBB-9399-C551-ABD8-AA2A800F65FB}"/>
                  </a:ext>
                </a:extLst>
              </p:cNvPr>
              <p:cNvGrpSpPr/>
              <p:nvPr/>
            </p:nvGrpSpPr>
            <p:grpSpPr>
              <a:xfrm>
                <a:off x="4648810" y="1242058"/>
                <a:ext cx="3235129" cy="1694126"/>
                <a:chOff x="4418380" y="1116076"/>
                <a:chExt cx="3235129" cy="1694126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9A690F13-8A1E-EBE5-E7E2-D8C8840F2988}"/>
                    </a:ext>
                  </a:extLst>
                </p:cNvPr>
                <p:cNvGrpSpPr/>
                <p:nvPr/>
              </p:nvGrpSpPr>
              <p:grpSpPr>
                <a:xfrm>
                  <a:off x="4418380" y="1116076"/>
                  <a:ext cx="3235129" cy="1694126"/>
                  <a:chOff x="3894146" y="1269780"/>
                  <a:chExt cx="3235129" cy="169412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AA5DDF56-71C6-BD2C-34A3-176046B339B6}"/>
                      </a:ext>
                    </a:extLst>
                  </p:cNvPr>
                  <p:cNvSpPr txBox="1"/>
                  <p:nvPr/>
                </p:nvSpPr>
                <p:spPr>
                  <a:xfrm>
                    <a:off x="5090267" y="2563796"/>
                    <a:ext cx="203900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dirty="0">
                        <a:solidFill>
                          <a:schemeClr val="tx1"/>
                        </a:solidFill>
                        <a:latin typeface="+mn-lt"/>
                      </a:rPr>
                      <a:t>Control      Yoga Class</a:t>
                    </a:r>
                  </a:p>
                </p:txBody>
              </p:sp>
              <p:sp>
                <p:nvSpPr>
                  <p:cNvPr id="17" name="Line 14">
                    <a:extLst>
                      <a:ext uri="{FF2B5EF4-FFF2-40B4-BE49-F238E27FC236}">
                        <a16:creationId xmlns:a16="http://schemas.microsoft.com/office/drawing/2014/main" id="{A6E4A15A-7B51-E714-E834-32CC2BF9DD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52716" y="1549343"/>
                    <a:ext cx="1165105" cy="447952"/>
                  </a:xfrm>
                  <a:prstGeom prst="line">
                    <a:avLst/>
                  </a:prstGeom>
                  <a:noFill/>
                  <a:ln w="34925">
                    <a:solidFill>
                      <a:schemeClr val="tx2">
                        <a:lumMod val="75000"/>
                      </a:schemeClr>
                    </a:solidFill>
                    <a:round/>
                    <a:headEnd type="oval" w="med" len="med"/>
                    <a:tailEnd type="oval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" name="Line 13">
                    <a:extLst>
                      <a:ext uri="{FF2B5EF4-FFF2-40B4-BE49-F238E27FC236}">
                        <a16:creationId xmlns:a16="http://schemas.microsoft.com/office/drawing/2014/main" id="{B4142629-833D-2E8F-0DEF-AC79DC297B5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52716" y="1390503"/>
                    <a:ext cx="1165105" cy="455068"/>
                  </a:xfrm>
                  <a:prstGeom prst="line">
                    <a:avLst/>
                  </a:prstGeom>
                  <a:noFill/>
                  <a:ln w="34925">
                    <a:solidFill>
                      <a:schemeClr val="accent2">
                        <a:lumMod val="75000"/>
                      </a:schemeClr>
                    </a:solidFill>
                    <a:round/>
                    <a:headEnd type="oval" w="med" len="med"/>
                    <a:tailEnd type="oval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5994AA6-068C-E62A-F85D-8AEC2AF7A437}"/>
                      </a:ext>
                    </a:extLst>
                  </p:cNvPr>
                  <p:cNvSpPr txBox="1"/>
                  <p:nvPr/>
                </p:nvSpPr>
                <p:spPr>
                  <a:xfrm>
                    <a:off x="3894146" y="1571470"/>
                    <a:ext cx="919788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2000" dirty="0">
                        <a:solidFill>
                          <a:schemeClr val="tx1"/>
                        </a:solidFill>
                        <a:latin typeface="+mn-lt"/>
                      </a:rPr>
                      <a:t>wellness score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E0495D1-0194-2E31-7CB5-9F7D25F3B76E}"/>
                      </a:ext>
                    </a:extLst>
                  </p:cNvPr>
                  <p:cNvSpPr txBox="1"/>
                  <p:nvPr/>
                </p:nvSpPr>
                <p:spPr>
                  <a:xfrm>
                    <a:off x="5282320" y="1269780"/>
                    <a:ext cx="88311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Women</a:t>
                    </a:r>
                  </a:p>
                </p:txBody>
              </p:sp>
            </p:grp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BD97E747-F3BF-A892-308E-E1AD450C74FA}"/>
                    </a:ext>
                  </a:extLst>
                </p:cNvPr>
                <p:cNvCxnSpPr/>
                <p:nvPr/>
              </p:nvCxnSpPr>
              <p:spPr>
                <a:xfrm>
                  <a:off x="5460180" y="1142832"/>
                  <a:ext cx="0" cy="125775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CB0BFA33-9B29-9C63-6B7B-930AA086471B}"/>
                    </a:ext>
                  </a:extLst>
                </p:cNvPr>
                <p:cNvCxnSpPr/>
                <p:nvPr/>
              </p:nvCxnSpPr>
              <p:spPr>
                <a:xfrm flipH="1" flipV="1">
                  <a:off x="5460180" y="2396089"/>
                  <a:ext cx="1958654" cy="5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8C17F8-EFA2-536A-5928-AD887C1570BB}"/>
                  </a:ext>
                </a:extLst>
              </p:cNvPr>
              <p:cNvSpPr txBox="1"/>
              <p:nvPr/>
            </p:nvSpPr>
            <p:spPr>
              <a:xfrm>
                <a:off x="5902566" y="1902486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4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6C02C0-FE7A-4ACB-80E3-9325A2FA6C16}"/>
                  </a:ext>
                </a:extLst>
              </p:cNvPr>
              <p:cNvSpPr txBox="1"/>
              <p:nvPr/>
            </p:nvSpPr>
            <p:spPr>
              <a:xfrm>
                <a:off x="5902566" y="1663552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5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6A24E1-B44A-C6C0-E3E2-BECD06CC049E}"/>
                  </a:ext>
                </a:extLst>
              </p:cNvPr>
              <p:cNvSpPr txBox="1"/>
              <p:nvPr/>
            </p:nvSpPr>
            <p:spPr>
              <a:xfrm>
                <a:off x="7403885" y="1387612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7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7BE6E3-A0CD-73FE-9D8C-5E5C7DEDE1C7}"/>
                  </a:ext>
                </a:extLst>
              </p:cNvPr>
              <p:cNvSpPr txBox="1"/>
              <p:nvPr/>
            </p:nvSpPr>
            <p:spPr>
              <a:xfrm>
                <a:off x="7403885" y="1183067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8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88933C-58B2-FFF5-307D-4A15BCEF99D6}"/>
                </a:ext>
              </a:extLst>
            </p:cNvPr>
            <p:cNvSpPr txBox="1"/>
            <p:nvPr/>
          </p:nvSpPr>
          <p:spPr>
            <a:xfrm>
              <a:off x="3785268" y="1792884"/>
              <a:ext cx="119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+mn-lt"/>
                </a:rPr>
                <a:t>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2812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8985"/>
            <a:ext cx="91440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Example 3 – Yoga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sz="2000" u="sng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Yoga improved wellness for Men but not for Women. </a:t>
            </a: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defTabSz="457200"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Thus, the benefit depends on Sex. </a:t>
            </a:r>
          </a:p>
          <a:p>
            <a:pPr defTabSz="457200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We say that Yoga (yes, no) and Sex (men, women)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interacted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AutoShape 2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e's back: Data faker Diederik Stapel will support research at vocational  university – Retraction Watc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E0E55A3-12A4-5366-F7E3-F400ED737ECA}"/>
              </a:ext>
            </a:extLst>
          </p:cNvPr>
          <p:cNvGrpSpPr/>
          <p:nvPr/>
        </p:nvGrpSpPr>
        <p:grpSpPr>
          <a:xfrm>
            <a:off x="1728322" y="1047890"/>
            <a:ext cx="4879143" cy="1667370"/>
            <a:chOff x="1384385" y="1234140"/>
            <a:chExt cx="4879143" cy="166737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338FF07-42C8-C400-629D-6D6AE40EDB47}"/>
                </a:ext>
              </a:extLst>
            </p:cNvPr>
            <p:cNvGrpSpPr/>
            <p:nvPr/>
          </p:nvGrpSpPr>
          <p:grpSpPr>
            <a:xfrm>
              <a:off x="1384385" y="1234140"/>
              <a:ext cx="4879143" cy="1667370"/>
              <a:chOff x="4648810" y="1268814"/>
              <a:chExt cx="3605310" cy="166737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C6E5EBB-9399-C551-ABD8-AA2A800F65FB}"/>
                  </a:ext>
                </a:extLst>
              </p:cNvPr>
              <p:cNvGrpSpPr/>
              <p:nvPr/>
            </p:nvGrpSpPr>
            <p:grpSpPr>
              <a:xfrm>
                <a:off x="4648810" y="1268814"/>
                <a:ext cx="3605310" cy="1667370"/>
                <a:chOff x="4418380" y="1142832"/>
                <a:chExt cx="3605310" cy="166737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9A690F13-8A1E-EBE5-E7E2-D8C8840F2988}"/>
                    </a:ext>
                  </a:extLst>
                </p:cNvPr>
                <p:cNvGrpSpPr/>
                <p:nvPr/>
              </p:nvGrpSpPr>
              <p:grpSpPr>
                <a:xfrm>
                  <a:off x="4418380" y="1395639"/>
                  <a:ext cx="3605310" cy="1414563"/>
                  <a:chOff x="3894146" y="1549343"/>
                  <a:chExt cx="3605310" cy="1414563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AA5DDF56-71C6-BD2C-34A3-176046B339B6}"/>
                      </a:ext>
                    </a:extLst>
                  </p:cNvPr>
                  <p:cNvSpPr txBox="1"/>
                  <p:nvPr/>
                </p:nvSpPr>
                <p:spPr>
                  <a:xfrm>
                    <a:off x="5090267" y="2563796"/>
                    <a:ext cx="203900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dirty="0">
                        <a:solidFill>
                          <a:schemeClr val="tx1"/>
                        </a:solidFill>
                        <a:latin typeface="+mn-lt"/>
                      </a:rPr>
                      <a:t>Control      Yoga Class</a:t>
                    </a:r>
                  </a:p>
                </p:txBody>
              </p:sp>
              <p:sp>
                <p:nvSpPr>
                  <p:cNvPr id="17" name="Line 14">
                    <a:extLst>
                      <a:ext uri="{FF2B5EF4-FFF2-40B4-BE49-F238E27FC236}">
                        <a16:creationId xmlns:a16="http://schemas.microsoft.com/office/drawing/2014/main" id="{A6E4A15A-7B51-E714-E834-32CC2BF9DD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52716" y="1549343"/>
                    <a:ext cx="1165105" cy="447952"/>
                  </a:xfrm>
                  <a:prstGeom prst="line">
                    <a:avLst/>
                  </a:prstGeom>
                  <a:noFill/>
                  <a:ln w="34925">
                    <a:solidFill>
                      <a:schemeClr val="tx2">
                        <a:lumMod val="75000"/>
                      </a:schemeClr>
                    </a:solidFill>
                    <a:round/>
                    <a:headEnd type="oval" w="med" len="med"/>
                    <a:tailEnd type="oval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" name="Line 13">
                    <a:extLst>
                      <a:ext uri="{FF2B5EF4-FFF2-40B4-BE49-F238E27FC236}">
                        <a16:creationId xmlns:a16="http://schemas.microsoft.com/office/drawing/2014/main" id="{B4142629-833D-2E8F-0DEF-AC79DC297B5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452716" y="1845570"/>
                    <a:ext cx="1163626" cy="5099"/>
                  </a:xfrm>
                  <a:prstGeom prst="line">
                    <a:avLst/>
                  </a:prstGeom>
                  <a:noFill/>
                  <a:ln w="34925">
                    <a:solidFill>
                      <a:schemeClr val="accent2">
                        <a:lumMod val="75000"/>
                      </a:schemeClr>
                    </a:solidFill>
                    <a:round/>
                    <a:headEnd type="oval" w="med" len="med"/>
                    <a:tailEnd type="oval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5994AA6-068C-E62A-F85D-8AEC2AF7A437}"/>
                      </a:ext>
                    </a:extLst>
                  </p:cNvPr>
                  <p:cNvSpPr txBox="1"/>
                  <p:nvPr/>
                </p:nvSpPr>
                <p:spPr>
                  <a:xfrm>
                    <a:off x="3894146" y="1571470"/>
                    <a:ext cx="919788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2000" dirty="0">
                        <a:solidFill>
                          <a:schemeClr val="tx1"/>
                        </a:solidFill>
                        <a:latin typeface="+mn-lt"/>
                      </a:rPr>
                      <a:t>wellness score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E0495D1-0194-2E31-7CB5-9F7D25F3B76E}"/>
                      </a:ext>
                    </a:extLst>
                  </p:cNvPr>
                  <p:cNvSpPr txBox="1"/>
                  <p:nvPr/>
                </p:nvSpPr>
                <p:spPr>
                  <a:xfrm>
                    <a:off x="6616342" y="1720130"/>
                    <a:ext cx="88311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Women</a:t>
                    </a:r>
                  </a:p>
                </p:txBody>
              </p:sp>
            </p:grp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BD97E747-F3BF-A892-308E-E1AD450C74FA}"/>
                    </a:ext>
                  </a:extLst>
                </p:cNvPr>
                <p:cNvCxnSpPr/>
                <p:nvPr/>
              </p:nvCxnSpPr>
              <p:spPr>
                <a:xfrm>
                  <a:off x="5460180" y="1142832"/>
                  <a:ext cx="0" cy="125775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CB0BFA33-9B29-9C63-6B7B-930AA086471B}"/>
                    </a:ext>
                  </a:extLst>
                </p:cNvPr>
                <p:cNvCxnSpPr/>
                <p:nvPr/>
              </p:nvCxnSpPr>
              <p:spPr>
                <a:xfrm flipH="1" flipV="1">
                  <a:off x="5460180" y="2396089"/>
                  <a:ext cx="1958654" cy="5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8C17F8-EFA2-536A-5928-AD887C1570BB}"/>
                  </a:ext>
                </a:extLst>
              </p:cNvPr>
              <p:cNvSpPr txBox="1"/>
              <p:nvPr/>
            </p:nvSpPr>
            <p:spPr>
              <a:xfrm>
                <a:off x="5902566" y="1902486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4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6C02C0-FE7A-4ACB-80E3-9325A2FA6C16}"/>
                  </a:ext>
                </a:extLst>
              </p:cNvPr>
              <p:cNvSpPr txBox="1"/>
              <p:nvPr/>
            </p:nvSpPr>
            <p:spPr>
              <a:xfrm>
                <a:off x="5902566" y="1663552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5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6A24E1-B44A-C6C0-E3E2-BECD06CC049E}"/>
                  </a:ext>
                </a:extLst>
              </p:cNvPr>
              <p:cNvSpPr txBox="1"/>
              <p:nvPr/>
            </p:nvSpPr>
            <p:spPr>
              <a:xfrm>
                <a:off x="7403885" y="1655836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5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7BE6E3-A0CD-73FE-9D8C-5E5C7DEDE1C7}"/>
                  </a:ext>
                </a:extLst>
              </p:cNvPr>
              <p:cNvSpPr txBox="1"/>
              <p:nvPr/>
            </p:nvSpPr>
            <p:spPr>
              <a:xfrm>
                <a:off x="7418364" y="1307066"/>
                <a:ext cx="2688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7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88933C-58B2-FFF5-307D-4A15BCEF99D6}"/>
                </a:ext>
              </a:extLst>
            </p:cNvPr>
            <p:cNvSpPr txBox="1"/>
            <p:nvPr/>
          </p:nvSpPr>
          <p:spPr>
            <a:xfrm>
              <a:off x="4879138" y="1255493"/>
              <a:ext cx="1195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 dirty="0">
                  <a:solidFill>
                    <a:schemeClr val="tx1"/>
                  </a:solidFill>
                  <a:latin typeface="+mn-lt"/>
                </a:rPr>
                <a:t>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916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339"/>
            <a:ext cx="9144000" cy="55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Bahrick, Bahrick, Bahrick, and Bahrick (1993)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The 4 authors were the only subjects!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Ss studied foreign language vocab (e.g., dog-</a:t>
            </a:r>
            <a:r>
              <a:rPr lang="en-US" sz="2000" dirty="0" err="1">
                <a:solidFill>
                  <a:schemeClr val="tx1"/>
                </a:solidFill>
              </a:rPr>
              <a:t>chien</a:t>
            </a:r>
            <a:r>
              <a:rPr lang="en-US" sz="2000" dirty="0">
                <a:solidFill>
                  <a:schemeClr val="tx1"/>
                </a:solidFill>
              </a:rPr>
              <a:t>).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Ss studied each list during 13 or 26 sessions.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The sessions for each list were separated (spaced apart) by 2, 4, or 8 weeks.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For each list, Ss were tested 1, 2, 3, or 5 years after their last study session.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1. Identify the IVs.	</a:t>
            </a:r>
          </a:p>
          <a:p>
            <a:pPr marL="457200" indent="-457200">
              <a:buAutoNum type="arabicPeriod"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2. How many conditions? 	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u="sng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lvl="6"/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 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AutoShape 2" descr="Image result for harry bahri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arry Bahri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" r="13283"/>
          <a:stretch/>
        </p:blipFill>
        <p:spPr bwMode="auto">
          <a:xfrm>
            <a:off x="6108200" y="904354"/>
            <a:ext cx="1286568" cy="146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478913" y="868464"/>
            <a:ext cx="20397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Harry Bahrick</a:t>
            </a:r>
          </a:p>
          <a:p>
            <a:r>
              <a:rPr lang="en-US" sz="2000">
                <a:solidFill>
                  <a:schemeClr val="accent3">
                    <a:lumMod val="50000"/>
                  </a:schemeClr>
                </a:solidFill>
              </a:rPr>
              <a:t>Born 1924</a:t>
            </a:r>
            <a:endParaRPr lang="en-US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  <a:hlinkClick r:id="rId4"/>
              </a:rPr>
              <a:t>Bio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035800" y="4988443"/>
            <a:ext cx="33570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  (2 x 3 x 4)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67700" y="3695781"/>
            <a:ext cx="569973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Number of Study Sessions (13, 26)</a:t>
            </a:r>
          </a:p>
          <a:p>
            <a:pPr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Spacing Interval (2, 4, 8 weeks)</a:t>
            </a:r>
          </a:p>
          <a:p>
            <a:pPr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Test Delay (1, 2, 3, 5 years) 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6699" y="6288873"/>
            <a:ext cx="2133600" cy="36512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8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Main Effects and Interactions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  <a:latin typeface="+mn-lt"/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Yes. Cell phone impaired driving score (3 vs. 6)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Yes.  Young outscored old (7 vs. 2)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Yes. Effect of Cell </a:t>
            </a:r>
            <a:r>
              <a:rPr lang="en-US" sz="2200" i="1" dirty="0">
                <a:solidFill>
                  <a:srgbClr val="00B050"/>
                </a:solidFill>
                <a:latin typeface="+mn-lt"/>
              </a:rPr>
              <a:t>depended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 on Age. (Or Effect of Age depended on Cell.)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190935" y="995469"/>
          <a:ext cx="234483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03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561381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574776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  <a:gridCol w="345645">
                  <a:extLst>
                    <a:ext uri="{9D8B030D-6E8A-4147-A177-3AD203B41FA5}">
                      <a16:colId xmlns:a16="http://schemas.microsoft.com/office/drawing/2014/main" val="2410604893"/>
                    </a:ext>
                  </a:extLst>
                </a:gridCol>
              </a:tblGrid>
              <a:tr h="148494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28805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grpSp>
        <p:nvGrpSpPr>
          <p:cNvPr id="9225" name="Group 9224"/>
          <p:cNvGrpSpPr/>
          <p:nvPr/>
        </p:nvGrpSpPr>
        <p:grpSpPr>
          <a:xfrm>
            <a:off x="5109670" y="855865"/>
            <a:ext cx="3235129" cy="2233939"/>
            <a:chOff x="4648810" y="702245"/>
            <a:chExt cx="3235129" cy="2233939"/>
          </a:xfrm>
        </p:grpSpPr>
        <p:grpSp>
          <p:nvGrpSpPr>
            <p:cNvPr id="3" name="Group 2"/>
            <p:cNvGrpSpPr/>
            <p:nvPr/>
          </p:nvGrpSpPr>
          <p:grpSpPr>
            <a:xfrm>
              <a:off x="4648810" y="702245"/>
              <a:ext cx="3235129" cy="2233939"/>
              <a:chOff x="4418380" y="576263"/>
              <a:chExt cx="3235129" cy="2233939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418380" y="576263"/>
                <a:ext cx="3235129" cy="2233939"/>
                <a:chOff x="3894146" y="729967"/>
                <a:chExt cx="3235129" cy="2233939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5090267" y="2563796"/>
                  <a:ext cx="203900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tx1"/>
                      </a:solidFill>
                    </a:rPr>
                    <a:t> 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+mn-lt"/>
                    </a:rPr>
                    <a:t>Cell 	No Cell</a:t>
                  </a:r>
                </a:p>
              </p:txBody>
            </p:sp>
            <p:sp>
              <p:nvSpPr>
                <p:cNvPr id="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5416910" y="2223546"/>
                  <a:ext cx="1165103" cy="228117"/>
                </a:xfrm>
                <a:prstGeom prst="line">
                  <a:avLst/>
                </a:prstGeom>
                <a:noFill/>
                <a:ln w="34925">
                  <a:solidFill>
                    <a:schemeClr val="tx2">
                      <a:lumMod val="75000"/>
                    </a:schemeClr>
                  </a:solidFill>
                  <a:round/>
                  <a:headEnd type="oval" w="med" len="med"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5416910" y="1470345"/>
                  <a:ext cx="1165105" cy="455068"/>
                </a:xfrm>
                <a:prstGeom prst="line">
                  <a:avLst/>
                </a:prstGeom>
                <a:noFill/>
                <a:ln w="34925">
                  <a:solidFill>
                    <a:schemeClr val="accent3">
                      <a:lumMod val="75000"/>
                    </a:schemeClr>
                  </a:solidFill>
                  <a:round/>
                  <a:headEnd type="oval" w="med" len="med"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894146" y="1571470"/>
                  <a:ext cx="91978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chemeClr val="tx1"/>
                      </a:solidFill>
                      <a:latin typeface="+mn-lt"/>
                    </a:rPr>
                    <a:t>driving score</a:t>
                  </a: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4917645" y="729967"/>
                  <a:ext cx="1749651" cy="646331"/>
                  <a:chOff x="5395484" y="720717"/>
                  <a:chExt cx="1730433" cy="593265"/>
                </a:xfrm>
              </p:grpSpPr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5395484" y="720717"/>
                    <a:ext cx="873414" cy="5932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Young</a:t>
                    </a:r>
                  </a:p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Old</a:t>
                    </a:r>
                  </a:p>
                </p:txBody>
              </p:sp>
              <p:cxnSp>
                <p:nvCxnSpPr>
                  <p:cNvPr id="15" name="Straight Connector 14"/>
                  <p:cNvCxnSpPr/>
                  <p:nvPr/>
                </p:nvCxnSpPr>
                <p:spPr>
                  <a:xfrm>
                    <a:off x="6268898" y="909691"/>
                    <a:ext cx="857019" cy="0"/>
                  </a:xfrm>
                  <a:prstGeom prst="line">
                    <a:avLst/>
                  </a:prstGeom>
                  <a:ln w="34925"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/>
                  <p:cNvCxnSpPr/>
                  <p:nvPr/>
                </p:nvCxnSpPr>
                <p:spPr>
                  <a:xfrm>
                    <a:off x="6268897" y="1121445"/>
                    <a:ext cx="857019" cy="0"/>
                  </a:xfrm>
                  <a:prstGeom prst="line">
                    <a:avLst/>
                  </a:prstGeom>
                  <a:ln w="34925"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7" name="Straight Connector 16"/>
              <p:cNvCxnSpPr/>
              <p:nvPr/>
            </p:nvCxnSpPr>
            <p:spPr>
              <a:xfrm>
                <a:off x="5460180" y="1142832"/>
                <a:ext cx="0" cy="125775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5460180" y="2396089"/>
                <a:ext cx="1958654" cy="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5844931" y="2215782"/>
              <a:ext cx="268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3099" y="1737285"/>
              <a:ext cx="268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5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4675" y="2005238"/>
              <a:ext cx="2718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3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72485" y="1291053"/>
              <a:ext cx="268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134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Possible Finding #1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  <a:latin typeface="+mn-lt"/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Yes. Cell phone impaired driving score (3 vs. 6)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Yes.  Young outscored old (7 vs. 2)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Yes. Effect of Cell </a:t>
            </a:r>
            <a:r>
              <a:rPr lang="en-US" sz="2200" i="1" dirty="0">
                <a:solidFill>
                  <a:srgbClr val="00B050"/>
                </a:solidFill>
                <a:latin typeface="+mn-lt"/>
              </a:rPr>
              <a:t>depended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 on Age. (Or Effect of Age depended on Cell.)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Tip: An interaction occurs if and only if </a:t>
            </a:r>
            <a:r>
              <a:rPr lang="en-US" sz="22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line segments are not parallel.</a:t>
            </a:r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endParaRPr lang="en-US" sz="2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190935" y="995469"/>
          <a:ext cx="234483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03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561381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574776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  <a:gridCol w="345645">
                  <a:extLst>
                    <a:ext uri="{9D8B030D-6E8A-4147-A177-3AD203B41FA5}">
                      <a16:colId xmlns:a16="http://schemas.microsoft.com/office/drawing/2014/main" val="2410604893"/>
                    </a:ext>
                  </a:extLst>
                </a:gridCol>
              </a:tblGrid>
              <a:tr h="148494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28805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grpSp>
        <p:nvGrpSpPr>
          <p:cNvPr id="9225" name="Group 9224"/>
          <p:cNvGrpSpPr/>
          <p:nvPr/>
        </p:nvGrpSpPr>
        <p:grpSpPr>
          <a:xfrm>
            <a:off x="5071265" y="789592"/>
            <a:ext cx="3235129" cy="2233939"/>
            <a:chOff x="4648810" y="702245"/>
            <a:chExt cx="3235129" cy="2233939"/>
          </a:xfrm>
        </p:grpSpPr>
        <p:grpSp>
          <p:nvGrpSpPr>
            <p:cNvPr id="3" name="Group 2"/>
            <p:cNvGrpSpPr/>
            <p:nvPr/>
          </p:nvGrpSpPr>
          <p:grpSpPr>
            <a:xfrm>
              <a:off x="4648810" y="702245"/>
              <a:ext cx="3235129" cy="2233939"/>
              <a:chOff x="4418380" y="576263"/>
              <a:chExt cx="3235129" cy="2233939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418380" y="576263"/>
                <a:ext cx="3235129" cy="2233939"/>
                <a:chOff x="3894146" y="729967"/>
                <a:chExt cx="3235129" cy="2233939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5090267" y="2563796"/>
                  <a:ext cx="203900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tx1"/>
                      </a:solidFill>
                    </a:rPr>
                    <a:t> 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+mn-lt"/>
                    </a:rPr>
                    <a:t>Cell 	No Cell</a:t>
                  </a:r>
                </a:p>
              </p:txBody>
            </p:sp>
            <p:sp>
              <p:nvSpPr>
                <p:cNvPr id="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5416910" y="2217932"/>
                  <a:ext cx="1165105" cy="212532"/>
                </a:xfrm>
                <a:prstGeom prst="line">
                  <a:avLst/>
                </a:prstGeom>
                <a:noFill/>
                <a:ln w="34925">
                  <a:solidFill>
                    <a:schemeClr val="tx2">
                      <a:lumMod val="75000"/>
                    </a:schemeClr>
                  </a:solidFill>
                  <a:round/>
                  <a:headEnd type="oval" w="med" len="med"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5416910" y="1470345"/>
                  <a:ext cx="1165105" cy="455068"/>
                </a:xfrm>
                <a:prstGeom prst="line">
                  <a:avLst/>
                </a:prstGeom>
                <a:noFill/>
                <a:ln w="34925">
                  <a:solidFill>
                    <a:schemeClr val="accent3">
                      <a:lumMod val="75000"/>
                    </a:schemeClr>
                  </a:solidFill>
                  <a:round/>
                  <a:headEnd type="oval" w="med" len="med"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894146" y="1571470"/>
                  <a:ext cx="91978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chemeClr val="tx1"/>
                      </a:solidFill>
                      <a:latin typeface="+mn-lt"/>
                    </a:rPr>
                    <a:t>driving score</a:t>
                  </a: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4917645" y="729967"/>
                  <a:ext cx="1749651" cy="646331"/>
                  <a:chOff x="5395484" y="720717"/>
                  <a:chExt cx="1730433" cy="593265"/>
                </a:xfrm>
              </p:grpSpPr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5395484" y="720717"/>
                    <a:ext cx="873414" cy="5932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Young</a:t>
                    </a:r>
                  </a:p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Old</a:t>
                    </a:r>
                  </a:p>
                </p:txBody>
              </p:sp>
              <p:cxnSp>
                <p:nvCxnSpPr>
                  <p:cNvPr id="15" name="Straight Connector 14"/>
                  <p:cNvCxnSpPr/>
                  <p:nvPr/>
                </p:nvCxnSpPr>
                <p:spPr>
                  <a:xfrm>
                    <a:off x="6268898" y="909691"/>
                    <a:ext cx="857019" cy="0"/>
                  </a:xfrm>
                  <a:prstGeom prst="line">
                    <a:avLst/>
                  </a:prstGeom>
                  <a:ln w="34925"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/>
                  <p:cNvCxnSpPr/>
                  <p:nvPr/>
                </p:nvCxnSpPr>
                <p:spPr>
                  <a:xfrm>
                    <a:off x="6268897" y="1121445"/>
                    <a:ext cx="857019" cy="0"/>
                  </a:xfrm>
                  <a:prstGeom prst="line">
                    <a:avLst/>
                  </a:prstGeom>
                  <a:ln w="34925"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7" name="Straight Connector 16"/>
              <p:cNvCxnSpPr/>
              <p:nvPr/>
            </p:nvCxnSpPr>
            <p:spPr>
              <a:xfrm>
                <a:off x="5460180" y="1142832"/>
                <a:ext cx="0" cy="125775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5460180" y="2396089"/>
                <a:ext cx="1958654" cy="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5844931" y="2215782"/>
              <a:ext cx="268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3099" y="1737285"/>
              <a:ext cx="268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5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75520" y="2016516"/>
              <a:ext cx="268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3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72485" y="1291053"/>
              <a:ext cx="268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2885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Possible Finding #2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Yes. Cell impaired driving score (4 vs. 8)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Yes.  Young outscored old (7 vs. 5)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No. Cell had same negative effect on Young (9 </a:t>
            </a:r>
            <a:r>
              <a:rPr lang="en-US" sz="22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 5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) and Old (7 </a:t>
            </a:r>
            <a:r>
              <a:rPr lang="en-US" sz="22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3</a:t>
            </a:r>
            <a:r>
              <a:rPr lang="en-US" sz="2200" dirty="0">
                <a:solidFill>
                  <a:srgbClr val="00B050"/>
                </a:solidFill>
                <a:latin typeface="+mn-lt"/>
              </a:rPr>
              <a:t>).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defTabSz="457200">
              <a:lnSpc>
                <a:spcPct val="150000"/>
              </a:lnSpc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Note: This was the outcome found by Strayer and Drews (2004). </a:t>
            </a:r>
          </a:p>
          <a:p>
            <a:pPr defTabSz="457200">
              <a:lnSpc>
                <a:spcPct val="150000"/>
              </a:lnSpc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defTabSz="457200">
              <a:lnSpc>
                <a:spcPct val="150000"/>
              </a:lnSpc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defTabSz="457200">
              <a:lnSpc>
                <a:spcPct val="150000"/>
              </a:lnSpc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323587" y="816976"/>
          <a:ext cx="234483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03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561381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574776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  <a:gridCol w="345645">
                  <a:extLst>
                    <a:ext uri="{9D8B030D-6E8A-4147-A177-3AD203B41FA5}">
                      <a16:colId xmlns:a16="http://schemas.microsoft.com/office/drawing/2014/main" val="2410604893"/>
                    </a:ext>
                  </a:extLst>
                </a:gridCol>
              </a:tblGrid>
              <a:tr h="60928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28805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648810" y="702245"/>
            <a:ext cx="3235129" cy="2233939"/>
            <a:chOff x="4418380" y="576263"/>
            <a:chExt cx="3235129" cy="2233939"/>
          </a:xfrm>
        </p:grpSpPr>
        <p:grpSp>
          <p:nvGrpSpPr>
            <p:cNvPr id="29" name="Group 28"/>
            <p:cNvGrpSpPr/>
            <p:nvPr/>
          </p:nvGrpSpPr>
          <p:grpSpPr>
            <a:xfrm>
              <a:off x="4418380" y="576263"/>
              <a:ext cx="3235129" cy="2233939"/>
              <a:chOff x="3894146" y="729967"/>
              <a:chExt cx="3235129" cy="223393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090267" y="2563796"/>
                <a:ext cx="2039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Cell 	No Cell</a:t>
                </a:r>
              </a:p>
            </p:txBody>
          </p: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 flipV="1">
                <a:off x="5416910" y="1708157"/>
                <a:ext cx="1165105" cy="466033"/>
              </a:xfrm>
              <a:prstGeom prst="line">
                <a:avLst/>
              </a:prstGeom>
              <a:noFill/>
              <a:ln w="34925">
                <a:solidFill>
                  <a:schemeClr val="tx2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 flipV="1">
                <a:off x="5416910" y="1470345"/>
                <a:ext cx="1165105" cy="455068"/>
              </a:xfrm>
              <a:prstGeom prst="line">
                <a:avLst/>
              </a:prstGeom>
              <a:noFill/>
              <a:ln w="34925">
                <a:solidFill>
                  <a:schemeClr val="accent3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94146" y="1571470"/>
                <a:ext cx="919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driving score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4917645" y="729967"/>
                <a:ext cx="1749651" cy="646331"/>
                <a:chOff x="5395484" y="720717"/>
                <a:chExt cx="1730433" cy="593265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5395484" y="720717"/>
                  <a:ext cx="873414" cy="593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Young</a:t>
                  </a:r>
                </a:p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Old</a:t>
                  </a:r>
                </a:p>
              </p:txBody>
            </p: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6268898" y="909691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268897" y="1121445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" name="Straight Connector 16"/>
            <p:cNvCxnSpPr/>
            <p:nvPr/>
          </p:nvCxnSpPr>
          <p:spPr>
            <a:xfrm>
              <a:off x="5460180" y="1142832"/>
              <a:ext cx="0" cy="125775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5460180" y="2396089"/>
              <a:ext cx="1958654" cy="5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4632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/>
              </a:rPr>
              <a:t>Possible Finding #3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	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>
              <a:lnSpc>
                <a:spcPct val="150000"/>
              </a:lnSpc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323587" y="816976"/>
          <a:ext cx="234483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03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561381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574776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  <a:gridCol w="345645">
                  <a:extLst>
                    <a:ext uri="{9D8B030D-6E8A-4147-A177-3AD203B41FA5}">
                      <a16:colId xmlns:a16="http://schemas.microsoft.com/office/drawing/2014/main" val="2410604893"/>
                    </a:ext>
                  </a:extLst>
                </a:gridCol>
              </a:tblGrid>
              <a:tr h="60928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28805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3730" y="663840"/>
            <a:ext cx="3311939" cy="2233939"/>
            <a:chOff x="4553730" y="663840"/>
            <a:chExt cx="3311939" cy="2233939"/>
          </a:xfrm>
        </p:grpSpPr>
        <p:grpSp>
          <p:nvGrpSpPr>
            <p:cNvPr id="29" name="Group 28"/>
            <p:cNvGrpSpPr/>
            <p:nvPr/>
          </p:nvGrpSpPr>
          <p:grpSpPr>
            <a:xfrm>
              <a:off x="4553730" y="663840"/>
              <a:ext cx="3311939" cy="2233939"/>
              <a:chOff x="3817336" y="729967"/>
              <a:chExt cx="3311939" cy="223393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090267" y="2563796"/>
                <a:ext cx="2039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Cell 	No Cell</a:t>
                </a:r>
              </a:p>
            </p:txBody>
          </p: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 flipV="1">
                <a:off x="5416910" y="1432023"/>
                <a:ext cx="1165105" cy="768099"/>
              </a:xfrm>
              <a:prstGeom prst="line">
                <a:avLst/>
              </a:prstGeom>
              <a:noFill/>
              <a:ln w="34925">
                <a:solidFill>
                  <a:schemeClr val="tx2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 flipV="1">
                <a:off x="5416910" y="1700859"/>
                <a:ext cx="1165105" cy="224554"/>
              </a:xfrm>
              <a:prstGeom prst="line">
                <a:avLst/>
              </a:prstGeom>
              <a:noFill/>
              <a:ln w="34925">
                <a:solidFill>
                  <a:schemeClr val="accent3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17336" y="1548839"/>
                <a:ext cx="919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driving score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4917645" y="729967"/>
                <a:ext cx="1749651" cy="646331"/>
                <a:chOff x="5395484" y="720717"/>
                <a:chExt cx="1730433" cy="593265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5395484" y="720717"/>
                  <a:ext cx="873414" cy="593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Young</a:t>
                  </a:r>
                </a:p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Old</a:t>
                  </a:r>
                </a:p>
              </p:txBody>
            </p: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6268898" y="909691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268897" y="1121445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/>
            <p:cNvGrpSpPr/>
            <p:nvPr/>
          </p:nvGrpSpPr>
          <p:grpSpPr>
            <a:xfrm>
              <a:off x="5715610" y="1228498"/>
              <a:ext cx="1958655" cy="1269171"/>
              <a:chOff x="5570530" y="1239915"/>
              <a:chExt cx="1958655" cy="1269171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5570530" y="1239915"/>
                <a:ext cx="0" cy="125775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 flipV="1">
                <a:off x="5570531" y="2509031"/>
                <a:ext cx="1958654" cy="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7DC78F4-800A-B618-4B33-B5265EA78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470" y="3414514"/>
            <a:ext cx="47238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Yes. Cell impaired driving score (4 vs. 8)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611C56-85C6-BD4A-1E6C-8768EF966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7672" y="4423448"/>
            <a:ext cx="38707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 Young = Old (6 vs. 6)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37004F-FF6D-6D94-12A3-00212C45C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426" y="5600822"/>
            <a:ext cx="8141860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Yes. Effect of Cell depended on Age.</a:t>
            </a:r>
          </a:p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Tip: An interaction occurs if and only if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line segments are not parallel.</a:t>
            </a:r>
            <a:endParaRPr lang="en-US" sz="2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106440" y="1002675"/>
          <a:ext cx="265905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868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636609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651799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  <a:gridCol w="391963">
                  <a:extLst>
                    <a:ext uri="{9D8B030D-6E8A-4147-A177-3AD203B41FA5}">
                      <a16:colId xmlns:a16="http://schemas.microsoft.com/office/drawing/2014/main" val="2410604893"/>
                    </a:ext>
                  </a:extLst>
                </a:gridCol>
              </a:tblGrid>
              <a:tr h="60928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28805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418380" y="851746"/>
            <a:ext cx="3311939" cy="2233939"/>
            <a:chOff x="4553730" y="663840"/>
            <a:chExt cx="3311939" cy="2233939"/>
          </a:xfrm>
        </p:grpSpPr>
        <p:grpSp>
          <p:nvGrpSpPr>
            <p:cNvPr id="29" name="Group 28"/>
            <p:cNvGrpSpPr/>
            <p:nvPr/>
          </p:nvGrpSpPr>
          <p:grpSpPr>
            <a:xfrm>
              <a:off x="4553730" y="663840"/>
              <a:ext cx="3311939" cy="2233939"/>
              <a:chOff x="3817336" y="729967"/>
              <a:chExt cx="3311939" cy="223393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090267" y="2563796"/>
                <a:ext cx="2039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Cell 	No Cell</a:t>
                </a:r>
              </a:p>
            </p:txBody>
          </p: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 flipV="1">
                <a:off x="5426662" y="1669749"/>
                <a:ext cx="1155353" cy="508641"/>
              </a:xfrm>
              <a:prstGeom prst="line">
                <a:avLst/>
              </a:prstGeom>
              <a:noFill/>
              <a:ln w="34925">
                <a:solidFill>
                  <a:schemeClr val="tx2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 flipV="1">
                <a:off x="5416911" y="1651687"/>
                <a:ext cx="1165104" cy="511942"/>
              </a:xfrm>
              <a:prstGeom prst="line">
                <a:avLst/>
              </a:prstGeom>
              <a:noFill/>
              <a:ln w="34925">
                <a:solidFill>
                  <a:schemeClr val="accent3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17336" y="1548839"/>
                <a:ext cx="919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driving score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4917645" y="729967"/>
                <a:ext cx="1749651" cy="646331"/>
                <a:chOff x="5395484" y="720717"/>
                <a:chExt cx="1730433" cy="593265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5395484" y="720717"/>
                  <a:ext cx="873414" cy="593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Young</a:t>
                  </a:r>
                </a:p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Old</a:t>
                  </a:r>
                </a:p>
              </p:txBody>
            </p: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6268898" y="909691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268897" y="1121445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/>
            <p:cNvGrpSpPr/>
            <p:nvPr/>
          </p:nvGrpSpPr>
          <p:grpSpPr>
            <a:xfrm>
              <a:off x="5715610" y="1228498"/>
              <a:ext cx="1958655" cy="1269171"/>
              <a:chOff x="5570530" y="1239915"/>
              <a:chExt cx="1958655" cy="1269171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5570530" y="1239915"/>
                <a:ext cx="0" cy="125775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 flipV="1">
                <a:off x="5570531" y="2509031"/>
                <a:ext cx="1958654" cy="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/>
              </a:rPr>
              <a:t>Possible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Finding #4</a:t>
            </a: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2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	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defTabSz="457200">
              <a:lnSpc>
                <a:spcPct val="150000"/>
              </a:lnSpc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D0E38E-9FFA-A0B7-590D-ECDC3876C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429" y="3248011"/>
            <a:ext cx="47238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Yes. Cell impaired driving score (3 vs. 7)</a:t>
            </a:r>
            <a:endParaRPr lang="en-US" sz="2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F0A592-4360-0C2F-E489-F5109992F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631" y="4256945"/>
            <a:ext cx="38707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 Young = Old (5 vs. 5)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4564A9-DFB9-5D0C-791B-EB93F512D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84" y="5434319"/>
            <a:ext cx="84459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Cell equally impaired Young (7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 3</a:t>
            </a:r>
            <a:r>
              <a:rPr lang="en-US" sz="2200" dirty="0">
                <a:solidFill>
                  <a:srgbClr val="00B050"/>
                </a:solidFill>
              </a:rPr>
              <a:t>) and Old (7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 3</a:t>
            </a:r>
            <a:r>
              <a:rPr lang="en-US" sz="2200" dirty="0">
                <a:solidFill>
                  <a:srgbClr val="00B05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6415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/>
              </a:rPr>
              <a:t>Possible Finding #5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	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200" dirty="0"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.</a:t>
            </a:r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r>
              <a:rPr lang="en-US" sz="20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defTabSz="457200">
              <a:lnSpc>
                <a:spcPct val="150000"/>
              </a:lnSpc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226642" y="1009001"/>
          <a:ext cx="234483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03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561381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574776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  <a:gridCol w="345645">
                  <a:extLst>
                    <a:ext uri="{9D8B030D-6E8A-4147-A177-3AD203B41FA5}">
                      <a16:colId xmlns:a16="http://schemas.microsoft.com/office/drawing/2014/main" val="2410604893"/>
                    </a:ext>
                  </a:extLst>
                </a:gridCol>
              </a:tblGrid>
              <a:tr h="60928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28805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456785" y="855865"/>
            <a:ext cx="3311939" cy="2233939"/>
            <a:chOff x="4553730" y="663840"/>
            <a:chExt cx="3311939" cy="2233939"/>
          </a:xfrm>
        </p:grpSpPr>
        <p:grpSp>
          <p:nvGrpSpPr>
            <p:cNvPr id="29" name="Group 28"/>
            <p:cNvGrpSpPr/>
            <p:nvPr/>
          </p:nvGrpSpPr>
          <p:grpSpPr>
            <a:xfrm>
              <a:off x="4553730" y="663840"/>
              <a:ext cx="3311939" cy="2233939"/>
              <a:chOff x="3817336" y="729967"/>
              <a:chExt cx="3311939" cy="223393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090267" y="2563796"/>
                <a:ext cx="2039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Cell 	No Cell</a:t>
                </a:r>
              </a:p>
            </p:txBody>
          </p: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 flipV="1">
                <a:off x="5426661" y="1868967"/>
                <a:ext cx="1155353" cy="508641"/>
              </a:xfrm>
              <a:prstGeom prst="line">
                <a:avLst/>
              </a:prstGeom>
              <a:noFill/>
              <a:ln w="34925">
                <a:solidFill>
                  <a:schemeClr val="tx2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>
                <a:off x="5426661" y="1459991"/>
                <a:ext cx="1155354" cy="419516"/>
              </a:xfrm>
              <a:prstGeom prst="line">
                <a:avLst/>
              </a:prstGeom>
              <a:noFill/>
              <a:ln w="34925">
                <a:solidFill>
                  <a:schemeClr val="accent3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17336" y="1548839"/>
                <a:ext cx="919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driving score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4917645" y="729967"/>
                <a:ext cx="1749651" cy="646331"/>
                <a:chOff x="5395484" y="720717"/>
                <a:chExt cx="1730433" cy="593265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5395484" y="720717"/>
                  <a:ext cx="873414" cy="593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Young</a:t>
                  </a:r>
                </a:p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Old</a:t>
                  </a:r>
                </a:p>
              </p:txBody>
            </p: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6268898" y="909691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268897" y="1121445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/>
            <p:cNvGrpSpPr/>
            <p:nvPr/>
          </p:nvGrpSpPr>
          <p:grpSpPr>
            <a:xfrm>
              <a:off x="5715610" y="1228498"/>
              <a:ext cx="1958655" cy="1269171"/>
              <a:chOff x="5570530" y="1239915"/>
              <a:chExt cx="1958655" cy="1269171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5570530" y="1239915"/>
                <a:ext cx="0" cy="125775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 flipV="1">
                <a:off x="5570531" y="2509031"/>
                <a:ext cx="1958654" cy="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EDFC552-FAE3-C9CB-8F10-C0097FECD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224" y="3203033"/>
            <a:ext cx="47238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 Cell = No Cell (5 vs. 5)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5731E5-58E4-4FA8-F0B1-3BF0384B7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7075" y="3976237"/>
            <a:ext cx="50416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Yes.  Young outscored Old (7 vs. 3)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B4E506-272C-00C3-A242-CE771EC80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89" y="5342867"/>
            <a:ext cx="8445991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Yes. Cell helped Young (5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 9</a:t>
            </a:r>
            <a:r>
              <a:rPr lang="en-US" sz="2200" dirty="0">
                <a:solidFill>
                  <a:srgbClr val="00B050"/>
                </a:solidFill>
              </a:rPr>
              <a:t>) but impaired Old (9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 5</a:t>
            </a:r>
            <a:r>
              <a:rPr lang="en-US" sz="2200" dirty="0">
                <a:solidFill>
                  <a:srgbClr val="00B050"/>
                </a:solidFill>
              </a:rPr>
              <a:t>).</a:t>
            </a:r>
          </a:p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Tip: An interaction occurs if and only if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line segments are not parallel.</a:t>
            </a:r>
            <a:endParaRPr lang="en-US" sz="2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8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/>
              </a:rPr>
              <a:t>Possible Finding #6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200" dirty="0">
              <a:solidFill>
                <a:schemeClr val="tx1"/>
              </a:solidFill>
              <a:latin typeface="+mn-lt"/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Phone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endParaRPr lang="en-US" sz="2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defTabSz="457200"/>
            <a:r>
              <a:rPr lang="en-US" sz="2000" dirty="0">
                <a:solidFill>
                  <a:schemeClr val="tx1"/>
                </a:solidFill>
                <a:latin typeface="+mn-lt"/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341857" y="1047406"/>
          <a:ext cx="199918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03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561381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574776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</a:tblGrid>
              <a:tr h="60928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72000" y="894270"/>
            <a:ext cx="3311939" cy="2233939"/>
            <a:chOff x="4553730" y="663840"/>
            <a:chExt cx="3311939" cy="2233939"/>
          </a:xfrm>
        </p:grpSpPr>
        <p:grpSp>
          <p:nvGrpSpPr>
            <p:cNvPr id="29" name="Group 28"/>
            <p:cNvGrpSpPr/>
            <p:nvPr/>
          </p:nvGrpSpPr>
          <p:grpSpPr>
            <a:xfrm>
              <a:off x="4553730" y="663840"/>
              <a:ext cx="3311939" cy="2233939"/>
              <a:chOff x="3817336" y="729967"/>
              <a:chExt cx="3311939" cy="223393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090267" y="2563796"/>
                <a:ext cx="2039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Cell 	No Cell</a:t>
                </a:r>
              </a:p>
            </p:txBody>
          </p: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>
                <a:off x="5426661" y="2256724"/>
                <a:ext cx="1155353" cy="9681"/>
              </a:xfrm>
              <a:prstGeom prst="line">
                <a:avLst/>
              </a:prstGeom>
              <a:noFill/>
              <a:ln w="34925">
                <a:solidFill>
                  <a:schemeClr val="tx2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>
                <a:off x="5426661" y="1459991"/>
                <a:ext cx="1155353" cy="3884"/>
              </a:xfrm>
              <a:prstGeom prst="line">
                <a:avLst/>
              </a:prstGeom>
              <a:noFill/>
              <a:ln w="34925">
                <a:solidFill>
                  <a:schemeClr val="accent3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17336" y="1548839"/>
                <a:ext cx="919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driving score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4917645" y="729967"/>
                <a:ext cx="1749651" cy="646331"/>
                <a:chOff x="5395484" y="720717"/>
                <a:chExt cx="1730433" cy="593265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5395484" y="720717"/>
                  <a:ext cx="873414" cy="593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Young</a:t>
                  </a:r>
                </a:p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Old</a:t>
                  </a:r>
                </a:p>
              </p:txBody>
            </p: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6268898" y="909691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268897" y="1121445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/>
            <p:cNvGrpSpPr/>
            <p:nvPr/>
          </p:nvGrpSpPr>
          <p:grpSpPr>
            <a:xfrm>
              <a:off x="5715610" y="1228498"/>
              <a:ext cx="1958655" cy="1269171"/>
              <a:chOff x="5570530" y="1239915"/>
              <a:chExt cx="1958655" cy="1269171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5570530" y="1239915"/>
                <a:ext cx="0" cy="125775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 flipV="1">
                <a:off x="5570531" y="2509031"/>
                <a:ext cx="1958654" cy="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B6A6CBD-2706-7A0E-513E-07095A5B4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9725" y="3303428"/>
            <a:ext cx="47238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 Cell = No Cell (5 vs. 5)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E6A663-ADBE-B903-AEA8-EB307B085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0430" y="4189024"/>
            <a:ext cx="443626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Yes.  Young outscored Old (8 vs. 2)</a:t>
            </a:r>
            <a:endParaRPr 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5D72F4-0B19-00B6-960E-0239C3171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04333"/>
            <a:ext cx="84459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Cell had no effect on Young (8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 </a:t>
            </a:r>
            <a:r>
              <a:rPr lang="en-US" sz="2200" dirty="0">
                <a:solidFill>
                  <a:srgbClr val="00B050"/>
                </a:solidFill>
              </a:rPr>
              <a:t>8) and no effect on Old (2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 </a:t>
            </a:r>
            <a:r>
              <a:rPr lang="en-US" sz="2200" dirty="0">
                <a:solidFill>
                  <a:srgbClr val="00B050"/>
                </a:solidFill>
              </a:rPr>
              <a:t>2 ).</a:t>
            </a:r>
          </a:p>
        </p:txBody>
      </p:sp>
    </p:spTree>
    <p:extLst>
      <p:ext uri="{BB962C8B-B14F-4D97-AF65-F5344CB8AC3E}">
        <p14:creationId xmlns:p14="http://schemas.microsoft.com/office/powerpoint/2010/main" val="353934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/>
              </a:rPr>
              <a:t>Possible Finding #7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  <a:latin typeface="+mn-lt"/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endParaRPr lang="en-US" sz="2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	</a:t>
            </a:r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endParaRPr lang="en-US" sz="20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defTabSz="457200"/>
            <a:r>
              <a:rPr lang="en-US" sz="20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defTabSz="457200">
              <a:lnSpc>
                <a:spcPct val="150000"/>
              </a:lnSpc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341857" y="1047406"/>
          <a:ext cx="199918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03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561381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574776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</a:tblGrid>
              <a:tr h="60928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72000" y="894270"/>
            <a:ext cx="3311939" cy="2233939"/>
            <a:chOff x="4553730" y="663840"/>
            <a:chExt cx="3311939" cy="2233939"/>
          </a:xfrm>
        </p:grpSpPr>
        <p:grpSp>
          <p:nvGrpSpPr>
            <p:cNvPr id="29" name="Group 28"/>
            <p:cNvGrpSpPr/>
            <p:nvPr/>
          </p:nvGrpSpPr>
          <p:grpSpPr>
            <a:xfrm>
              <a:off x="4553730" y="663840"/>
              <a:ext cx="3311939" cy="2233939"/>
              <a:chOff x="3817336" y="729967"/>
              <a:chExt cx="3311939" cy="223393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090267" y="2563796"/>
                <a:ext cx="2039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Cell 	No Cell</a:t>
                </a:r>
              </a:p>
            </p:txBody>
          </p: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 flipV="1">
                <a:off x="5426661" y="1459991"/>
                <a:ext cx="1155353" cy="796733"/>
              </a:xfrm>
              <a:prstGeom prst="line">
                <a:avLst/>
              </a:prstGeom>
              <a:noFill/>
              <a:ln w="34925">
                <a:solidFill>
                  <a:schemeClr val="tx2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>
                <a:off x="5426661" y="1459991"/>
                <a:ext cx="1155353" cy="806414"/>
              </a:xfrm>
              <a:prstGeom prst="line">
                <a:avLst/>
              </a:prstGeom>
              <a:noFill/>
              <a:ln w="34925">
                <a:solidFill>
                  <a:schemeClr val="accent3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17336" y="1548839"/>
                <a:ext cx="919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driving score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4917645" y="729967"/>
                <a:ext cx="1749651" cy="646331"/>
                <a:chOff x="5395484" y="720717"/>
                <a:chExt cx="1730433" cy="593265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5395484" y="720717"/>
                  <a:ext cx="873414" cy="593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Young</a:t>
                  </a:r>
                </a:p>
                <a:p>
                  <a:pPr algn="r"/>
                  <a:r>
                    <a:rPr lang="en-US" sz="1800" dirty="0">
                      <a:solidFill>
                        <a:schemeClr val="tx1"/>
                      </a:solidFill>
                      <a:latin typeface="+mn-lt"/>
                    </a:rPr>
                    <a:t>Old</a:t>
                  </a:r>
                </a:p>
              </p:txBody>
            </p: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6268898" y="909691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268897" y="1121445"/>
                  <a:ext cx="857019" cy="0"/>
                </a:xfrm>
                <a:prstGeom prst="line">
                  <a:avLst/>
                </a:prstGeom>
                <a:ln w="3492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/>
            <p:cNvGrpSpPr/>
            <p:nvPr/>
          </p:nvGrpSpPr>
          <p:grpSpPr>
            <a:xfrm>
              <a:off x="5715610" y="1228498"/>
              <a:ext cx="1958655" cy="1269171"/>
              <a:chOff x="5570530" y="1239915"/>
              <a:chExt cx="1958655" cy="1269171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5570530" y="1239915"/>
                <a:ext cx="0" cy="125775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 flipV="1">
                <a:off x="5570531" y="2509031"/>
                <a:ext cx="1958654" cy="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AF75142-F3E2-79CC-A4CE-7978CE416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130" y="3258653"/>
            <a:ext cx="47238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 Cell = No Cell (5 vs. 5)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86D212-90F2-01E8-0B46-9DE82D849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764" y="4094151"/>
            <a:ext cx="38707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 Young = Old (5 vs. 5)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8A64C5-C3D0-D2B6-68DD-09BF6ADAB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04" y="5399072"/>
            <a:ext cx="8445991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Yes. Cell helped Young (2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 </a:t>
            </a:r>
            <a:r>
              <a:rPr lang="en-US" sz="2200" dirty="0">
                <a:solidFill>
                  <a:srgbClr val="00B050"/>
                </a:solidFill>
              </a:rPr>
              <a:t>8) yet impaired Old (8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 2</a:t>
            </a:r>
            <a:r>
              <a:rPr lang="en-US" sz="2200" dirty="0">
                <a:solidFill>
                  <a:srgbClr val="00B050"/>
                </a:solidFill>
              </a:rPr>
              <a:t>).</a:t>
            </a:r>
          </a:p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In other words, effect of Cell depended on Age.</a:t>
            </a:r>
          </a:p>
        </p:txBody>
      </p:sp>
    </p:spTree>
    <p:extLst>
      <p:ext uri="{BB962C8B-B14F-4D97-AF65-F5344CB8AC3E}">
        <p14:creationId xmlns:p14="http://schemas.microsoft.com/office/powerpoint/2010/main" val="66954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/>
              </a:rPr>
              <a:t>Possible Finding #8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Cell?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Main effect of Age? </a:t>
            </a: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	</a:t>
            </a:r>
          </a:p>
          <a:p>
            <a:pPr defTabSz="457200"/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Interaction between Cell and Age? </a:t>
            </a:r>
          </a:p>
          <a:p>
            <a:pPr defTabSz="457200"/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endParaRPr lang="en-US" sz="2200" dirty="0">
              <a:solidFill>
                <a:srgbClr val="00B050"/>
              </a:solidFill>
              <a:latin typeface="+mn-lt"/>
            </a:endParaRPr>
          </a:p>
          <a:p>
            <a:pPr defTabSz="457200"/>
            <a:r>
              <a:rPr lang="en-US" sz="22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defTabSz="457200">
              <a:lnSpc>
                <a:spcPct val="150000"/>
              </a:lnSpc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271114" y="967975"/>
          <a:ext cx="234483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030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561381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574776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  <a:gridCol w="345645">
                  <a:extLst>
                    <a:ext uri="{9D8B030D-6E8A-4147-A177-3AD203B41FA5}">
                      <a16:colId xmlns:a16="http://schemas.microsoft.com/office/drawing/2014/main" val="2410604893"/>
                    </a:ext>
                  </a:extLst>
                </a:gridCol>
              </a:tblGrid>
              <a:tr h="60928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driving score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 Cell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Young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Old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  <a:tr h="348165"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28805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555173" y="967975"/>
            <a:ext cx="3311939" cy="2233939"/>
            <a:chOff x="4553730" y="663840"/>
            <a:chExt cx="3311939" cy="2233939"/>
          </a:xfrm>
        </p:grpSpPr>
        <p:grpSp>
          <p:nvGrpSpPr>
            <p:cNvPr id="13" name="Group 12"/>
            <p:cNvGrpSpPr/>
            <p:nvPr/>
          </p:nvGrpSpPr>
          <p:grpSpPr>
            <a:xfrm>
              <a:off x="4553730" y="663840"/>
              <a:ext cx="3311939" cy="2233939"/>
              <a:chOff x="4553730" y="663840"/>
              <a:chExt cx="3311939" cy="2233939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553730" y="663840"/>
                <a:ext cx="3311939" cy="2233939"/>
                <a:chOff x="3817336" y="729967"/>
                <a:chExt cx="3311939" cy="2233939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5090267" y="2563796"/>
                  <a:ext cx="203900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tx1"/>
                      </a:solidFill>
                    </a:rPr>
                    <a:t> 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+mn-lt"/>
                    </a:rPr>
                    <a:t>Cell 	No Cell</a:t>
                  </a:r>
                </a:p>
              </p:txBody>
            </p:sp>
            <p:sp>
              <p:nvSpPr>
                <p:cNvPr id="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5426661" y="1772583"/>
                  <a:ext cx="1155353" cy="11363"/>
                </a:xfrm>
                <a:prstGeom prst="line">
                  <a:avLst/>
                </a:prstGeom>
                <a:noFill/>
                <a:ln w="34925">
                  <a:solidFill>
                    <a:schemeClr val="tx2">
                      <a:lumMod val="75000"/>
                    </a:schemeClr>
                  </a:solidFill>
                  <a:round/>
                  <a:headEnd type="oval" w="med" len="med"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817336" y="1548839"/>
                  <a:ext cx="91978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2000" dirty="0">
                      <a:solidFill>
                        <a:schemeClr val="tx1"/>
                      </a:solidFill>
                      <a:latin typeface="+mn-lt"/>
                    </a:rPr>
                    <a:t>driving score</a:t>
                  </a: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4917645" y="729967"/>
                  <a:ext cx="1749651" cy="646331"/>
                  <a:chOff x="5395484" y="720717"/>
                  <a:chExt cx="1730433" cy="593265"/>
                </a:xfrm>
              </p:grpSpPr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5395484" y="720717"/>
                    <a:ext cx="873414" cy="5932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Young</a:t>
                    </a:r>
                  </a:p>
                  <a:p>
                    <a:pPr algn="r"/>
                    <a:r>
                      <a:rPr lang="en-US" sz="1800" dirty="0">
                        <a:solidFill>
                          <a:schemeClr val="tx1"/>
                        </a:solidFill>
                        <a:latin typeface="+mn-lt"/>
                      </a:rPr>
                      <a:t>Old</a:t>
                    </a:r>
                  </a:p>
                </p:txBody>
              </p:sp>
              <p:cxnSp>
                <p:nvCxnSpPr>
                  <p:cNvPr id="15" name="Straight Connector 14"/>
                  <p:cNvCxnSpPr/>
                  <p:nvPr/>
                </p:nvCxnSpPr>
                <p:spPr>
                  <a:xfrm>
                    <a:off x="6268898" y="909691"/>
                    <a:ext cx="857019" cy="0"/>
                  </a:xfrm>
                  <a:prstGeom prst="line">
                    <a:avLst/>
                  </a:prstGeom>
                  <a:ln w="34925"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/>
                  <p:cNvCxnSpPr/>
                  <p:nvPr/>
                </p:nvCxnSpPr>
                <p:spPr>
                  <a:xfrm>
                    <a:off x="6268897" y="1121445"/>
                    <a:ext cx="857019" cy="0"/>
                  </a:xfrm>
                  <a:prstGeom prst="line">
                    <a:avLst/>
                  </a:prstGeom>
                  <a:ln w="34925"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9" name="Group 8"/>
              <p:cNvGrpSpPr/>
              <p:nvPr/>
            </p:nvGrpSpPr>
            <p:grpSpPr>
              <a:xfrm>
                <a:off x="5715610" y="1228498"/>
                <a:ext cx="1958655" cy="1269171"/>
                <a:chOff x="5570530" y="1239915"/>
                <a:chExt cx="1958655" cy="1269171"/>
              </a:xfrm>
            </p:grpSpPr>
            <p:cxnSp>
              <p:nvCxnSpPr>
                <p:cNvPr id="3" name="Straight Connector 2"/>
                <p:cNvCxnSpPr/>
                <p:nvPr/>
              </p:nvCxnSpPr>
              <p:spPr>
                <a:xfrm>
                  <a:off x="5570530" y="1239915"/>
                  <a:ext cx="0" cy="125775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flipH="1" flipV="1">
                  <a:off x="5570531" y="2509031"/>
                  <a:ext cx="1958654" cy="5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6163055" y="1688705"/>
              <a:ext cx="1155353" cy="11363"/>
            </a:xfrm>
            <a:prstGeom prst="line">
              <a:avLst/>
            </a:prstGeom>
            <a:noFill/>
            <a:ln w="34925">
              <a:solidFill>
                <a:schemeClr val="accent3">
                  <a:lumMod val="75000"/>
                </a:schemeClr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24C1F4F-8679-2291-7D15-E4D5050C7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092" y="3305671"/>
            <a:ext cx="47238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 Cell = No Cell (6 vs. 6)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BAA0BC-EE15-F3B3-3AA3-C1B467CA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294" y="4314605"/>
            <a:ext cx="38707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 Young = Old (6 vs. 6)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CCF82E-CAB9-3070-10BF-475F3AC3B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177" y="5427455"/>
            <a:ext cx="84459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200" dirty="0">
                <a:solidFill>
                  <a:srgbClr val="00B050"/>
                </a:solidFill>
              </a:rPr>
              <a:t>No. Cell had no effect on Young and no effect on Old.</a:t>
            </a:r>
          </a:p>
        </p:txBody>
      </p:sp>
    </p:spTree>
    <p:extLst>
      <p:ext uri="{BB962C8B-B14F-4D97-AF65-F5344CB8AC3E}">
        <p14:creationId xmlns:p14="http://schemas.microsoft.com/office/powerpoint/2010/main" val="220615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Summary of Possible Findings 1-8</a:t>
            </a: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9045" y="1086295"/>
          <a:ext cx="8103456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816">
                  <a:extLst>
                    <a:ext uri="{9D8B030D-6E8A-4147-A177-3AD203B41FA5}">
                      <a16:colId xmlns:a16="http://schemas.microsoft.com/office/drawing/2014/main" val="3842462293"/>
                    </a:ext>
                  </a:extLst>
                </a:gridCol>
                <a:gridCol w="1708361">
                  <a:extLst>
                    <a:ext uri="{9D8B030D-6E8A-4147-A177-3AD203B41FA5}">
                      <a16:colId xmlns:a16="http://schemas.microsoft.com/office/drawing/2014/main" val="287146815"/>
                    </a:ext>
                  </a:extLst>
                </a:gridCol>
                <a:gridCol w="1901917">
                  <a:extLst>
                    <a:ext uri="{9D8B030D-6E8A-4147-A177-3AD203B41FA5}">
                      <a16:colId xmlns:a16="http://schemas.microsoft.com/office/drawing/2014/main" val="959417362"/>
                    </a:ext>
                  </a:extLst>
                </a:gridCol>
                <a:gridCol w="3202362">
                  <a:extLst>
                    <a:ext uri="{9D8B030D-6E8A-4147-A177-3AD203B41FA5}">
                      <a16:colId xmlns:a16="http://schemas.microsoft.com/office/drawing/2014/main" val="3149884542"/>
                    </a:ext>
                  </a:extLst>
                </a:gridCol>
              </a:tblGrid>
              <a:tr h="460860">
                <a:tc>
                  <a:txBody>
                    <a:bodyPr/>
                    <a:lstStyle/>
                    <a:p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Main</a:t>
                      </a:r>
                      <a:r>
                        <a:rPr lang="en-US" sz="2200" b="0" baseline="0" dirty="0">
                          <a:solidFill>
                            <a:schemeClr val="tx1"/>
                          </a:solidFill>
                        </a:rPr>
                        <a:t> Effect </a:t>
                      </a:r>
                    </a:p>
                    <a:p>
                      <a:r>
                        <a:rPr lang="en-US" sz="2200" b="0" baseline="0" dirty="0">
                          <a:solidFill>
                            <a:schemeClr val="tx1"/>
                          </a:solidFill>
                        </a:rPr>
                        <a:t>of Cell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Main Effect </a:t>
                      </a:r>
                    </a:p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of Age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Interaction between </a:t>
                      </a:r>
                    </a:p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Cell and Age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934637"/>
                  </a:ext>
                </a:extLst>
              </a:tr>
              <a:tr h="273878">
                <a:tc>
                  <a:txBody>
                    <a:bodyPr/>
                    <a:lstStyle/>
                    <a:p>
                      <a:r>
                        <a:rPr lang="en-US" sz="2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580171"/>
                  </a:ext>
                </a:extLst>
              </a:tr>
              <a:tr h="273878">
                <a:tc>
                  <a:txBody>
                    <a:bodyPr/>
                    <a:lstStyle/>
                    <a:p>
                      <a:r>
                        <a:rPr lang="en-US" sz="2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9309"/>
                  </a:ext>
                </a:extLst>
              </a:tr>
              <a:tr h="273878">
                <a:tc>
                  <a:txBody>
                    <a:bodyPr/>
                    <a:lstStyle/>
                    <a:p>
                      <a:r>
                        <a:rPr lang="en-US" sz="2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195473"/>
                  </a:ext>
                </a:extLst>
              </a:tr>
              <a:tr h="273878">
                <a:tc>
                  <a:txBody>
                    <a:bodyPr/>
                    <a:lstStyle/>
                    <a:p>
                      <a:r>
                        <a:rPr lang="en-US" sz="2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64119"/>
                  </a:ext>
                </a:extLst>
              </a:tr>
              <a:tr h="273878">
                <a:tc>
                  <a:txBody>
                    <a:bodyPr/>
                    <a:lstStyle/>
                    <a:p>
                      <a:r>
                        <a:rPr lang="en-US" sz="2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41824"/>
                  </a:ext>
                </a:extLst>
              </a:tr>
              <a:tr h="273878">
                <a:tc>
                  <a:txBody>
                    <a:bodyPr/>
                    <a:lstStyle/>
                    <a:p>
                      <a:r>
                        <a:rPr lang="en-US" sz="2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65554"/>
                  </a:ext>
                </a:extLst>
              </a:tr>
              <a:tr h="273878">
                <a:tc>
                  <a:txBody>
                    <a:bodyPr/>
                    <a:lstStyle/>
                    <a:p>
                      <a:r>
                        <a:rPr lang="en-US" sz="2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980139"/>
                  </a:ext>
                </a:extLst>
              </a:tr>
              <a:tr h="273878">
                <a:tc>
                  <a:txBody>
                    <a:bodyPr/>
                    <a:lstStyle/>
                    <a:p>
                      <a:r>
                        <a:rPr lang="en-US" sz="2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610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29586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Scuba Diver Study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18 scuba divers studied two lists of words: one underwater, one on land.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Later, subjects were tested on both word lists.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9 Ss were tested underwater, and 9 Ss were tested on land.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DV = number of words recalled.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1. Let the IVs be called Study (dry, wet) and Test (dry, wet).  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	Identify the within-Ss IV(s), if any.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	Identify the between-Ss IV(s), if any.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 	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2. Determine the number the conditions.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 	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3. What result do you expect? 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(Godden &amp; Baddeley, 1975)</a:t>
            </a:r>
          </a:p>
          <a:p>
            <a:r>
              <a:rPr lang="en-US" dirty="0">
                <a:solidFill>
                  <a:schemeClr val="tx1"/>
                </a:solidFill>
              </a:rPr>
              <a:t>				</a:t>
            </a: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ABC39B-4543-63FE-920F-90495A6B4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1198" y="3013501"/>
            <a:ext cx="23811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</a:rPr>
              <a:t>Study (dry, wet)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</a:rPr>
              <a:t>Test (dry, wet)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45CB86-C143-177D-7620-6690089EB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570" y="4616734"/>
            <a:ext cx="3870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400" dirty="0">
                <a:solidFill>
                  <a:srgbClr val="00B050"/>
                </a:solidFill>
              </a:rPr>
              <a:t>2 x 2 = 4</a:t>
            </a:r>
          </a:p>
        </p:txBody>
      </p:sp>
    </p:spTree>
    <p:extLst>
      <p:ext uri="{BB962C8B-B14F-4D97-AF65-F5344CB8AC3E}">
        <p14:creationId xmlns:p14="http://schemas.microsoft.com/office/powerpoint/2010/main" val="108734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Scuba Diver Study Results</a:t>
            </a:r>
          </a:p>
          <a:p>
            <a:r>
              <a:rPr lang="en-US" dirty="0">
                <a:solidFill>
                  <a:schemeClr val="tx1"/>
                </a:solidFill>
              </a:rPr>
              <a:t>			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Main effect of Study (dry, wet)?  </a:t>
            </a:r>
          </a:p>
          <a:p>
            <a:pPr defTabSz="457200"/>
            <a:endParaRPr lang="en-US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dirty="0">
                <a:solidFill>
                  <a:schemeClr val="tx1"/>
                </a:solidFill>
                <a:latin typeface="+mn-lt"/>
              </a:rPr>
              <a:t>Main effect of Test (dry, wet)?  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defTabSz="457200"/>
            <a:endParaRPr lang="en-US" dirty="0">
              <a:solidFill>
                <a:schemeClr val="tx1"/>
              </a:solidFill>
              <a:latin typeface="+mn-lt"/>
            </a:endParaRPr>
          </a:p>
          <a:p>
            <a:pPr defTabSz="457200"/>
            <a:r>
              <a:rPr lang="en-US" dirty="0">
                <a:solidFill>
                  <a:schemeClr val="tx1"/>
                </a:solidFill>
                <a:latin typeface="+mn-lt"/>
              </a:rPr>
              <a:t>Which variables interacted, if any? </a:t>
            </a:r>
          </a:p>
          <a:p>
            <a:pPr defTabSz="457200"/>
            <a:r>
              <a:rPr lang="en-US" dirty="0">
                <a:solidFill>
                  <a:schemeClr val="tx1"/>
                </a:solidFill>
                <a:latin typeface="+mn-lt"/>
              </a:rPr>
              <a:t>	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00717" y="831980"/>
          <a:ext cx="2954872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233">
                  <a:extLst>
                    <a:ext uri="{9D8B030D-6E8A-4147-A177-3AD203B41FA5}">
                      <a16:colId xmlns:a16="http://schemas.microsoft.com/office/drawing/2014/main" val="155991355"/>
                    </a:ext>
                  </a:extLst>
                </a:gridCol>
                <a:gridCol w="652388">
                  <a:extLst>
                    <a:ext uri="{9D8B030D-6E8A-4147-A177-3AD203B41FA5}">
                      <a16:colId xmlns:a16="http://schemas.microsoft.com/office/drawing/2014/main" val="2893433549"/>
                    </a:ext>
                  </a:extLst>
                </a:gridCol>
                <a:gridCol w="696533">
                  <a:extLst>
                    <a:ext uri="{9D8B030D-6E8A-4147-A177-3AD203B41FA5}">
                      <a16:colId xmlns:a16="http://schemas.microsoft.com/office/drawing/2014/main" val="3050884493"/>
                    </a:ext>
                  </a:extLst>
                </a:gridCol>
                <a:gridCol w="738718">
                  <a:extLst>
                    <a:ext uri="{9D8B030D-6E8A-4147-A177-3AD203B41FA5}">
                      <a16:colId xmlns:a16="http://schemas.microsoft.com/office/drawing/2014/main" val="1315731100"/>
                    </a:ext>
                  </a:extLst>
                </a:gridCol>
              </a:tblGrid>
              <a:tr h="329747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Test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321849"/>
                  </a:ext>
                </a:extLst>
              </a:tr>
              <a:tr h="3452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Dry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Wet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41727"/>
                  </a:ext>
                </a:extLst>
              </a:tr>
              <a:tr h="345240">
                <a:tc rowSpan="2"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Study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Dry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69082"/>
                  </a:ext>
                </a:extLst>
              </a:tr>
              <a:tr h="3452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Wet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28805"/>
                  </a:ext>
                </a:extLst>
              </a:tr>
            </a:tbl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3608759" y="831980"/>
            <a:ext cx="5535241" cy="2181876"/>
            <a:chOff x="3661033" y="885135"/>
            <a:chExt cx="5634782" cy="3294697"/>
          </a:xfrm>
        </p:grpSpPr>
        <p:grpSp>
          <p:nvGrpSpPr>
            <p:cNvPr id="3" name="Group 2"/>
            <p:cNvGrpSpPr/>
            <p:nvPr/>
          </p:nvGrpSpPr>
          <p:grpSpPr>
            <a:xfrm>
              <a:off x="3661033" y="1086296"/>
              <a:ext cx="5634782" cy="3093536"/>
              <a:chOff x="1012358" y="2272107"/>
              <a:chExt cx="6943578" cy="4058340"/>
            </a:xfrm>
          </p:grpSpPr>
          <p:cxnSp>
            <p:nvCxnSpPr>
              <p:cNvPr id="4" name="Straight Connector 3"/>
              <p:cNvCxnSpPr/>
              <p:nvPr/>
            </p:nvCxnSpPr>
            <p:spPr>
              <a:xfrm>
                <a:off x="2276892" y="2272107"/>
                <a:ext cx="0" cy="272675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 flipV="1">
                <a:off x="2276892" y="4984215"/>
                <a:ext cx="4276308" cy="1464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 flipV="1">
                <a:off x="3350638" y="2929734"/>
                <a:ext cx="1689820" cy="432538"/>
              </a:xfrm>
              <a:prstGeom prst="line">
                <a:avLst/>
              </a:prstGeom>
              <a:noFill/>
              <a:ln w="25400">
                <a:solidFill>
                  <a:schemeClr val="accent1">
                    <a:lumMod val="50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>
                <a:off x="3384615" y="2446567"/>
                <a:ext cx="1655842" cy="1038776"/>
              </a:xfrm>
              <a:prstGeom prst="line">
                <a:avLst/>
              </a:prstGeom>
              <a:noFill/>
              <a:ln w="25400">
                <a:solidFill>
                  <a:schemeClr val="accent3">
                    <a:lumMod val="75000"/>
                  </a:schemeClr>
                </a:solidFill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916175" y="2852924"/>
                <a:ext cx="2039761" cy="7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Study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754859" y="5528190"/>
                <a:ext cx="915352" cy="802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Test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12358" y="2728601"/>
                <a:ext cx="1183134" cy="1402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Test</a:t>
                </a:r>
              </a:p>
              <a:p>
                <a:pPr algn="r"/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Score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149115" y="2406255"/>
                <a:ext cx="855587" cy="1707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</a:rPr>
                  <a:t>Wet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accent3">
                        <a:lumMod val="50000"/>
                      </a:schemeClr>
                    </a:solidFill>
                    <a:latin typeface="+mn-lt"/>
                  </a:rPr>
                  <a:t>Dry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013609" y="5092698"/>
                <a:ext cx="2556081" cy="7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3">
                        <a:lumMod val="50000"/>
                      </a:schemeClr>
                    </a:solidFill>
                    <a:latin typeface="+mn-lt"/>
                  </a:rPr>
                  <a:t>Dry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	       </a:t>
                </a:r>
                <a:r>
                  <a:rPr lang="en-US" sz="2000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</a:rPr>
                  <a:t>Wet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5300188" y="1919112"/>
              <a:ext cx="268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9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95458" y="2027637"/>
              <a:ext cx="268835" cy="369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8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28248" y="1095711"/>
              <a:ext cx="40325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33336" y="885135"/>
              <a:ext cx="40325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D350A0C-09B0-21B6-D944-14CD302EB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594" y="3090636"/>
            <a:ext cx="49217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sz="2400" dirty="0">
                <a:solidFill>
                  <a:srgbClr val="00B050"/>
                </a:solidFill>
              </a:rPr>
              <a:t>Yes. Dry Study (11) &gt; Wet Study (10)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FB5C48-C7C4-5D3A-825E-1D5875724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0341" y="3773962"/>
            <a:ext cx="46556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400" dirty="0">
                <a:solidFill>
                  <a:srgbClr val="00B050"/>
                </a:solidFill>
              </a:rPr>
              <a:t>Yes. Dry Test (11.5) &gt; Wet Test (9.5)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070139-422E-4B0E-CB2B-D8B4AF7AD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34" y="4909481"/>
            <a:ext cx="8470425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>
              <a:buNone/>
            </a:pPr>
            <a:r>
              <a:rPr lang="en-US" sz="2400" dirty="0">
                <a:solidFill>
                  <a:srgbClr val="00B050"/>
                </a:solidFill>
              </a:rPr>
              <a:t>Study (Dry, Wet) and Test (dry, wet)</a:t>
            </a:r>
          </a:p>
          <a:p>
            <a:pPr defTabSz="457200">
              <a:buNone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Interaction shows that optimal study environment (dry or wet) </a:t>
            </a:r>
            <a:r>
              <a:rPr lang="en-US" sz="2400" u="sng" dirty="0">
                <a:solidFill>
                  <a:schemeClr val="tx2">
                    <a:lumMod val="75000"/>
                  </a:schemeClr>
                </a:solidFill>
              </a:rPr>
              <a:t>depends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on test environment (dry or wet). </a:t>
            </a:r>
          </a:p>
        </p:txBody>
      </p:sp>
    </p:spTree>
    <p:extLst>
      <p:ext uri="{BB962C8B-B14F-4D97-AF65-F5344CB8AC3E}">
        <p14:creationId xmlns:p14="http://schemas.microsoft.com/office/powerpoint/2010/main" val="2365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231775" y="203200"/>
            <a:ext cx="891222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endParaRPr lang="en-US" sz="96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9600" dirty="0">
                <a:solidFill>
                  <a:schemeClr val="tx1"/>
                </a:solidFill>
              </a:rPr>
              <a:t>		The End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07465" y="5995413"/>
            <a:ext cx="2133600" cy="36512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11302</TotalTime>
  <Words>2654</Words>
  <Application>Microsoft Office PowerPoint</Application>
  <PresentationFormat>Letter Paper (8.5x11 in)</PresentationFormat>
  <Paragraphs>944</Paragraphs>
  <Slides>38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Bradley Hand ITC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Rohrer</dc:creator>
  <cp:lastModifiedBy>Doug Rohrer</cp:lastModifiedBy>
  <cp:revision>2553</cp:revision>
  <dcterms:created xsi:type="dcterms:W3CDTF">2001-03-07T20:29:22Z</dcterms:created>
  <dcterms:modified xsi:type="dcterms:W3CDTF">2025-09-26T17:38:13Z</dcterms:modified>
</cp:coreProperties>
</file>