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3"/>
  </p:notesMasterIdLst>
  <p:handoutMasterIdLst>
    <p:handoutMasterId r:id="rId54"/>
  </p:handoutMasterIdLst>
  <p:sldIdLst>
    <p:sldId id="667" r:id="rId2"/>
    <p:sldId id="902" r:id="rId3"/>
    <p:sldId id="1337" r:id="rId4"/>
    <p:sldId id="1326" r:id="rId5"/>
    <p:sldId id="1327" r:id="rId6"/>
    <p:sldId id="1328" r:id="rId7"/>
    <p:sldId id="1329" r:id="rId8"/>
    <p:sldId id="1330" r:id="rId9"/>
    <p:sldId id="1184" r:id="rId10"/>
    <p:sldId id="1185" r:id="rId11"/>
    <p:sldId id="1335" r:id="rId12"/>
    <p:sldId id="1186" r:id="rId13"/>
    <p:sldId id="1417" r:id="rId14"/>
    <p:sldId id="1358" r:id="rId15"/>
    <p:sldId id="1356" r:id="rId16"/>
    <p:sldId id="1198" r:id="rId17"/>
    <p:sldId id="1407" r:id="rId18"/>
    <p:sldId id="1406" r:id="rId19"/>
    <p:sldId id="1197" r:id="rId20"/>
    <p:sldId id="1233" r:id="rId21"/>
    <p:sldId id="1364" r:id="rId22"/>
    <p:sldId id="1365" r:id="rId23"/>
    <p:sldId id="1367" r:id="rId24"/>
    <p:sldId id="1394" r:id="rId25"/>
    <p:sldId id="1395" r:id="rId26"/>
    <p:sldId id="845" r:id="rId27"/>
    <p:sldId id="1415" r:id="rId28"/>
    <p:sldId id="814" r:id="rId29"/>
    <p:sldId id="860" r:id="rId30"/>
    <p:sldId id="859" r:id="rId31"/>
    <p:sldId id="858" r:id="rId32"/>
    <p:sldId id="1263" r:id="rId33"/>
    <p:sldId id="1324" r:id="rId34"/>
    <p:sldId id="1387" r:id="rId35"/>
    <p:sldId id="1380" r:id="rId36"/>
    <p:sldId id="1381" r:id="rId37"/>
    <p:sldId id="1416" r:id="rId38"/>
    <p:sldId id="1300" r:id="rId39"/>
    <p:sldId id="1370" r:id="rId40"/>
    <p:sldId id="1372" r:id="rId41"/>
    <p:sldId id="1302" r:id="rId42"/>
    <p:sldId id="1373" r:id="rId43"/>
    <p:sldId id="939" r:id="rId44"/>
    <p:sldId id="1305" r:id="rId45"/>
    <p:sldId id="1313" r:id="rId46"/>
    <p:sldId id="1306" r:id="rId47"/>
    <p:sldId id="1307" r:id="rId48"/>
    <p:sldId id="1308" r:id="rId49"/>
    <p:sldId id="1310" r:id="rId50"/>
    <p:sldId id="1312" r:id="rId51"/>
    <p:sldId id="1140" r:id="rId52"/>
  </p:sldIdLst>
  <p:sldSz cx="9144000" cy="6858000" type="letter"/>
  <p:notesSz cx="7315200" cy="9601200"/>
  <p:defaultTextStyle>
    <a:defPPr>
      <a:defRPr lang="en-US"/>
    </a:defPPr>
    <a:lvl1pPr algn="l" rtl="0" fontAlgn="base">
      <a:spcBef>
        <a:spcPct val="0"/>
      </a:spcBef>
      <a:spcAft>
        <a:spcPct val="0"/>
      </a:spcAft>
      <a:defRPr sz="2400" kern="1200">
        <a:solidFill>
          <a:srgbClr val="CC3300"/>
        </a:solidFill>
        <a:latin typeface="Arial" charset="0"/>
        <a:ea typeface="+mn-ea"/>
        <a:cs typeface="+mn-cs"/>
      </a:defRPr>
    </a:lvl1pPr>
    <a:lvl2pPr marL="455613" indent="1588" algn="l" rtl="0" fontAlgn="base">
      <a:spcBef>
        <a:spcPct val="0"/>
      </a:spcBef>
      <a:spcAft>
        <a:spcPct val="0"/>
      </a:spcAft>
      <a:defRPr sz="2400" kern="1200">
        <a:solidFill>
          <a:srgbClr val="CC3300"/>
        </a:solidFill>
        <a:latin typeface="Arial" charset="0"/>
        <a:ea typeface="+mn-ea"/>
        <a:cs typeface="+mn-cs"/>
      </a:defRPr>
    </a:lvl2pPr>
    <a:lvl3pPr marL="912813" indent="1588" algn="l" rtl="0" fontAlgn="base">
      <a:spcBef>
        <a:spcPct val="0"/>
      </a:spcBef>
      <a:spcAft>
        <a:spcPct val="0"/>
      </a:spcAft>
      <a:defRPr sz="2400" kern="1200">
        <a:solidFill>
          <a:srgbClr val="CC3300"/>
        </a:solidFill>
        <a:latin typeface="Arial" charset="0"/>
        <a:ea typeface="+mn-ea"/>
        <a:cs typeface="+mn-cs"/>
      </a:defRPr>
    </a:lvl3pPr>
    <a:lvl4pPr marL="1370013" indent="1588" algn="l" rtl="0" fontAlgn="base">
      <a:spcBef>
        <a:spcPct val="0"/>
      </a:spcBef>
      <a:spcAft>
        <a:spcPct val="0"/>
      </a:spcAft>
      <a:defRPr sz="2400" kern="1200">
        <a:solidFill>
          <a:srgbClr val="CC3300"/>
        </a:solidFill>
        <a:latin typeface="Arial" charset="0"/>
        <a:ea typeface="+mn-ea"/>
        <a:cs typeface="+mn-cs"/>
      </a:defRPr>
    </a:lvl4pPr>
    <a:lvl5pPr marL="1827213" indent="1588" algn="l" rtl="0" fontAlgn="base">
      <a:spcBef>
        <a:spcPct val="0"/>
      </a:spcBef>
      <a:spcAft>
        <a:spcPct val="0"/>
      </a:spcAft>
      <a:defRPr sz="2400" kern="1200">
        <a:solidFill>
          <a:srgbClr val="CC3300"/>
        </a:solidFill>
        <a:latin typeface="Arial" charset="0"/>
        <a:ea typeface="+mn-ea"/>
        <a:cs typeface="+mn-cs"/>
      </a:defRPr>
    </a:lvl5pPr>
    <a:lvl6pPr marL="2286000" algn="l" defTabSz="914400" rtl="0" eaLnBrk="1" latinLnBrk="0" hangingPunct="1">
      <a:defRPr sz="2400" kern="1200">
        <a:solidFill>
          <a:srgbClr val="CC3300"/>
        </a:solidFill>
        <a:latin typeface="Arial" charset="0"/>
        <a:ea typeface="+mn-ea"/>
        <a:cs typeface="+mn-cs"/>
      </a:defRPr>
    </a:lvl6pPr>
    <a:lvl7pPr marL="2743200" algn="l" defTabSz="914400" rtl="0" eaLnBrk="1" latinLnBrk="0" hangingPunct="1">
      <a:defRPr sz="2400" kern="1200">
        <a:solidFill>
          <a:srgbClr val="CC3300"/>
        </a:solidFill>
        <a:latin typeface="Arial" charset="0"/>
        <a:ea typeface="+mn-ea"/>
        <a:cs typeface="+mn-cs"/>
      </a:defRPr>
    </a:lvl7pPr>
    <a:lvl8pPr marL="3200400" algn="l" defTabSz="914400" rtl="0" eaLnBrk="1" latinLnBrk="0" hangingPunct="1">
      <a:defRPr sz="2400" kern="1200">
        <a:solidFill>
          <a:srgbClr val="CC3300"/>
        </a:solidFill>
        <a:latin typeface="Arial" charset="0"/>
        <a:ea typeface="+mn-ea"/>
        <a:cs typeface="+mn-cs"/>
      </a:defRPr>
    </a:lvl8pPr>
    <a:lvl9pPr marL="3657600" algn="l" defTabSz="914400" rtl="0" eaLnBrk="1" latinLnBrk="0" hangingPunct="1">
      <a:defRPr sz="2400" kern="1200">
        <a:solidFill>
          <a:srgbClr val="CC33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800000"/>
    <a:srgbClr val="A50021"/>
    <a:srgbClr val="663300"/>
    <a:srgbClr val="333300"/>
    <a:srgbClr val="99FF99"/>
    <a:srgbClr val="66003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02" autoAdjust="0"/>
    <p:restoredTop sz="84019" autoAdjust="0"/>
  </p:normalViewPr>
  <p:slideViewPr>
    <p:cSldViewPr>
      <p:cViewPr varScale="1">
        <p:scale>
          <a:sx n="89" d="100"/>
          <a:sy n="89" d="100"/>
        </p:scale>
        <p:origin x="21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896" y="-108"/>
      </p:cViewPr>
      <p:guideLst>
        <p:guide orient="horz" pos="3024"/>
        <p:guide pos="2304"/>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800" b="0"/>
            </a:pPr>
            <a:r>
              <a:rPr lang="en-US" sz="1800" b="0">
                <a:latin typeface="Arial" panose="020B0604020202020204" pitchFamily="34" charset="0"/>
                <a:cs typeface="Arial" panose="020B0604020202020204" pitchFamily="34" charset="0"/>
              </a:rPr>
              <a:t>Instructional Period</a:t>
            </a:r>
          </a:p>
        </c:rich>
      </c:tx>
      <c:layout>
        <c:manualLayout>
          <c:xMode val="edge"/>
          <c:yMode val="edge"/>
          <c:x val="0.1029168529912885"/>
          <c:y val="0.1004870043889277"/>
        </c:manualLayout>
      </c:layout>
      <c:overlay val="1"/>
    </c:title>
    <c:autoTitleDeleted val="0"/>
    <c:plotArea>
      <c:layout>
        <c:manualLayout>
          <c:layoutTarget val="inner"/>
          <c:xMode val="edge"/>
          <c:yMode val="edge"/>
          <c:x val="7.4477428420867728E-2"/>
          <c:y val="0.23392125984251966"/>
          <c:w val="0.86534924213428088"/>
          <c:h val="0.58347643501084112"/>
        </c:manualLayout>
      </c:layout>
      <c:scatterChart>
        <c:scatterStyle val="smoothMarker"/>
        <c:varyColors val="0"/>
        <c:ser>
          <c:idx val="0"/>
          <c:order val="0"/>
          <c:tx>
            <c:v>short</c:v>
          </c:tx>
          <c:spPr>
            <a:ln w="15875">
              <a:solidFill>
                <a:srgbClr val="860000"/>
              </a:solidFill>
            </a:ln>
          </c:spPr>
          <c:marker>
            <c:symbol val="diamond"/>
            <c:size val="4"/>
            <c:spPr>
              <a:solidFill>
                <a:srgbClr val="860000"/>
              </a:solidFill>
              <a:ln>
                <a:solidFill>
                  <a:srgbClr val="860000"/>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0-BB58-4221-8F17-9009690E93A6}"/>
                </c:ext>
              </c:extLst>
            </c:dLbl>
            <c:dLbl>
              <c:idx val="1"/>
              <c:delete val="1"/>
              <c:extLst>
                <c:ext xmlns:c15="http://schemas.microsoft.com/office/drawing/2012/chart" uri="{CE6537A1-D6FC-4f65-9D91-7224C49458BB}"/>
                <c:ext xmlns:c16="http://schemas.microsoft.com/office/drawing/2014/chart" uri="{C3380CC4-5D6E-409C-BE32-E72D297353CC}">
                  <c16:uniqueId val="{00000001-BB58-4221-8F17-9009690E93A6}"/>
                </c:ext>
              </c:extLst>
            </c:dLbl>
            <c:dLbl>
              <c:idx val="2"/>
              <c:tx>
                <c:rich>
                  <a:bodyPr/>
                  <a:lstStyle/>
                  <a:p>
                    <a:r>
                      <a:rPr lang="en-US" sz="1600">
                        <a:latin typeface="Arial" panose="020B0604020202020204" pitchFamily="34" charset="0"/>
                        <a:cs typeface="Arial" panose="020B0604020202020204" pitchFamily="34" charset="0"/>
                      </a:rPr>
                      <a:t>Short</a:t>
                    </a:r>
                  </a:p>
                  <a:p>
                    <a:r>
                      <a:rPr lang="en-US" sz="1600">
                        <a:latin typeface="Arial" panose="020B0604020202020204" pitchFamily="34" charset="0"/>
                        <a:cs typeface="Arial" panose="020B0604020202020204" pitchFamily="34" charset="0"/>
                      </a:rPr>
                      <a:t> (2</a:t>
                    </a:r>
                    <a:r>
                      <a:rPr lang="en-US" sz="1600" baseline="0">
                        <a:latin typeface="Arial" panose="020B0604020202020204" pitchFamily="34" charset="0"/>
                        <a:cs typeface="Arial" panose="020B0604020202020204" pitchFamily="34" charset="0"/>
                      </a:rPr>
                      <a:t> weeks)</a:t>
                    </a:r>
                    <a:endParaRPr lang="en-US">
                      <a:latin typeface="Arial" panose="020B0604020202020204" pitchFamily="34" charset="0"/>
                      <a:cs typeface="Arial" panose="020B0604020202020204" pitchFamily="34" charset="0"/>
                    </a:endParaRPr>
                  </a:p>
                </c:rich>
              </c:tx>
              <c:dLblPos val="b"/>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B58-4221-8F17-9009690E93A6}"/>
                </c:ext>
              </c:extLst>
            </c:dLbl>
            <c:dLbl>
              <c:idx val="3"/>
              <c:delete val="1"/>
              <c:extLst>
                <c:ext xmlns:c15="http://schemas.microsoft.com/office/drawing/2012/chart" uri="{CE6537A1-D6FC-4f65-9D91-7224C49458BB}"/>
                <c:ext xmlns:c16="http://schemas.microsoft.com/office/drawing/2014/chart" uri="{C3380CC4-5D6E-409C-BE32-E72D297353CC}">
                  <c16:uniqueId val="{00000003-BB58-4221-8F17-9009690E93A6}"/>
                </c:ext>
              </c:extLst>
            </c:dLbl>
            <c:dLbl>
              <c:idx val="4"/>
              <c:delete val="1"/>
              <c:extLst>
                <c:ext xmlns:c15="http://schemas.microsoft.com/office/drawing/2012/chart" uri="{CE6537A1-D6FC-4f65-9D91-7224C49458BB}"/>
                <c:ext xmlns:c16="http://schemas.microsoft.com/office/drawing/2014/chart" uri="{C3380CC4-5D6E-409C-BE32-E72D297353CC}">
                  <c16:uniqueId val="{00000004-BB58-4221-8F17-9009690E93A6}"/>
                </c:ext>
              </c:extLst>
            </c:dLbl>
            <c:spPr>
              <a:noFill/>
              <a:ln>
                <a:noFill/>
              </a:ln>
              <a:effectLst/>
            </c:spPr>
            <c:txPr>
              <a:bodyPr/>
              <a:lstStyle/>
              <a:p>
                <a:pPr>
                  <a:defRPr sz="1600">
                    <a:latin typeface="Arial" panose="020B0604020202020204" pitchFamily="34" charset="0"/>
                    <a:cs typeface="Arial" panose="020B0604020202020204" pitchFamily="34" charset="0"/>
                  </a:defRPr>
                </a:pPr>
                <a:endParaRPr lang="en-US"/>
              </a:p>
            </c:tx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'Bird 2010 method'!$A$2:$A$6</c:f>
              <c:numCache>
                <c:formatCode>0</c:formatCode>
                <c:ptCount val="5"/>
                <c:pt idx="0">
                  <c:v>45</c:v>
                </c:pt>
                <c:pt idx="1">
                  <c:v>48</c:v>
                </c:pt>
                <c:pt idx="2">
                  <c:v>51</c:v>
                </c:pt>
                <c:pt idx="3">
                  <c:v>54</c:v>
                </c:pt>
                <c:pt idx="4">
                  <c:v>57</c:v>
                </c:pt>
              </c:numCache>
            </c:numRef>
          </c:xVal>
          <c:yVal>
            <c:numRef>
              <c:f>'Bird 2010 method'!$B$2:$B$6</c:f>
              <c:numCache>
                <c:formatCode>General</c:formatCode>
                <c:ptCount val="5"/>
                <c:pt idx="0">
                  <c:v>0.01</c:v>
                </c:pt>
                <c:pt idx="1">
                  <c:v>0.01</c:v>
                </c:pt>
                <c:pt idx="2">
                  <c:v>0.01</c:v>
                </c:pt>
                <c:pt idx="3">
                  <c:v>0.01</c:v>
                </c:pt>
                <c:pt idx="4">
                  <c:v>0.01</c:v>
                </c:pt>
              </c:numCache>
            </c:numRef>
          </c:yVal>
          <c:smooth val="1"/>
          <c:extLst>
            <c:ext xmlns:c16="http://schemas.microsoft.com/office/drawing/2014/chart" uri="{C3380CC4-5D6E-409C-BE32-E72D297353CC}">
              <c16:uniqueId val="{00000005-BB58-4221-8F17-9009690E93A6}"/>
            </c:ext>
          </c:extLst>
        </c:ser>
        <c:ser>
          <c:idx val="1"/>
          <c:order val="1"/>
          <c:tx>
            <c:v>long</c:v>
          </c:tx>
          <c:spPr>
            <a:ln w="15875">
              <a:solidFill>
                <a:srgbClr val="284024"/>
              </a:solidFill>
            </a:ln>
          </c:spPr>
          <c:marker>
            <c:symbol val="diamond"/>
            <c:size val="4"/>
            <c:spPr>
              <a:solidFill>
                <a:srgbClr val="284024"/>
              </a:solidFill>
              <a:ln>
                <a:solidFill>
                  <a:srgbClr val="284024"/>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6-BB58-4221-8F17-9009690E93A6}"/>
                </c:ext>
              </c:extLst>
            </c:dLbl>
            <c:dLbl>
              <c:idx val="1"/>
              <c:delete val="1"/>
              <c:extLst>
                <c:ext xmlns:c15="http://schemas.microsoft.com/office/drawing/2012/chart" uri="{CE6537A1-D6FC-4f65-9D91-7224C49458BB}"/>
                <c:ext xmlns:c16="http://schemas.microsoft.com/office/drawing/2014/chart" uri="{C3380CC4-5D6E-409C-BE32-E72D297353CC}">
                  <c16:uniqueId val="{00000007-BB58-4221-8F17-9009690E93A6}"/>
                </c:ext>
              </c:extLst>
            </c:dLbl>
            <c:dLbl>
              <c:idx val="2"/>
              <c:tx>
                <c:rich>
                  <a:bodyPr/>
                  <a:lstStyle/>
                  <a:p>
                    <a:r>
                      <a:rPr lang="en-US" sz="1600" dirty="0">
                        <a:latin typeface="Arial" panose="020B0604020202020204" pitchFamily="34" charset="0"/>
                        <a:cs typeface="Arial" panose="020B0604020202020204" pitchFamily="34" charset="0"/>
                      </a:rPr>
                      <a:t>Long </a:t>
                    </a:r>
                  </a:p>
                  <a:p>
                    <a:r>
                      <a:rPr lang="en-US" sz="1600" dirty="0">
                        <a:latin typeface="Arial" panose="020B0604020202020204" pitchFamily="34" charset="0"/>
                        <a:cs typeface="Arial" panose="020B0604020202020204" pitchFamily="34" charset="0"/>
                      </a:rPr>
                      <a:t>(8 weeks)</a:t>
                    </a:r>
                    <a:endParaRPr lang="en-US" dirty="0"/>
                  </a:p>
                </c:rich>
              </c:tx>
              <c:dLblPos val="b"/>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BB58-4221-8F17-9009690E93A6}"/>
                </c:ext>
              </c:extLst>
            </c:dLbl>
            <c:dLbl>
              <c:idx val="3"/>
              <c:delete val="1"/>
              <c:extLst>
                <c:ext xmlns:c15="http://schemas.microsoft.com/office/drawing/2012/chart" uri="{CE6537A1-D6FC-4f65-9D91-7224C49458BB}"/>
                <c:ext xmlns:c16="http://schemas.microsoft.com/office/drawing/2014/chart" uri="{C3380CC4-5D6E-409C-BE32-E72D297353CC}">
                  <c16:uniqueId val="{00000009-BB58-4221-8F17-9009690E93A6}"/>
                </c:ext>
              </c:extLst>
            </c:dLbl>
            <c:dLbl>
              <c:idx val="4"/>
              <c:delete val="1"/>
              <c:extLst>
                <c:ext xmlns:c15="http://schemas.microsoft.com/office/drawing/2012/chart" uri="{CE6537A1-D6FC-4f65-9D91-7224C49458BB}"/>
                <c:ext xmlns:c16="http://schemas.microsoft.com/office/drawing/2014/chart" uri="{C3380CC4-5D6E-409C-BE32-E72D297353CC}">
                  <c16:uniqueId val="{0000000A-BB58-4221-8F17-9009690E93A6}"/>
                </c:ext>
              </c:extLst>
            </c:dLbl>
            <c:spPr>
              <a:noFill/>
              <a:ln>
                <a:noFill/>
              </a:ln>
              <a:effectLst/>
            </c:spPr>
            <c:txPr>
              <a:bodyPr/>
              <a:lstStyle/>
              <a:p>
                <a:pPr>
                  <a:defRPr sz="1600">
                    <a:latin typeface="Arial" panose="020B0604020202020204" pitchFamily="34" charset="0"/>
                    <a:cs typeface="Arial" panose="020B0604020202020204" pitchFamily="34" charset="0"/>
                  </a:defRPr>
                </a:pPr>
                <a:endParaRPr lang="en-US"/>
              </a:p>
            </c:tx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'Bird 2010 method'!$C$2:$C$6</c:f>
              <c:numCache>
                <c:formatCode>General</c:formatCode>
                <c:ptCount val="5"/>
                <c:pt idx="0">
                  <c:v>1</c:v>
                </c:pt>
                <c:pt idx="1">
                  <c:v>15</c:v>
                </c:pt>
                <c:pt idx="2">
                  <c:v>29</c:v>
                </c:pt>
                <c:pt idx="3">
                  <c:v>43</c:v>
                </c:pt>
                <c:pt idx="4">
                  <c:v>57</c:v>
                </c:pt>
              </c:numCache>
            </c:numRef>
          </c:xVal>
          <c:yVal>
            <c:numRef>
              <c:f>'Bird 2010 method'!$D$2:$D$6</c:f>
              <c:numCache>
                <c:formatCode>General</c:formatCode>
                <c:ptCount val="5"/>
                <c:pt idx="0">
                  <c:v>0.98</c:v>
                </c:pt>
                <c:pt idx="1">
                  <c:v>0.98</c:v>
                </c:pt>
                <c:pt idx="2">
                  <c:v>0.98</c:v>
                </c:pt>
                <c:pt idx="3">
                  <c:v>0.98</c:v>
                </c:pt>
                <c:pt idx="4">
                  <c:v>0.98</c:v>
                </c:pt>
              </c:numCache>
            </c:numRef>
          </c:yVal>
          <c:smooth val="1"/>
          <c:extLst>
            <c:ext xmlns:c16="http://schemas.microsoft.com/office/drawing/2014/chart" uri="{C3380CC4-5D6E-409C-BE32-E72D297353CC}">
              <c16:uniqueId val="{0000000B-BB58-4221-8F17-9009690E93A6}"/>
            </c:ext>
          </c:extLst>
        </c:ser>
        <c:ser>
          <c:idx val="3"/>
          <c:order val="3"/>
          <c:tx>
            <c:v>Test</c:v>
          </c:tx>
          <c:spPr>
            <a:ln>
              <a:noFill/>
            </a:ln>
          </c:spPr>
          <c:marker>
            <c:symbol val="plus"/>
            <c:size val="5"/>
            <c:spPr>
              <a:noFill/>
              <a:ln>
                <a:solidFill>
                  <a:schemeClr val="tx1"/>
                </a:solidFill>
              </a:ln>
            </c:spPr>
          </c:marker>
          <c:dLbls>
            <c:dLbl>
              <c:idx val="0"/>
              <c:layout>
                <c:manualLayout>
                  <c:x val="-5.5012592850565152E-2"/>
                  <c:y val="0.13430943486925781"/>
                </c:manualLayout>
              </c:layout>
              <c:tx>
                <c:rich>
                  <a:bodyPr/>
                  <a:lstStyle/>
                  <a:p>
                    <a:r>
                      <a:rPr lang="en-US" sz="1600">
                        <a:latin typeface="Arial" panose="020B0604020202020204" pitchFamily="34" charset="0"/>
                        <a:cs typeface="Arial" panose="020B0604020202020204" pitchFamily="34" charset="0"/>
                      </a:rPr>
                      <a:t>7</a:t>
                    </a:r>
                    <a:r>
                      <a:rPr lang="en-US" sz="1600" baseline="0">
                        <a:latin typeface="Arial" panose="020B0604020202020204" pitchFamily="34" charset="0"/>
                        <a:cs typeface="Arial" panose="020B0604020202020204" pitchFamily="34" charset="0"/>
                      </a:rPr>
                      <a:t> days</a:t>
                    </a:r>
                  </a:p>
                  <a:p>
                    <a:r>
                      <a:rPr lang="en-US" sz="1600" baseline="0">
                        <a:latin typeface="Arial" panose="020B0604020202020204" pitchFamily="34" charset="0"/>
                        <a:cs typeface="Arial" panose="020B0604020202020204" pitchFamily="34" charset="0"/>
                      </a:rPr>
                      <a:t>later</a:t>
                    </a:r>
                    <a:endParaRPr lang="en-US"/>
                  </a:p>
                </c:rich>
              </c:tx>
              <c:dLblPos val="r"/>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BB58-4221-8F17-9009690E93A6}"/>
                </c:ext>
              </c:extLst>
            </c:dLbl>
            <c:dLbl>
              <c:idx val="1"/>
              <c:tx>
                <c:rich>
                  <a:bodyPr/>
                  <a:lstStyle/>
                  <a:p>
                    <a:r>
                      <a:rPr lang="en-US" sz="1600">
                        <a:latin typeface="Arial" panose="020B0604020202020204" pitchFamily="34" charset="0"/>
                        <a:cs typeface="Arial" panose="020B0604020202020204" pitchFamily="34" charset="0"/>
                      </a:rPr>
                      <a:t>60 days</a:t>
                    </a:r>
                  </a:p>
                  <a:p>
                    <a:r>
                      <a:rPr lang="en-US" sz="1600">
                        <a:latin typeface="Arial" panose="020B0604020202020204" pitchFamily="34" charset="0"/>
                        <a:cs typeface="Arial" panose="020B0604020202020204" pitchFamily="34" charset="0"/>
                      </a:rPr>
                      <a:t>later</a:t>
                    </a:r>
                    <a:endParaRPr lang="en-US"/>
                  </a:p>
                </c:rich>
              </c:tx>
              <c:dLblPos val="b"/>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BB58-4221-8F17-9009690E93A6}"/>
                </c:ext>
              </c:extLst>
            </c:dLbl>
            <c:spPr>
              <a:noFill/>
              <a:ln>
                <a:noFill/>
              </a:ln>
              <a:effectLst/>
            </c:spPr>
            <c:txPr>
              <a:bodyPr/>
              <a:lstStyle/>
              <a:p>
                <a:pPr>
                  <a:defRPr sz="1600">
                    <a:latin typeface="Arial" panose="020B0604020202020204" pitchFamily="34" charset="0"/>
                    <a:cs typeface="Arial" panose="020B0604020202020204" pitchFamily="34" charset="0"/>
                  </a:defRPr>
                </a:pPr>
                <a:endParaRPr lang="en-US"/>
              </a:p>
            </c:tx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'Bird 2010 method'!$G$2:$G$3</c:f>
              <c:numCache>
                <c:formatCode>General</c:formatCode>
                <c:ptCount val="2"/>
                <c:pt idx="0">
                  <c:v>64</c:v>
                </c:pt>
                <c:pt idx="1">
                  <c:v>117</c:v>
                </c:pt>
              </c:numCache>
            </c:numRef>
          </c:xVal>
          <c:yVal>
            <c:numRef>
              <c:f>'Bird 2010 method'!$H$2:$H$3</c:f>
              <c:numCache>
                <c:formatCode>General</c:formatCode>
                <c:ptCount val="2"/>
                <c:pt idx="0">
                  <c:v>0.5</c:v>
                </c:pt>
                <c:pt idx="1">
                  <c:v>0.5</c:v>
                </c:pt>
              </c:numCache>
            </c:numRef>
          </c:yVal>
          <c:smooth val="1"/>
          <c:extLst>
            <c:ext xmlns:c16="http://schemas.microsoft.com/office/drawing/2014/chart" uri="{C3380CC4-5D6E-409C-BE32-E72D297353CC}">
              <c16:uniqueId val="{0000000E-BB58-4221-8F17-9009690E93A6}"/>
            </c:ext>
          </c:extLst>
        </c:ser>
        <c:dLbls>
          <c:showLegendKey val="0"/>
          <c:showVal val="0"/>
          <c:showCatName val="0"/>
          <c:showSerName val="0"/>
          <c:showPercent val="0"/>
          <c:showBubbleSize val="0"/>
        </c:dLbls>
        <c:axId val="127639552"/>
        <c:axId val="127644736"/>
      </c:scatterChart>
      <c:scatterChart>
        <c:scatterStyle val="smoothMarker"/>
        <c:varyColors val="0"/>
        <c:ser>
          <c:idx val="2"/>
          <c:order val="2"/>
          <c:tx>
            <c:v>test delay</c:v>
          </c:tx>
          <c:spPr>
            <a:ln w="19050">
              <a:solidFill>
                <a:schemeClr val="tx1"/>
              </a:solidFill>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F-BB58-4221-8F17-9009690E93A6}"/>
                </c:ext>
              </c:extLst>
            </c:dLbl>
            <c:dLbl>
              <c:idx val="1"/>
              <c:tx>
                <c:rich>
                  <a:bodyPr/>
                  <a:lstStyle/>
                  <a:p>
                    <a:r>
                      <a:rPr lang="en-US" sz="1800">
                        <a:latin typeface="Arial" panose="020B0604020202020204" pitchFamily="34" charset="0"/>
                        <a:cs typeface="Arial" panose="020B0604020202020204" pitchFamily="34" charset="0"/>
                      </a:rPr>
                      <a:t>Test Delay</a:t>
                    </a:r>
                    <a:endParaRPr lang="en-US" sz="1100">
                      <a:latin typeface="Arial" panose="020B0604020202020204" pitchFamily="34" charset="0"/>
                      <a:cs typeface="Arial" panose="020B0604020202020204" pitchFamily="34" charset="0"/>
                    </a:endParaRPr>
                  </a:p>
                </c:rich>
              </c:tx>
              <c:dLblPos val="t"/>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BB58-4221-8F17-9009690E93A6}"/>
                </c:ext>
              </c:extLst>
            </c:dLbl>
            <c:dLbl>
              <c:idx val="2"/>
              <c:delete val="1"/>
              <c:extLst>
                <c:ext xmlns:c15="http://schemas.microsoft.com/office/drawing/2012/chart" uri="{CE6537A1-D6FC-4f65-9D91-7224C49458BB}"/>
                <c:ext xmlns:c16="http://schemas.microsoft.com/office/drawing/2014/chart" uri="{C3380CC4-5D6E-409C-BE32-E72D297353CC}">
                  <c16:uniqueId val="{00000011-BB58-4221-8F17-9009690E93A6}"/>
                </c:ext>
              </c:extLst>
            </c:dLbl>
            <c:spPr>
              <a:noFill/>
              <a:ln>
                <a:noFill/>
              </a:ln>
              <a:effectLst/>
            </c:spPr>
            <c:txPr>
              <a:bodyPr/>
              <a:lstStyle/>
              <a:p>
                <a:pPr>
                  <a:defRPr sz="1800"/>
                </a:pPr>
                <a:endParaRPr lang="en-US"/>
              </a:p>
            </c:txPr>
            <c:dLblPos val="t"/>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'Bird 2010 method'!$E$2:$E$4</c:f>
              <c:numCache>
                <c:formatCode>General</c:formatCode>
                <c:ptCount val="3"/>
                <c:pt idx="0">
                  <c:v>57</c:v>
                </c:pt>
                <c:pt idx="1">
                  <c:v>87</c:v>
                </c:pt>
                <c:pt idx="2">
                  <c:v>117</c:v>
                </c:pt>
              </c:numCache>
            </c:numRef>
          </c:xVal>
          <c:yVal>
            <c:numRef>
              <c:f>'Bird 2010 method'!$F$2:$F$4</c:f>
              <c:numCache>
                <c:formatCode>General</c:formatCode>
                <c:ptCount val="3"/>
                <c:pt idx="0">
                  <c:v>0.5</c:v>
                </c:pt>
                <c:pt idx="1">
                  <c:v>0.5</c:v>
                </c:pt>
                <c:pt idx="2">
                  <c:v>0.5</c:v>
                </c:pt>
              </c:numCache>
            </c:numRef>
          </c:yVal>
          <c:smooth val="1"/>
          <c:extLst>
            <c:ext xmlns:c16="http://schemas.microsoft.com/office/drawing/2014/chart" uri="{C3380CC4-5D6E-409C-BE32-E72D297353CC}">
              <c16:uniqueId val="{00000012-BB58-4221-8F17-9009690E93A6}"/>
            </c:ext>
          </c:extLst>
        </c:ser>
        <c:dLbls>
          <c:showLegendKey val="0"/>
          <c:showVal val="1"/>
          <c:showCatName val="0"/>
          <c:showSerName val="0"/>
          <c:showPercent val="0"/>
          <c:showBubbleSize val="0"/>
        </c:dLbls>
        <c:axId val="127645888"/>
        <c:axId val="127645312"/>
      </c:scatterChart>
      <c:valAx>
        <c:axId val="127639552"/>
        <c:scaling>
          <c:orientation val="minMax"/>
          <c:max val="117"/>
          <c:min val="1"/>
        </c:scaling>
        <c:delete val="1"/>
        <c:axPos val="b"/>
        <c:numFmt formatCode="#,##0" sourceLinked="0"/>
        <c:majorTickMark val="none"/>
        <c:minorTickMark val="none"/>
        <c:tickLblPos val="none"/>
        <c:crossAx val="127644736"/>
        <c:crossesAt val="0"/>
        <c:crossBetween val="midCat"/>
        <c:majorUnit val="14"/>
        <c:minorUnit val="1"/>
      </c:valAx>
      <c:valAx>
        <c:axId val="127644736"/>
        <c:scaling>
          <c:orientation val="minMax"/>
          <c:max val="1"/>
          <c:min val="0"/>
        </c:scaling>
        <c:delete val="0"/>
        <c:axPos val="l"/>
        <c:numFmt formatCode="#,##0.0" sourceLinked="0"/>
        <c:majorTickMark val="none"/>
        <c:minorTickMark val="none"/>
        <c:tickLblPos val="none"/>
        <c:spPr>
          <a:ln w="9525">
            <a:solidFill>
              <a:schemeClr val="tx1"/>
            </a:solidFill>
          </a:ln>
        </c:spPr>
        <c:txPr>
          <a:bodyPr/>
          <a:lstStyle/>
          <a:p>
            <a:pPr>
              <a:defRPr sz="1000">
                <a:latin typeface="Arial" panose="020B0604020202020204" pitchFamily="34" charset="0"/>
                <a:cs typeface="Arial" panose="020B0604020202020204" pitchFamily="34" charset="0"/>
              </a:defRPr>
            </a:pPr>
            <a:endParaRPr lang="en-US"/>
          </a:p>
        </c:txPr>
        <c:crossAx val="127639552"/>
        <c:crossesAt val="57"/>
        <c:crossBetween val="midCat"/>
        <c:majorUnit val="0.1"/>
        <c:minorUnit val="1.0000000000000002E-2"/>
      </c:valAx>
      <c:valAx>
        <c:axId val="127645312"/>
        <c:scaling>
          <c:orientation val="minMax"/>
          <c:max val="1.3"/>
          <c:min val="0"/>
        </c:scaling>
        <c:delete val="1"/>
        <c:axPos val="l"/>
        <c:numFmt formatCode="General" sourceLinked="1"/>
        <c:majorTickMark val="none"/>
        <c:minorTickMark val="none"/>
        <c:tickLblPos val="none"/>
        <c:crossAx val="127645888"/>
        <c:crossesAt val="57"/>
        <c:crossBetween val="midCat"/>
      </c:valAx>
      <c:valAx>
        <c:axId val="127645888"/>
        <c:scaling>
          <c:orientation val="minMax"/>
          <c:max val="57"/>
          <c:min val="1"/>
        </c:scaling>
        <c:delete val="1"/>
        <c:axPos val="b"/>
        <c:numFmt formatCode="General" sourceLinked="1"/>
        <c:majorTickMark val="cross"/>
        <c:minorTickMark val="none"/>
        <c:tickLblPos val="none"/>
        <c:crossAx val="127645312"/>
        <c:crossesAt val="1"/>
        <c:crossBetween val="midCat"/>
        <c:majorUnit val="14"/>
      </c:valAx>
      <c:spPr>
        <a:noFill/>
        <a:ln w="25400">
          <a:noFill/>
        </a:ln>
      </c:spPr>
    </c:plotArea>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800" b="0"/>
            </a:pPr>
            <a:r>
              <a:rPr lang="en-US" sz="1800" b="0">
                <a:latin typeface="Arial" panose="020B0604020202020204" pitchFamily="34" charset="0"/>
                <a:cs typeface="Arial" panose="020B0604020202020204" pitchFamily="34" charset="0"/>
              </a:rPr>
              <a:t>Test Score </a:t>
            </a:r>
          </a:p>
        </c:rich>
      </c:tx>
      <c:layout>
        <c:manualLayout>
          <c:xMode val="edge"/>
          <c:yMode val="edge"/>
          <c:x val="0.44306217160240124"/>
          <c:y val="0.11141147478045203"/>
        </c:manualLayout>
      </c:layout>
      <c:overlay val="1"/>
    </c:title>
    <c:autoTitleDeleted val="0"/>
    <c:plotArea>
      <c:layout>
        <c:manualLayout>
          <c:layoutTarget val="inner"/>
          <c:xMode val="edge"/>
          <c:yMode val="edge"/>
          <c:x val="0.10573473383393255"/>
          <c:y val="0.10398280984506769"/>
          <c:w val="0.76514244939642306"/>
          <c:h val="0.6529882415060243"/>
        </c:manualLayout>
      </c:layout>
      <c:scatterChart>
        <c:scatterStyle val="smoothMarker"/>
        <c:varyColors val="0"/>
        <c:ser>
          <c:idx val="0"/>
          <c:order val="0"/>
          <c:tx>
            <c:v>short</c:v>
          </c:tx>
          <c:spPr>
            <a:ln w="19050">
              <a:solidFill>
                <a:srgbClr val="860000"/>
              </a:solidFill>
            </a:ln>
          </c:spPr>
          <c:marker>
            <c:symbol val="circle"/>
            <c:size val="5"/>
            <c:spPr>
              <a:solidFill>
                <a:srgbClr val="860000"/>
              </a:solidFill>
              <a:ln>
                <a:solidFill>
                  <a:srgbClr val="860000"/>
                </a:solidFill>
              </a:ln>
            </c:spPr>
          </c:marker>
          <c:dPt>
            <c:idx val="1"/>
            <c:bubble3D val="0"/>
            <c:spPr>
              <a:ln w="19050">
                <a:noFill/>
              </a:ln>
            </c:spPr>
            <c:extLst>
              <c:ext xmlns:c16="http://schemas.microsoft.com/office/drawing/2014/chart" uri="{C3380CC4-5D6E-409C-BE32-E72D297353CC}">
                <c16:uniqueId val="{00000001-0552-4BFA-98D4-54FAF468DEAB}"/>
              </c:ext>
            </c:extLst>
          </c:dPt>
          <c:dLbls>
            <c:dLbl>
              <c:idx val="0"/>
              <c:delete val="1"/>
              <c:extLst>
                <c:ext xmlns:c15="http://schemas.microsoft.com/office/drawing/2012/chart" uri="{CE6537A1-D6FC-4f65-9D91-7224C49458BB}"/>
                <c:ext xmlns:c16="http://schemas.microsoft.com/office/drawing/2014/chart" uri="{C3380CC4-5D6E-409C-BE32-E72D297353CC}">
                  <c16:uniqueId val="{00000002-0552-4BFA-98D4-54FAF468DEAB}"/>
                </c:ext>
              </c:extLst>
            </c:dLbl>
            <c:dLbl>
              <c:idx val="1"/>
              <c:tx>
                <c:rich>
                  <a:bodyPr/>
                  <a:lstStyle/>
                  <a:p>
                    <a:r>
                      <a:rPr lang="en-US" sz="1800" dirty="0">
                        <a:latin typeface="Arial" panose="020B0604020202020204" pitchFamily="34" charset="0"/>
                        <a:cs typeface="Arial" panose="020B0604020202020204" pitchFamily="34" charset="0"/>
                      </a:rPr>
                      <a:t>Short (2 weeks)</a:t>
                    </a:r>
                    <a:endParaRPr lang="en-US" dirty="0"/>
                  </a:p>
                </c:rich>
              </c:tx>
              <c:dLblPos val="r"/>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552-4BFA-98D4-54FAF468DEAB}"/>
                </c:ext>
              </c:extLst>
            </c:dLbl>
            <c:spPr>
              <a:noFill/>
              <a:ln>
                <a:noFill/>
              </a:ln>
              <a:effectLst/>
            </c:spPr>
            <c:txPr>
              <a:bodyPr/>
              <a:lstStyle/>
              <a:p>
                <a:pPr>
                  <a:defRPr sz="1800">
                    <a:latin typeface="Arial" panose="020B0604020202020204" pitchFamily="34" charset="0"/>
                    <a:cs typeface="Arial" panose="020B0604020202020204" pitchFamily="34" charset="0"/>
                  </a:defRPr>
                </a:pPr>
                <a:endParaRPr lang="en-US"/>
              </a:p>
            </c:tx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trendline>
            <c:spPr>
              <a:ln w="19050">
                <a:solidFill>
                  <a:srgbClr val="860000"/>
                </a:solidFill>
              </a:ln>
            </c:spPr>
            <c:trendlineType val="log"/>
            <c:dispRSqr val="0"/>
            <c:dispEq val="0"/>
          </c:trendline>
          <c:xVal>
            <c:numRef>
              <c:f>'Bird 2010 data'!$B$2:$B$3</c:f>
              <c:numCache>
                <c:formatCode>0</c:formatCode>
                <c:ptCount val="2"/>
                <c:pt idx="0">
                  <c:v>7</c:v>
                </c:pt>
                <c:pt idx="1">
                  <c:v>60</c:v>
                </c:pt>
              </c:numCache>
            </c:numRef>
          </c:xVal>
          <c:yVal>
            <c:numRef>
              <c:f>'Bird 2010 data'!$D$2:$D$3</c:f>
              <c:numCache>
                <c:formatCode>#,##0.0000</c:formatCode>
                <c:ptCount val="2"/>
                <c:pt idx="0">
                  <c:v>0.83140000000000003</c:v>
                </c:pt>
                <c:pt idx="1">
                  <c:v>0.63460000000000005</c:v>
                </c:pt>
              </c:numCache>
            </c:numRef>
          </c:yVal>
          <c:smooth val="1"/>
          <c:extLst>
            <c:ext xmlns:c16="http://schemas.microsoft.com/office/drawing/2014/chart" uri="{C3380CC4-5D6E-409C-BE32-E72D297353CC}">
              <c16:uniqueId val="{00000003-0552-4BFA-98D4-54FAF468DEAB}"/>
            </c:ext>
          </c:extLst>
        </c:ser>
        <c:ser>
          <c:idx val="1"/>
          <c:order val="1"/>
          <c:tx>
            <c:v>long</c:v>
          </c:tx>
          <c:spPr>
            <a:ln w="19050">
              <a:noFill/>
            </a:ln>
          </c:spPr>
          <c:marker>
            <c:symbol val="circle"/>
            <c:size val="5"/>
            <c:spPr>
              <a:solidFill>
                <a:srgbClr val="284024"/>
              </a:solidFill>
              <a:ln>
                <a:solidFill>
                  <a:srgbClr val="284024"/>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4-0552-4BFA-98D4-54FAF468DEAB}"/>
                </c:ext>
              </c:extLst>
            </c:dLbl>
            <c:dLbl>
              <c:idx val="1"/>
              <c:tx>
                <c:rich>
                  <a:bodyPr/>
                  <a:lstStyle/>
                  <a:p>
                    <a:r>
                      <a:rPr lang="en-US" sz="1800" dirty="0">
                        <a:latin typeface="Arial" panose="020B0604020202020204" pitchFamily="34" charset="0"/>
                        <a:cs typeface="Arial" panose="020B0604020202020204" pitchFamily="34" charset="0"/>
                      </a:rPr>
                      <a:t>Long (8 weeks)</a:t>
                    </a:r>
                    <a:endParaRPr lang="en-US" sz="1000" dirty="0">
                      <a:latin typeface="Arial" panose="020B0604020202020204" pitchFamily="34" charset="0"/>
                      <a:cs typeface="Arial" panose="020B0604020202020204" pitchFamily="34" charset="0"/>
                    </a:endParaRPr>
                  </a:p>
                </c:rich>
              </c:tx>
              <c:dLblPos val="r"/>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552-4BFA-98D4-54FAF468DEAB}"/>
                </c:ext>
              </c:extLst>
            </c:dLbl>
            <c:spPr>
              <a:noFill/>
              <a:ln>
                <a:noFill/>
              </a:ln>
              <a:effectLst/>
            </c:spPr>
            <c:txPr>
              <a:bodyPr/>
              <a:lstStyle/>
              <a:p>
                <a:pPr>
                  <a:defRPr sz="1800">
                    <a:latin typeface="Arial" panose="020B0604020202020204" pitchFamily="34" charset="0"/>
                    <a:cs typeface="Arial" panose="020B0604020202020204" pitchFamily="34" charset="0"/>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trendline>
            <c:spPr>
              <a:ln w="19050">
                <a:solidFill>
                  <a:srgbClr val="284024"/>
                </a:solidFill>
              </a:ln>
            </c:spPr>
            <c:trendlineType val="log"/>
            <c:dispRSqr val="0"/>
            <c:dispEq val="0"/>
          </c:trendline>
          <c:xVal>
            <c:numRef>
              <c:f>'Bird 2010 data'!$B$2:$B$3</c:f>
              <c:numCache>
                <c:formatCode>0</c:formatCode>
                <c:ptCount val="2"/>
                <c:pt idx="0">
                  <c:v>7</c:v>
                </c:pt>
                <c:pt idx="1">
                  <c:v>60</c:v>
                </c:pt>
              </c:numCache>
            </c:numRef>
          </c:xVal>
          <c:yVal>
            <c:numRef>
              <c:f>'Bird 2010 data'!$F$2:$F$3</c:f>
              <c:numCache>
                <c:formatCode>#,##0.0000</c:formatCode>
                <c:ptCount val="2"/>
                <c:pt idx="0">
                  <c:v>0.80940000000000001</c:v>
                </c:pt>
                <c:pt idx="1">
                  <c:v>0.76829999999999998</c:v>
                </c:pt>
              </c:numCache>
            </c:numRef>
          </c:yVal>
          <c:smooth val="1"/>
          <c:extLst>
            <c:ext xmlns:c16="http://schemas.microsoft.com/office/drawing/2014/chart" uri="{C3380CC4-5D6E-409C-BE32-E72D297353CC}">
              <c16:uniqueId val="{00000006-0552-4BFA-98D4-54FAF468DEAB}"/>
            </c:ext>
          </c:extLst>
        </c:ser>
        <c:ser>
          <c:idx val="5"/>
          <c:order val="2"/>
          <c:tx>
            <c:v>pretest</c:v>
          </c:tx>
          <c:spPr>
            <a:ln w="22225">
              <a:solidFill>
                <a:schemeClr val="tx1"/>
              </a:solidFill>
              <a:prstDash val="sysDash"/>
            </a:ln>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7-0552-4BFA-98D4-54FAF468DEAB}"/>
                </c:ext>
              </c:extLst>
            </c:dLbl>
            <c:dLbl>
              <c:idx val="1"/>
              <c:tx>
                <c:rich>
                  <a:bodyPr/>
                  <a:lstStyle/>
                  <a:p>
                    <a:r>
                      <a:rPr lang="en-US" sz="1600">
                        <a:latin typeface="Arial" panose="020B0604020202020204" pitchFamily="34" charset="0"/>
                        <a:cs typeface="Arial" panose="020B0604020202020204" pitchFamily="34" charset="0"/>
                      </a:rPr>
                      <a:t>Pretest</a:t>
                    </a:r>
                    <a:endParaRPr lang="en-US"/>
                  </a:p>
                </c:rich>
              </c:tx>
              <c:dLblPos val="r"/>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552-4BFA-98D4-54FAF468DEAB}"/>
                </c:ext>
              </c:extLst>
            </c:dLbl>
            <c:spPr>
              <a:noFill/>
              <a:ln>
                <a:noFill/>
              </a:ln>
              <a:effectLst/>
            </c:spPr>
            <c:txPr>
              <a:bodyPr/>
              <a:lstStyle/>
              <a:p>
                <a:pPr>
                  <a:defRPr sz="1600">
                    <a:latin typeface="Arial" panose="020B0604020202020204" pitchFamily="34" charset="0"/>
                    <a:cs typeface="Arial" panose="020B060402020202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'Bird 2010 data'!$B$2:$B$3</c:f>
              <c:numCache>
                <c:formatCode>0</c:formatCode>
                <c:ptCount val="2"/>
                <c:pt idx="0">
                  <c:v>7</c:v>
                </c:pt>
                <c:pt idx="1">
                  <c:v>60</c:v>
                </c:pt>
              </c:numCache>
            </c:numRef>
          </c:xVal>
          <c:yVal>
            <c:numRef>
              <c:f>'Bird 2010 data'!$C$2:$C$3</c:f>
              <c:numCache>
                <c:formatCode>#,##0.0000</c:formatCode>
                <c:ptCount val="2"/>
                <c:pt idx="0">
                  <c:v>0.53769999999999996</c:v>
                </c:pt>
                <c:pt idx="1">
                  <c:v>0.53769999999999996</c:v>
                </c:pt>
              </c:numCache>
            </c:numRef>
          </c:yVal>
          <c:smooth val="1"/>
          <c:extLst>
            <c:ext xmlns:c16="http://schemas.microsoft.com/office/drawing/2014/chart" uri="{C3380CC4-5D6E-409C-BE32-E72D297353CC}">
              <c16:uniqueId val="{00000009-0552-4BFA-98D4-54FAF468DEAB}"/>
            </c:ext>
          </c:extLst>
        </c:ser>
        <c:ser>
          <c:idx val="2"/>
          <c:order val="3"/>
          <c:tx>
            <c:v>tick labels</c:v>
          </c:tx>
          <c:spPr>
            <a:ln w="22225">
              <a:noFill/>
            </a:ln>
          </c:spPr>
          <c:marker>
            <c:symbol val="plus"/>
            <c:size val="5"/>
            <c:spPr>
              <a:ln>
                <a:solidFill>
                  <a:schemeClr val="tx1"/>
                </a:solidFill>
              </a:ln>
            </c:spPr>
          </c:marker>
          <c:dLbls>
            <c:numFmt formatCode="##\ &quot;days&quot;" sourceLinked="0"/>
            <c:spPr>
              <a:noFill/>
              <a:ln>
                <a:noFill/>
              </a:ln>
              <a:effectLst/>
            </c:spPr>
            <c:txPr>
              <a:bodyPr/>
              <a:lstStyle/>
              <a:p>
                <a:pPr>
                  <a:defRPr sz="1600">
                    <a:latin typeface="Arial" panose="020B0604020202020204" pitchFamily="34" charset="0"/>
                    <a:cs typeface="Arial" panose="020B0604020202020204" pitchFamily="34" charset="0"/>
                  </a:defRPr>
                </a:pPr>
                <a:endParaRPr lang="en-US"/>
              </a:p>
            </c:txPr>
            <c:dLblPos val="b"/>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'Bird 2010 data'!$B$2:$B$3</c:f>
              <c:numCache>
                <c:formatCode>0</c:formatCode>
                <c:ptCount val="2"/>
                <c:pt idx="0">
                  <c:v>7</c:v>
                </c:pt>
                <c:pt idx="1">
                  <c:v>60</c:v>
                </c:pt>
              </c:numCache>
            </c:numRef>
          </c:xVal>
          <c:yVal>
            <c:numRef>
              <c:f>'Bird 2010 data'!$H$2:$H$3</c:f>
              <c:numCache>
                <c:formatCode>General</c:formatCode>
                <c:ptCount val="2"/>
                <c:pt idx="0">
                  <c:v>0.5</c:v>
                </c:pt>
                <c:pt idx="1">
                  <c:v>0.5</c:v>
                </c:pt>
              </c:numCache>
            </c:numRef>
          </c:yVal>
          <c:smooth val="1"/>
          <c:extLst>
            <c:ext xmlns:c16="http://schemas.microsoft.com/office/drawing/2014/chart" uri="{C3380CC4-5D6E-409C-BE32-E72D297353CC}">
              <c16:uniqueId val="{0000000A-0552-4BFA-98D4-54FAF468DEAB}"/>
            </c:ext>
          </c:extLst>
        </c:ser>
        <c:dLbls>
          <c:dLblPos val="b"/>
          <c:showLegendKey val="0"/>
          <c:showVal val="1"/>
          <c:showCatName val="0"/>
          <c:showSerName val="0"/>
          <c:showPercent val="0"/>
          <c:showBubbleSize val="0"/>
        </c:dLbls>
        <c:axId val="83867840"/>
        <c:axId val="127643008"/>
      </c:scatterChart>
      <c:valAx>
        <c:axId val="83867840"/>
        <c:scaling>
          <c:orientation val="minMax"/>
          <c:max val="68"/>
          <c:min val="0"/>
        </c:scaling>
        <c:delete val="0"/>
        <c:axPos val="b"/>
        <c:title>
          <c:tx>
            <c:rich>
              <a:bodyPr/>
              <a:lstStyle/>
              <a:p>
                <a:pPr>
                  <a:defRPr sz="1800" b="0">
                    <a:latin typeface="Arial" panose="020B0604020202020204" pitchFamily="34" charset="0"/>
                    <a:cs typeface="Arial" panose="020B0604020202020204" pitchFamily="34" charset="0"/>
                  </a:defRPr>
                </a:pPr>
                <a:r>
                  <a:rPr lang="en-US" sz="1800" b="0">
                    <a:latin typeface="Arial" panose="020B0604020202020204" pitchFamily="34" charset="0"/>
                    <a:cs typeface="Arial" panose="020B0604020202020204" pitchFamily="34" charset="0"/>
                  </a:rPr>
                  <a:t>Test</a:t>
                </a:r>
                <a:r>
                  <a:rPr lang="en-US" sz="1800" b="0" baseline="0">
                    <a:latin typeface="Arial" panose="020B0604020202020204" pitchFamily="34" charset="0"/>
                    <a:cs typeface="Arial" panose="020B0604020202020204" pitchFamily="34" charset="0"/>
                  </a:rPr>
                  <a:t> Delay </a:t>
                </a:r>
                <a:endParaRPr lang="en-US" sz="1800" b="0">
                  <a:latin typeface="Arial" panose="020B0604020202020204" pitchFamily="34" charset="0"/>
                  <a:cs typeface="Arial" panose="020B0604020202020204" pitchFamily="34" charset="0"/>
                </a:endParaRPr>
              </a:p>
            </c:rich>
          </c:tx>
          <c:layout>
            <c:manualLayout>
              <c:xMode val="edge"/>
              <c:yMode val="edge"/>
              <c:x val="0.42120655181860606"/>
              <c:y val="0.84276368585607619"/>
            </c:manualLayout>
          </c:layout>
          <c:overlay val="0"/>
        </c:title>
        <c:numFmt formatCode="#,##0" sourceLinked="0"/>
        <c:majorTickMark val="none"/>
        <c:minorTickMark val="none"/>
        <c:tickLblPos val="none"/>
        <c:spPr>
          <a:ln w="12700">
            <a:solidFill>
              <a:schemeClr val="tx1"/>
            </a:solidFill>
          </a:ln>
        </c:spPr>
        <c:txPr>
          <a:bodyPr/>
          <a:lstStyle/>
          <a:p>
            <a:pPr>
              <a:defRPr sz="1100">
                <a:latin typeface="Arial" panose="020B0604020202020204" pitchFamily="34" charset="0"/>
                <a:cs typeface="Arial" panose="020B0604020202020204" pitchFamily="34" charset="0"/>
              </a:defRPr>
            </a:pPr>
            <a:endParaRPr lang="en-US"/>
          </a:p>
        </c:txPr>
        <c:crossAx val="127643008"/>
        <c:crosses val="autoZero"/>
        <c:crossBetween val="midCat"/>
        <c:majorUnit val="70"/>
        <c:minorUnit val="1"/>
      </c:valAx>
      <c:valAx>
        <c:axId val="127643008"/>
        <c:scaling>
          <c:orientation val="minMax"/>
          <c:max val="0.9"/>
          <c:min val="0.5"/>
        </c:scaling>
        <c:delete val="0"/>
        <c:axPos val="l"/>
        <c:numFmt formatCode="0%" sourceLinked="0"/>
        <c:majorTickMark val="out"/>
        <c:minorTickMark val="none"/>
        <c:tickLblPos val="nextTo"/>
        <c:spPr>
          <a:ln w="9525">
            <a:solidFill>
              <a:schemeClr val="tx1"/>
            </a:solidFill>
          </a:ln>
        </c:spPr>
        <c:txPr>
          <a:bodyPr/>
          <a:lstStyle/>
          <a:p>
            <a:pPr>
              <a:defRPr sz="1600">
                <a:latin typeface="Arial" panose="020B0604020202020204" pitchFamily="34" charset="0"/>
                <a:cs typeface="Arial" panose="020B0604020202020204" pitchFamily="34" charset="0"/>
              </a:defRPr>
            </a:pPr>
            <a:endParaRPr lang="en-US"/>
          </a:p>
        </c:txPr>
        <c:crossAx val="83867840"/>
        <c:crossesAt val="0"/>
        <c:crossBetween val="midCat"/>
        <c:majorUnit val="0.1"/>
        <c:minorUnit val="1.0000000000000002E-2"/>
      </c:valAx>
    </c:plotArea>
    <c:plotVisOnly val="1"/>
    <c:dispBlanksAs val="gap"/>
    <c:showDLblsOverMax val="0"/>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4049747916166623"/>
          <c:y val="0.26990486678012265"/>
          <c:w val="0.54096057964791955"/>
          <c:h val="0.56361509764002604"/>
        </c:manualLayout>
      </c:layout>
      <c:barChart>
        <c:barDir val="bar"/>
        <c:grouping val="clustered"/>
        <c:varyColors val="0"/>
        <c:ser>
          <c:idx val="0"/>
          <c:order val="0"/>
          <c:invertIfNegative val="0"/>
          <c:dLbls>
            <c:numFmt formatCode="0" sourceLinked="0"/>
            <c:spPr>
              <a:noFill/>
              <a:ln>
                <a:noFill/>
              </a:ln>
              <a:effectLst/>
            </c:spPr>
            <c:txPr>
              <a:bodyPr/>
              <a:lstStyle/>
              <a:p>
                <a:pPr>
                  <a:defRPr sz="2000" baseline="0">
                    <a:latin typeface="Arial" pitchFamily="34" charset="0"/>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 8th-graders TIMSS Benchmarks'!$J$8:$J$13</c:f>
              <c:strCache>
                <c:ptCount val="6"/>
                <c:pt idx="0">
                  <c:v>Taiwan </c:v>
                </c:pt>
                <c:pt idx="1">
                  <c:v>Singapore </c:v>
                </c:pt>
                <c:pt idx="2">
                  <c:v>South Korea </c:v>
                </c:pt>
                <c:pt idx="5">
                  <c:v>United States </c:v>
                </c:pt>
              </c:strCache>
            </c:strRef>
          </c:cat>
          <c:val>
            <c:numRef>
              <c:f>'% 8th-graders TIMSS Benchmarks'!$K$8:$K$13</c:f>
              <c:numCache>
                <c:formatCode>General</c:formatCode>
                <c:ptCount val="6"/>
                <c:pt idx="0">
                  <c:v>49</c:v>
                </c:pt>
                <c:pt idx="1">
                  <c:v>48</c:v>
                </c:pt>
                <c:pt idx="2">
                  <c:v>47</c:v>
                </c:pt>
                <c:pt idx="5">
                  <c:v>7</c:v>
                </c:pt>
              </c:numCache>
            </c:numRef>
          </c:val>
          <c:extLst>
            <c:ext xmlns:c16="http://schemas.microsoft.com/office/drawing/2014/chart" uri="{C3380CC4-5D6E-409C-BE32-E72D297353CC}">
              <c16:uniqueId val="{00000000-E9D7-49CD-BE1A-E0AF28F33CE1}"/>
            </c:ext>
          </c:extLst>
        </c:ser>
        <c:dLbls>
          <c:showLegendKey val="0"/>
          <c:showVal val="0"/>
          <c:showCatName val="0"/>
          <c:showSerName val="0"/>
          <c:showPercent val="0"/>
          <c:showBubbleSize val="0"/>
        </c:dLbls>
        <c:gapWidth val="113"/>
        <c:axId val="126536704"/>
        <c:axId val="74939136"/>
      </c:barChart>
      <c:catAx>
        <c:axId val="126536704"/>
        <c:scaling>
          <c:orientation val="maxMin"/>
        </c:scaling>
        <c:delete val="0"/>
        <c:axPos val="l"/>
        <c:numFmt formatCode="General" sourceLinked="0"/>
        <c:majorTickMark val="none"/>
        <c:minorTickMark val="none"/>
        <c:tickLblPos val="nextTo"/>
        <c:txPr>
          <a:bodyPr/>
          <a:lstStyle/>
          <a:p>
            <a:pPr>
              <a:defRPr sz="2000" baseline="0">
                <a:latin typeface="Arial" pitchFamily="34" charset="0"/>
                <a:cs typeface="Arial" pitchFamily="34" charset="0"/>
              </a:defRPr>
            </a:pPr>
            <a:endParaRPr lang="en-US"/>
          </a:p>
        </c:txPr>
        <c:crossAx val="74939136"/>
        <c:crosses val="autoZero"/>
        <c:auto val="1"/>
        <c:lblAlgn val="ctr"/>
        <c:lblOffset val="100"/>
        <c:noMultiLvlLbl val="0"/>
      </c:catAx>
      <c:valAx>
        <c:axId val="74939136"/>
        <c:scaling>
          <c:orientation val="minMax"/>
        </c:scaling>
        <c:delete val="1"/>
        <c:axPos val="t"/>
        <c:title>
          <c:tx>
            <c:rich>
              <a:bodyPr anchor="t" anchorCtr="0"/>
              <a:lstStyle/>
              <a:p>
                <a:pPr>
                  <a:defRPr sz="2400" b="0" baseline="0">
                    <a:solidFill>
                      <a:srgbClr val="002060"/>
                    </a:solidFill>
                    <a:latin typeface="Arial" pitchFamily="34" charset="0"/>
                    <a:cs typeface="Arial" pitchFamily="34" charset="0"/>
                  </a:defRPr>
                </a:pPr>
                <a:r>
                  <a:rPr lang="en-US" sz="2400" b="0" baseline="0" dirty="0">
                    <a:solidFill>
                      <a:srgbClr val="002060"/>
                    </a:solidFill>
                    <a:latin typeface="Arial" pitchFamily="34" charset="0"/>
                    <a:cs typeface="Arial" pitchFamily="34" charset="0"/>
                  </a:rPr>
                  <a:t>Percentage Who Scored “Advanced”</a:t>
                </a:r>
              </a:p>
            </c:rich>
          </c:tx>
          <c:layout>
            <c:manualLayout>
              <c:xMode val="edge"/>
              <c:yMode val="edge"/>
              <c:x val="0.30388525853268905"/>
              <c:y val="7.9583183357967588E-2"/>
            </c:manualLayout>
          </c:layout>
          <c:overlay val="0"/>
        </c:title>
        <c:numFmt formatCode="General" sourceLinked="1"/>
        <c:majorTickMark val="none"/>
        <c:minorTickMark val="none"/>
        <c:tickLblPos val="none"/>
        <c:crossAx val="126536704"/>
        <c:crosses val="autoZero"/>
        <c:crossBetween val="between"/>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5" name="Rectangle 5"/>
          <p:cNvSpPr>
            <a:spLocks noGrp="1" noChangeArrowheads="1"/>
          </p:cNvSpPr>
          <p:nvPr>
            <p:ph type="sldNum" sz="quarter" idx="3"/>
          </p:nvPr>
        </p:nvSpPr>
        <p:spPr bwMode="auto">
          <a:xfrm>
            <a:off x="4143375" y="9120189"/>
            <a:ext cx="3170238" cy="479425"/>
          </a:xfrm>
          <a:prstGeom prst="rect">
            <a:avLst/>
          </a:prstGeom>
          <a:noFill/>
          <a:ln w="9525">
            <a:noFill/>
            <a:miter lim="800000"/>
            <a:headEnd/>
            <a:tailEnd/>
          </a:ln>
          <a:effectLst/>
        </p:spPr>
        <p:txBody>
          <a:bodyPr vert="horz" wrap="square" lIns="96647" tIns="48324" rIns="96647" bIns="48324"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FFE8F5AD-51D6-4CB9-BA76-B1983FA2728D}" type="slidenum">
              <a:rPr lang="en-US"/>
              <a:pPr>
                <a:defRPr/>
              </a:pPr>
              <a:t>‹#›</a:t>
            </a:fld>
            <a:endParaRPr lang="en-US"/>
          </a:p>
        </p:txBody>
      </p:sp>
    </p:spTree>
    <p:extLst>
      <p:ext uri="{BB962C8B-B14F-4D97-AF65-F5344CB8AC3E}">
        <p14:creationId xmlns:p14="http://schemas.microsoft.com/office/powerpoint/2010/main" val="1486670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1" y="1"/>
            <a:ext cx="3170238" cy="479425"/>
          </a:xfrm>
          <a:prstGeom prst="rect">
            <a:avLst/>
          </a:prstGeom>
          <a:noFill/>
          <a:ln w="9525">
            <a:noFill/>
            <a:miter lim="800000"/>
            <a:headEnd/>
            <a:tailEnd/>
          </a:ln>
          <a:effectLst/>
        </p:spPr>
        <p:txBody>
          <a:bodyPr vert="horz" wrap="square" lIns="96647" tIns="48324" rIns="96647" bIns="48324" numCol="1" anchor="t"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07" name="Rectangle 3"/>
          <p:cNvSpPr>
            <a:spLocks noGrp="1" noChangeArrowheads="1"/>
          </p:cNvSpPr>
          <p:nvPr>
            <p:ph type="dt" idx="1"/>
          </p:nvPr>
        </p:nvSpPr>
        <p:spPr bwMode="auto">
          <a:xfrm>
            <a:off x="4143375" y="1"/>
            <a:ext cx="3170238" cy="479425"/>
          </a:xfrm>
          <a:prstGeom prst="rect">
            <a:avLst/>
          </a:prstGeom>
          <a:noFill/>
          <a:ln w="9525">
            <a:noFill/>
            <a:miter lim="800000"/>
            <a:headEnd/>
            <a:tailEnd/>
          </a:ln>
          <a:effectLst/>
        </p:spPr>
        <p:txBody>
          <a:bodyPr vert="horz" wrap="square" lIns="96647" tIns="48324" rIns="96647" bIns="48324" numCol="1" anchor="t" anchorCtr="0" compatLnSpc="1">
            <a:prstTxWarp prst="textNoShape">
              <a:avLst/>
            </a:prstTxWarp>
          </a:bodyPr>
          <a:lstStyle>
            <a:lvl1pPr algn="r">
              <a:defRPr sz="1300">
                <a:solidFill>
                  <a:schemeClr val="tx1"/>
                </a:solidFill>
                <a:latin typeface="Times New Roman" pitchFamily="18" charset="0"/>
              </a:defRPr>
            </a:lvl1pPr>
          </a:lstStyle>
          <a:p>
            <a:pPr>
              <a:defRPr/>
            </a:pPr>
            <a:endParaRPr lang="en-US"/>
          </a:p>
        </p:txBody>
      </p:sp>
      <p:sp>
        <p:nvSpPr>
          <p:cNvPr id="7885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200709" name="Rectangle 5"/>
          <p:cNvSpPr>
            <a:spLocks noGrp="1" noChangeArrowheads="1"/>
          </p:cNvSpPr>
          <p:nvPr>
            <p:ph type="body" sz="quarter" idx="3"/>
          </p:nvPr>
        </p:nvSpPr>
        <p:spPr bwMode="auto">
          <a:xfrm>
            <a:off x="731839" y="4560890"/>
            <a:ext cx="5851525" cy="4319587"/>
          </a:xfrm>
          <a:prstGeom prst="rect">
            <a:avLst/>
          </a:prstGeom>
          <a:noFill/>
          <a:ln w="9525">
            <a:noFill/>
            <a:miter lim="800000"/>
            <a:headEnd/>
            <a:tailEnd/>
          </a:ln>
          <a:effectLst/>
        </p:spPr>
        <p:txBody>
          <a:bodyPr vert="horz" wrap="square" lIns="96647" tIns="48324" rIns="96647" bIns="4832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0710" name="Rectangle 6"/>
          <p:cNvSpPr>
            <a:spLocks noGrp="1" noChangeArrowheads="1"/>
          </p:cNvSpPr>
          <p:nvPr>
            <p:ph type="ftr" sz="quarter" idx="4"/>
          </p:nvPr>
        </p:nvSpPr>
        <p:spPr bwMode="auto">
          <a:xfrm>
            <a:off x="1" y="9120189"/>
            <a:ext cx="3170238" cy="479425"/>
          </a:xfrm>
          <a:prstGeom prst="rect">
            <a:avLst/>
          </a:prstGeom>
          <a:noFill/>
          <a:ln w="9525">
            <a:noFill/>
            <a:miter lim="800000"/>
            <a:headEnd/>
            <a:tailEnd/>
          </a:ln>
          <a:effectLst/>
        </p:spPr>
        <p:txBody>
          <a:bodyPr vert="horz" wrap="square" lIns="96647" tIns="48324" rIns="96647" bIns="48324" numCol="1" anchor="b"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11" name="Rectangle 7"/>
          <p:cNvSpPr>
            <a:spLocks noGrp="1" noChangeArrowheads="1"/>
          </p:cNvSpPr>
          <p:nvPr>
            <p:ph type="sldNum" sz="quarter" idx="5"/>
          </p:nvPr>
        </p:nvSpPr>
        <p:spPr bwMode="auto">
          <a:xfrm>
            <a:off x="4143375" y="9120189"/>
            <a:ext cx="3170238" cy="479425"/>
          </a:xfrm>
          <a:prstGeom prst="rect">
            <a:avLst/>
          </a:prstGeom>
          <a:noFill/>
          <a:ln w="9525">
            <a:noFill/>
            <a:miter lim="800000"/>
            <a:headEnd/>
            <a:tailEnd/>
          </a:ln>
          <a:effectLst/>
        </p:spPr>
        <p:txBody>
          <a:bodyPr vert="horz" wrap="square" lIns="96647" tIns="48324" rIns="96647" bIns="48324"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44A4A3BB-E076-4F9C-92C6-18E7397C8E68}" type="slidenum">
              <a:rPr lang="en-US"/>
              <a:pPr>
                <a:defRPr/>
              </a:pPr>
              <a:t>‹#›</a:t>
            </a:fld>
            <a:endParaRPr lang="en-US"/>
          </a:p>
        </p:txBody>
      </p:sp>
    </p:spTree>
    <p:extLst>
      <p:ext uri="{BB962C8B-B14F-4D97-AF65-F5344CB8AC3E}">
        <p14:creationId xmlns:p14="http://schemas.microsoft.com/office/powerpoint/2010/main" val="8650710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797" algn="l" defTabSz="914318" rtl="0" eaLnBrk="1" latinLnBrk="0" hangingPunct="1">
      <a:defRPr sz="1200" kern="1200">
        <a:solidFill>
          <a:schemeClr val="tx1"/>
        </a:solidFill>
        <a:latin typeface="+mn-lt"/>
        <a:ea typeface="+mn-ea"/>
        <a:cs typeface="+mn-cs"/>
      </a:defRPr>
    </a:lvl6pPr>
    <a:lvl7pPr marL="2742956" algn="l" defTabSz="914318" rtl="0" eaLnBrk="1" latinLnBrk="0" hangingPunct="1">
      <a:defRPr sz="1200" kern="1200">
        <a:solidFill>
          <a:schemeClr val="tx1"/>
        </a:solidFill>
        <a:latin typeface="+mn-lt"/>
        <a:ea typeface="+mn-ea"/>
        <a:cs typeface="+mn-cs"/>
      </a:defRPr>
    </a:lvl7pPr>
    <a:lvl8pPr marL="3200115" algn="l" defTabSz="914318" rtl="0" eaLnBrk="1" latinLnBrk="0" hangingPunct="1">
      <a:defRPr sz="1200" kern="1200">
        <a:solidFill>
          <a:schemeClr val="tx1"/>
        </a:solidFill>
        <a:latin typeface="+mn-lt"/>
        <a:ea typeface="+mn-ea"/>
        <a:cs typeface="+mn-cs"/>
      </a:defRPr>
    </a:lvl8pPr>
    <a:lvl9pPr marL="3657274" algn="l" defTabSz="9143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Free</a:t>
            </a:r>
            <a:r>
              <a:rPr lang="en-US" baseline="0" dirty="0"/>
              <a:t> course</a:t>
            </a:r>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3</a:t>
            </a:fld>
            <a:endParaRPr lang="en-US"/>
          </a:p>
        </p:txBody>
      </p:sp>
    </p:spTree>
    <p:extLst>
      <p:ext uri="{BB962C8B-B14F-4D97-AF65-F5344CB8AC3E}">
        <p14:creationId xmlns:p14="http://schemas.microsoft.com/office/powerpoint/2010/main" val="133800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4</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2894226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Reading is overrated</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6</a:t>
            </a:fld>
            <a:endParaRPr lang="en-US"/>
          </a:p>
        </p:txBody>
      </p:sp>
    </p:spTree>
    <p:extLst>
      <p:ext uri="{BB962C8B-B14F-4D97-AF65-F5344CB8AC3E}">
        <p14:creationId xmlns:p14="http://schemas.microsoft.com/office/powerpoint/2010/main" val="263116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8</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2085789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11</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2987314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a:t>
            </a:r>
            <a:r>
              <a:rPr lang="en-US" baseline="0" dirty="0"/>
              <a:t> The Mona Lisa Experiment</a:t>
            </a:r>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8D02-ED94-37AF-C9D9-01AB6CF1099F}"/>
            </a:ext>
          </a:extLst>
        </p:cNvPr>
        <p:cNvGrpSpPr/>
        <p:nvPr/>
      </p:nvGrpSpPr>
      <p:grpSpPr>
        <a:xfrm>
          <a:off x="0" y="0"/>
          <a:ext cx="0" cy="0"/>
          <a:chOff x="0" y="0"/>
          <a:chExt cx="0" cy="0"/>
        </a:xfrm>
      </p:grpSpPr>
      <p:sp>
        <p:nvSpPr>
          <p:cNvPr id="64514" name="Rectangle 7">
            <a:extLst>
              <a:ext uri="{FF2B5EF4-FFF2-40B4-BE49-F238E27FC236}">
                <a16:creationId xmlns:a16="http://schemas.microsoft.com/office/drawing/2014/main" id="{A4F6731E-E6CC-E56E-59D3-4463F8D85E43}"/>
              </a:ext>
            </a:extLst>
          </p:cNvPr>
          <p:cNvSpPr>
            <a:spLocks noGrp="1" noChangeArrowheads="1"/>
          </p:cNvSpPr>
          <p:nvPr>
            <p:ph type="sldNum" sz="quarter" idx="5"/>
          </p:nvPr>
        </p:nvSpPr>
        <p:spPr>
          <a:noFill/>
        </p:spPr>
        <p:txBody>
          <a:bodyPr/>
          <a:lstStyle/>
          <a:p>
            <a:fld id="{9CCD26B6-B98D-4871-8FBA-4A067EA608C5}" type="slidenum">
              <a:rPr lang="en-US" smtClean="0"/>
              <a:pPr/>
              <a:t>13</a:t>
            </a:fld>
            <a:endParaRPr lang="en-US"/>
          </a:p>
        </p:txBody>
      </p:sp>
      <p:sp>
        <p:nvSpPr>
          <p:cNvPr id="64515" name="Rectangle 4">
            <a:extLst>
              <a:ext uri="{FF2B5EF4-FFF2-40B4-BE49-F238E27FC236}">
                <a16:creationId xmlns:a16="http://schemas.microsoft.com/office/drawing/2014/main" id="{93D3BABF-9F78-F979-8F78-E1814880EFB3}"/>
              </a:ext>
            </a:extLst>
          </p:cNvPr>
          <p:cNvSpPr>
            <a:spLocks noGrp="1" noRot="1" noChangeAspect="1" noChangeArrowheads="1" noTextEdit="1"/>
          </p:cNvSpPr>
          <p:nvPr>
            <p:ph type="sldImg"/>
          </p:nvPr>
        </p:nvSpPr>
        <p:spPr>
          <a:ln/>
        </p:spPr>
      </p:sp>
      <p:sp>
        <p:nvSpPr>
          <p:cNvPr id="64516" name="Rectangle 5">
            <a:extLst>
              <a:ext uri="{FF2B5EF4-FFF2-40B4-BE49-F238E27FC236}">
                <a16:creationId xmlns:a16="http://schemas.microsoft.com/office/drawing/2014/main" id="{E2BB1A46-CF80-A390-001C-5223CA05B0E5}"/>
              </a:ext>
            </a:extLst>
          </p:cNvPr>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127377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14</a:t>
            </a:fld>
            <a:endParaRPr lang="en-US"/>
          </a:p>
        </p:txBody>
      </p:sp>
    </p:spTree>
    <p:extLst>
      <p:ext uri="{BB962C8B-B14F-4D97-AF65-F5344CB8AC3E}">
        <p14:creationId xmlns:p14="http://schemas.microsoft.com/office/powerpoint/2010/main" val="2893223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15</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3081087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17</a:t>
            </a:fld>
            <a:endParaRPr lang="en-US"/>
          </a:p>
        </p:txBody>
      </p:sp>
    </p:spTree>
    <p:extLst>
      <p:ext uri="{BB962C8B-B14F-4D97-AF65-F5344CB8AC3E}">
        <p14:creationId xmlns:p14="http://schemas.microsoft.com/office/powerpoint/2010/main" val="3569600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18</a:t>
            </a:fld>
            <a:endParaRPr lang="en-US"/>
          </a:p>
        </p:txBody>
      </p:sp>
    </p:spTree>
    <p:extLst>
      <p:ext uri="{BB962C8B-B14F-4D97-AF65-F5344CB8AC3E}">
        <p14:creationId xmlns:p14="http://schemas.microsoft.com/office/powerpoint/2010/main" val="577353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23</a:t>
            </a:fld>
            <a:endParaRPr lang="en-US"/>
          </a:p>
        </p:txBody>
      </p:sp>
    </p:spTree>
    <p:extLst>
      <p:ext uri="{BB962C8B-B14F-4D97-AF65-F5344CB8AC3E}">
        <p14:creationId xmlns:p14="http://schemas.microsoft.com/office/powerpoint/2010/main" val="2819221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FC38AD0-C32B-4780-82ED-054CCF57B29D}" type="slidenum">
              <a:rPr lang="en-US" smtClean="0"/>
              <a:pPr>
                <a:defRPr/>
              </a:pPr>
              <a:t>24</a:t>
            </a:fld>
            <a:endParaRPr lang="en-US"/>
          </a:p>
        </p:txBody>
      </p:sp>
    </p:spTree>
    <p:extLst>
      <p:ext uri="{BB962C8B-B14F-4D97-AF65-F5344CB8AC3E}">
        <p14:creationId xmlns:p14="http://schemas.microsoft.com/office/powerpoint/2010/main" val="50293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term</a:t>
            </a:r>
            <a:r>
              <a:rPr lang="en-US" baseline="0" dirty="0"/>
              <a:t> strategy is used loosely to mean procedure, concept, formula, theorem</a:t>
            </a:r>
            <a:endParaRPr lang="en-US" dirty="0"/>
          </a:p>
        </p:txBody>
      </p:sp>
      <p:sp>
        <p:nvSpPr>
          <p:cNvPr id="4" name="Slide Number Placeholder 3"/>
          <p:cNvSpPr>
            <a:spLocks noGrp="1"/>
          </p:cNvSpPr>
          <p:nvPr>
            <p:ph type="sldNum" sz="quarter" idx="10"/>
          </p:nvPr>
        </p:nvSpPr>
        <p:spPr/>
        <p:txBody>
          <a:bodyPr/>
          <a:lstStyle/>
          <a:p>
            <a:pPr>
              <a:defRPr/>
            </a:pPr>
            <a:fld id="{9FC38AD0-C32B-4780-82ED-054CCF57B29D}" type="slidenum">
              <a:rPr lang="en-US" smtClean="0"/>
              <a:pPr>
                <a:defRPr/>
              </a:pPr>
              <a:t>25</a:t>
            </a:fld>
            <a:endParaRPr lang="en-US"/>
          </a:p>
        </p:txBody>
      </p:sp>
    </p:spTree>
    <p:extLst>
      <p:ext uri="{BB962C8B-B14F-4D97-AF65-F5344CB8AC3E}">
        <p14:creationId xmlns:p14="http://schemas.microsoft.com/office/powerpoint/2010/main" val="566827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26</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39325" y="4486981"/>
            <a:ext cx="7437120" cy="3154680"/>
          </a:xfrm>
          <a:noFill/>
          <a:ln/>
        </p:spPr>
        <p:txBody>
          <a:bodyPr/>
          <a:lstStyle/>
          <a:p>
            <a:pPr eaLnBrk="1" hangingPunct="1"/>
            <a:endParaRPr lang="en-US" dirty="0"/>
          </a:p>
        </p:txBody>
      </p:sp>
    </p:spTree>
    <p:extLst>
      <p:ext uri="{BB962C8B-B14F-4D97-AF65-F5344CB8AC3E}">
        <p14:creationId xmlns:p14="http://schemas.microsoft.com/office/powerpoint/2010/main" val="3360226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27</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39325" y="4486981"/>
            <a:ext cx="7437120" cy="3154680"/>
          </a:xfrm>
          <a:noFill/>
          <a:ln/>
        </p:spPr>
        <p:txBody>
          <a:bodyPr/>
          <a:lstStyle/>
          <a:p>
            <a:pPr eaLnBrk="1" hangingPunct="1"/>
            <a:endParaRPr lang="en-US" dirty="0"/>
          </a:p>
        </p:txBody>
      </p:sp>
    </p:spTree>
    <p:extLst>
      <p:ext uri="{BB962C8B-B14F-4D97-AF65-F5344CB8AC3E}">
        <p14:creationId xmlns:p14="http://schemas.microsoft.com/office/powerpoint/2010/main" val="2871813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33</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4289221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kern="0" dirty="0">
                <a:solidFill>
                  <a:srgbClr val="002060"/>
                </a:solidFill>
                <a:latin typeface="Arial" charset="0"/>
                <a:cs typeface="Arial" charset="0"/>
              </a:rPr>
              <a:t>Grade 8 TIMSS (2011)</a:t>
            </a:r>
          </a:p>
        </p:txBody>
      </p:sp>
      <p:sp>
        <p:nvSpPr>
          <p:cNvPr id="4" name="Slide Number Placeholder 3"/>
          <p:cNvSpPr>
            <a:spLocks noGrp="1"/>
          </p:cNvSpPr>
          <p:nvPr>
            <p:ph type="sldNum" sz="quarter" idx="10"/>
          </p:nvPr>
        </p:nvSpPr>
        <p:spPr/>
        <p:txBody>
          <a:bodyPr/>
          <a:lstStyle/>
          <a:p>
            <a:pPr>
              <a:defRPr/>
            </a:pPr>
            <a:fld id="{9FC38AD0-C32B-4780-82ED-054CCF57B29D}" type="slidenum">
              <a:rPr lang="en-US" smtClean="0"/>
              <a:pPr>
                <a:defRPr/>
              </a:pPr>
              <a:t>34</a:t>
            </a:fld>
            <a:endParaRPr lang="en-US"/>
          </a:p>
        </p:txBody>
      </p:sp>
    </p:spTree>
    <p:extLst>
      <p:ext uri="{BB962C8B-B14F-4D97-AF65-F5344CB8AC3E}">
        <p14:creationId xmlns:p14="http://schemas.microsoft.com/office/powerpoint/2010/main" val="3291075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37</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368705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40</a:t>
            </a:fld>
            <a:endParaRPr lang="en-US"/>
          </a:p>
        </p:txBody>
      </p:sp>
    </p:spTree>
    <p:extLst>
      <p:ext uri="{BB962C8B-B14F-4D97-AF65-F5344CB8AC3E}">
        <p14:creationId xmlns:p14="http://schemas.microsoft.com/office/powerpoint/2010/main" val="4028059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surgeon</a:t>
            </a:r>
            <a:r>
              <a:rPr lang="en-US" baseline="0" dirty="0"/>
              <a:t> with spatial problem; lawyer with verbal problem?</a:t>
            </a:r>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CCD26B6-B98D-4871-8FBA-4A067EA608C5}" type="slidenum">
              <a:rPr lang="en-US" smtClean="0"/>
              <a:pPr/>
              <a:t>42</a:t>
            </a:fld>
            <a:endParaRPr lang="en-US"/>
          </a:p>
        </p:txBody>
      </p:sp>
      <p:sp>
        <p:nvSpPr>
          <p:cNvPr id="64515" name="Rectangle 4"/>
          <p:cNvSpPr>
            <a:spLocks noGrp="1" noRot="1" noChangeAspect="1" noChangeArrowheads="1" noTextEdit="1"/>
          </p:cNvSpPr>
          <p:nvPr>
            <p:ph type="sldImg"/>
          </p:nvPr>
        </p:nvSpPr>
        <p:spPr>
          <a:ln/>
        </p:spPr>
      </p:sp>
      <p:sp>
        <p:nvSpPr>
          <p:cNvPr id="64516" name="Rectangle 5"/>
          <p:cNvSpPr>
            <a:spLocks noGrp="1" noChangeArrowheads="1"/>
          </p:cNvSpPr>
          <p:nvPr>
            <p:ph type="body" idx="1"/>
          </p:nvPr>
        </p:nvSpPr>
        <p:spPr>
          <a:xfrm>
            <a:off x="923925" y="4389439"/>
            <a:ext cx="7315200" cy="3086100"/>
          </a:xfrm>
          <a:noFill/>
          <a:ln/>
        </p:spPr>
        <p:txBody>
          <a:bodyPr/>
          <a:lstStyle/>
          <a:p>
            <a:pPr eaLnBrk="1" hangingPunct="1"/>
            <a:endParaRPr lang="en-US" dirty="0"/>
          </a:p>
        </p:txBody>
      </p:sp>
    </p:spTree>
    <p:extLst>
      <p:ext uri="{BB962C8B-B14F-4D97-AF65-F5344CB8AC3E}">
        <p14:creationId xmlns:p14="http://schemas.microsoft.com/office/powerpoint/2010/main" val="1046236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44</a:t>
            </a:fld>
            <a:endParaRPr lang="en-US"/>
          </a:p>
        </p:txBody>
      </p:sp>
    </p:spTree>
    <p:extLst>
      <p:ext uri="{BB962C8B-B14F-4D97-AF65-F5344CB8AC3E}">
        <p14:creationId xmlns:p14="http://schemas.microsoft.com/office/powerpoint/2010/main" val="1817102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45</a:t>
            </a:fld>
            <a:endParaRPr lang="en-US"/>
          </a:p>
        </p:txBody>
      </p:sp>
    </p:spTree>
    <p:extLst>
      <p:ext uri="{BB962C8B-B14F-4D97-AF65-F5344CB8AC3E}">
        <p14:creationId xmlns:p14="http://schemas.microsoft.com/office/powerpoint/2010/main" val="3905209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46</a:t>
            </a:fld>
            <a:endParaRPr lang="en-US"/>
          </a:p>
        </p:txBody>
      </p:sp>
    </p:spTree>
    <p:extLst>
      <p:ext uri="{BB962C8B-B14F-4D97-AF65-F5344CB8AC3E}">
        <p14:creationId xmlns:p14="http://schemas.microsoft.com/office/powerpoint/2010/main" val="2639822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47</a:t>
            </a:fld>
            <a:endParaRPr lang="en-US"/>
          </a:p>
        </p:txBody>
      </p:sp>
    </p:spTree>
    <p:extLst>
      <p:ext uri="{BB962C8B-B14F-4D97-AF65-F5344CB8AC3E}">
        <p14:creationId xmlns:p14="http://schemas.microsoft.com/office/powerpoint/2010/main" val="892752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48</a:t>
            </a:fld>
            <a:endParaRPr lang="en-US"/>
          </a:p>
        </p:txBody>
      </p:sp>
    </p:spTree>
    <p:extLst>
      <p:ext uri="{BB962C8B-B14F-4D97-AF65-F5344CB8AC3E}">
        <p14:creationId xmlns:p14="http://schemas.microsoft.com/office/powerpoint/2010/main" val="4190383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49</a:t>
            </a:fld>
            <a:endParaRPr lang="en-US"/>
          </a:p>
        </p:txBody>
      </p:sp>
    </p:spTree>
    <p:extLst>
      <p:ext uri="{BB962C8B-B14F-4D97-AF65-F5344CB8AC3E}">
        <p14:creationId xmlns:p14="http://schemas.microsoft.com/office/powerpoint/2010/main" val="677885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6AB36F7-B14A-40DC-8608-957BA1EA063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7D2067-EF02-44EC-857B-E4F45373410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B38029-F7C2-4BDB-A76A-54D378ADF32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B21E50-CC1D-4E9A-9ED6-D1F6CE4CDFA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EA5C6CF-3FF6-4E99-A3B2-655F56DCFD6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1E5CE50-ED8E-4D48-A778-05B5A37924F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sz="2000"/>
            </a:lvl1pPr>
          </a:lstStyle>
          <a:p>
            <a:pPr>
              <a:defRPr/>
            </a:pPr>
            <a:fld id="{F57E3ED8-5D9E-41A8-96A6-F4C335CCFD4A}"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5BC36AE-5F86-448A-8064-2ADF3ABB847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5616DF1-AF0D-4AF2-89B7-7DB984D7934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899151-D326-496C-8D48-2A22267427A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D1171E-8D77-4285-BD0C-325CEA41F6D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2498513-15C7-4A0D-BDBB-DA337A1D7D1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youtube.com/watch?v=kO8x8eoU3L4"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sheppardsoftware.com/Geography.htm" TargetMode="External"/><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hyperlink" Target="http://www.amazon.com/gp/product/images/0794505228/ref=dp_primary-product-display_0/102-8970303-6477744?_encoding=UTF8&amp;n=283155&amp;s=books" TargetMode="Externa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2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vark-learn.com/wp-content/uploads/2014/08/The-Case-Against-Learning-Styles.pdf"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www.ftc.gov/news-events/press-releases/2016/01/lumosity-pay-2-million-settle-ftc-deceptive-advertising-charges"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0" y="39706"/>
            <a:ext cx="9144000" cy="6415453"/>
          </a:xfrm>
          <a:prstGeom prst="rect">
            <a:avLst/>
          </a:prstGeom>
          <a:noFill/>
          <a:ln w="9525">
            <a:noFill/>
            <a:miter lim="800000"/>
            <a:headEnd/>
            <a:tailEnd/>
          </a:ln>
        </p:spPr>
        <p:txBody>
          <a:bodyPr lIns="91432" tIns="45716" rIns="91432" bIns="45716"/>
          <a:lstStyle/>
          <a:p>
            <a:r>
              <a:rPr lang="en-US" sz="1800" b="1" dirty="0">
                <a:solidFill>
                  <a:srgbClr val="0070C0"/>
                </a:solidFill>
              </a:rPr>
              <a:t>			</a:t>
            </a:r>
            <a:r>
              <a:rPr lang="en-US" sz="4800" dirty="0">
                <a:solidFill>
                  <a:schemeClr val="accent6">
                    <a:lumMod val="50000"/>
                  </a:schemeClr>
                </a:solidFill>
              </a:rPr>
              <a:t>Learning</a:t>
            </a:r>
          </a:p>
          <a:p>
            <a:pPr defTabSz="457200"/>
            <a:endParaRPr lang="en-US" sz="1800" dirty="0">
              <a:solidFill>
                <a:schemeClr val="tx1"/>
              </a:solidFill>
            </a:endParaRPr>
          </a:p>
          <a:p>
            <a:pPr defTabSz="457200"/>
            <a:endParaRPr lang="en-US" sz="2000" dirty="0">
              <a:solidFill>
                <a:schemeClr val="tx1"/>
              </a:solidFill>
            </a:endParaRPr>
          </a:p>
          <a:p>
            <a:pPr defTabSz="457200"/>
            <a:r>
              <a:rPr lang="en-US" sz="2000" dirty="0">
                <a:solidFill>
                  <a:schemeClr val="tx1"/>
                </a:solidFill>
              </a:rPr>
              <a:t>Students forget nearly everything they once learned. </a:t>
            </a:r>
          </a:p>
          <a:p>
            <a:pPr defTabSz="457200"/>
            <a:endParaRPr lang="en-US" sz="2000" dirty="0">
              <a:solidFill>
                <a:schemeClr val="tx1"/>
              </a:solidFill>
            </a:endParaRPr>
          </a:p>
          <a:p>
            <a:pPr defTabSz="457200"/>
            <a:r>
              <a:rPr lang="en-US" sz="2000" dirty="0">
                <a:solidFill>
                  <a:schemeClr val="tx1"/>
                </a:solidFill>
              </a:rPr>
              <a:t>How can students learn better?</a:t>
            </a: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a:p>
            <a:pPr defTabSz="457200"/>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a:t>
            </a:fld>
            <a:endParaRPr lang="en-US" dirty="0"/>
          </a:p>
        </p:txBody>
      </p:sp>
      <p:sp>
        <p:nvSpPr>
          <p:cNvPr id="6" name="TextBox 5">
            <a:extLst>
              <a:ext uri="{FF2B5EF4-FFF2-40B4-BE49-F238E27FC236}">
                <a16:creationId xmlns:a16="http://schemas.microsoft.com/office/drawing/2014/main" id="{632F95B3-0A86-804A-4FED-75CC8CB06F78}"/>
              </a:ext>
            </a:extLst>
          </p:cNvPr>
          <p:cNvSpPr txBox="1"/>
          <p:nvPr/>
        </p:nvSpPr>
        <p:spPr>
          <a:xfrm>
            <a:off x="193830" y="3592837"/>
            <a:ext cx="8756340" cy="2862322"/>
          </a:xfrm>
          <a:prstGeom prst="rect">
            <a:avLst/>
          </a:prstGeom>
          <a:noFill/>
        </p:spPr>
        <p:txBody>
          <a:bodyPr wrap="square">
            <a:spAutoFit/>
          </a:bodyPr>
          <a:lstStyle/>
          <a:p>
            <a:endParaRPr lang="en-US" sz="2000" b="1" dirty="0">
              <a:solidFill>
                <a:srgbClr val="002060"/>
              </a:solidFill>
            </a:endParaRPr>
          </a:p>
          <a:p>
            <a:r>
              <a:rPr lang="en-US" sz="2000" dirty="0">
                <a:solidFill>
                  <a:srgbClr val="002060"/>
                </a:solidFill>
              </a:rPr>
              <a:t>Five-minute university (3:55) </a:t>
            </a:r>
          </a:p>
          <a:p>
            <a:endParaRPr lang="en-US" sz="2000" dirty="0">
              <a:solidFill>
                <a:srgbClr val="002060"/>
              </a:solidFill>
              <a:hlinkClick r:id="rId3"/>
            </a:endParaRPr>
          </a:p>
          <a:p>
            <a:r>
              <a:rPr lang="en-US" sz="2000" dirty="0">
                <a:solidFill>
                  <a:schemeClr val="tx1"/>
                </a:solidFill>
                <a:hlinkClick r:id="rId3"/>
              </a:rPr>
              <a:t>www.youtube.com/watch?v=kO8x8eoU3L4</a:t>
            </a:r>
            <a:endParaRPr lang="en-US" sz="2000" dirty="0">
              <a:solidFill>
                <a:schemeClr val="tx1"/>
              </a:solidFill>
            </a:endParaRPr>
          </a:p>
          <a:p>
            <a:endParaRPr lang="en-US" sz="2000" dirty="0">
              <a:solidFill>
                <a:schemeClr val="tx1"/>
              </a:solidFill>
            </a:endParaRPr>
          </a:p>
          <a:p>
            <a:pPr>
              <a:lnSpc>
                <a:spcPct val="150000"/>
              </a:lnSpc>
            </a:pPr>
            <a:endParaRPr lang="en-US" sz="2000" dirty="0">
              <a:solidFill>
                <a:srgbClr val="002060"/>
              </a:solidFill>
            </a:endParaRPr>
          </a:p>
          <a:p>
            <a:pPr>
              <a:lnSpc>
                <a:spcPct val="150000"/>
              </a:lnSpc>
            </a:pPr>
            <a:endParaRPr lang="en-US" sz="2000" dirty="0">
              <a:solidFill>
                <a:srgbClr val="002060"/>
              </a:solidFill>
            </a:endParaRPr>
          </a:p>
          <a:p>
            <a:endParaRPr lang="en-US" sz="2000" dirty="0">
              <a:solidFill>
                <a:schemeClr val="tx1"/>
              </a:solidFill>
            </a:endParaRPr>
          </a:p>
        </p:txBody>
      </p:sp>
      <p:grpSp>
        <p:nvGrpSpPr>
          <p:cNvPr id="10" name="Group 9">
            <a:extLst>
              <a:ext uri="{FF2B5EF4-FFF2-40B4-BE49-F238E27FC236}">
                <a16:creationId xmlns:a16="http://schemas.microsoft.com/office/drawing/2014/main" id="{F69C7BE0-2E1F-8ADB-C674-91E4B73CE742}"/>
              </a:ext>
            </a:extLst>
          </p:cNvPr>
          <p:cNvGrpSpPr/>
          <p:nvPr/>
        </p:nvGrpSpPr>
        <p:grpSpPr>
          <a:xfrm>
            <a:off x="5860236" y="3429001"/>
            <a:ext cx="2396970" cy="3189993"/>
            <a:chOff x="5760053" y="4520083"/>
            <a:chExt cx="1766630" cy="2371199"/>
          </a:xfrm>
        </p:grpSpPr>
        <p:pic>
          <p:nvPicPr>
            <p:cNvPr id="7" name="Picture 2" descr="guido1">
              <a:extLst>
                <a:ext uri="{FF2B5EF4-FFF2-40B4-BE49-F238E27FC236}">
                  <a16:creationId xmlns:a16="http://schemas.microsoft.com/office/drawing/2014/main" id="{68E19336-5798-8528-EB52-03CEDDB14148}"/>
                </a:ext>
              </a:extLst>
            </p:cNvPr>
            <p:cNvPicPr>
              <a:picLocks noChangeAspect="1" noChangeArrowheads="1"/>
            </p:cNvPicPr>
            <p:nvPr/>
          </p:nvPicPr>
          <p:blipFill>
            <a:blip r:embed="rId4" cstate="print"/>
            <a:srcRect/>
            <a:stretch>
              <a:fillRect/>
            </a:stretch>
          </p:blipFill>
          <p:spPr bwMode="auto">
            <a:xfrm>
              <a:off x="5760053" y="4520083"/>
              <a:ext cx="1472716" cy="1855709"/>
            </a:xfrm>
            <a:prstGeom prst="rect">
              <a:avLst/>
            </a:prstGeom>
            <a:noFill/>
            <a:ln w="9525">
              <a:noFill/>
              <a:miter lim="800000"/>
              <a:headEnd/>
              <a:tailEnd/>
            </a:ln>
          </p:spPr>
        </p:pic>
        <p:sp>
          <p:nvSpPr>
            <p:cNvPr id="9" name="Rectangle 4">
              <a:extLst>
                <a:ext uri="{FF2B5EF4-FFF2-40B4-BE49-F238E27FC236}">
                  <a16:creationId xmlns:a16="http://schemas.microsoft.com/office/drawing/2014/main" id="{20CAF043-2238-C5BB-7E31-C0A2788369DF}"/>
                </a:ext>
              </a:extLst>
            </p:cNvPr>
            <p:cNvSpPr>
              <a:spLocks noChangeArrowheads="1"/>
            </p:cNvSpPr>
            <p:nvPr/>
          </p:nvSpPr>
          <p:spPr bwMode="auto">
            <a:xfrm>
              <a:off x="5760053" y="6379398"/>
              <a:ext cx="1766630" cy="511884"/>
            </a:xfrm>
            <a:prstGeom prst="rect">
              <a:avLst/>
            </a:prstGeom>
            <a:noFill/>
            <a:ln w="9525">
              <a:noFill/>
              <a:miter lim="800000"/>
              <a:headEnd/>
              <a:tailEnd/>
            </a:ln>
          </p:spPr>
          <p:txBody>
            <a:bodyPr lIns="91432" tIns="45716" rIns="91432" bIns="45716"/>
            <a:lstStyle/>
            <a:p>
              <a:r>
                <a:rPr lang="en-US" sz="2000" dirty="0">
                  <a:solidFill>
                    <a:schemeClr val="tx1"/>
                  </a:solidFill>
                </a:rPr>
                <a:t>(Don </a:t>
              </a:r>
              <a:r>
                <a:rPr lang="en-US" sz="2000" dirty="0" err="1">
                  <a:solidFill>
                    <a:schemeClr val="tx1"/>
                  </a:solidFill>
                </a:rPr>
                <a:t>Novello</a:t>
              </a:r>
              <a:r>
                <a:rPr lang="en-US" sz="2000" dirty="0">
                  <a:solidFill>
                    <a:schemeClr val="tx1"/>
                  </a:solidFill>
                </a:rPr>
                <a:t>)</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0" y="0"/>
            <a:ext cx="9144000" cy="614260"/>
          </a:xfrm>
          <a:prstGeom prst="rect">
            <a:avLst/>
          </a:prstGeom>
          <a:noFill/>
          <a:ln w="9525">
            <a:noFill/>
            <a:miter lim="800000"/>
            <a:headEnd/>
            <a:tailEnd/>
          </a:ln>
        </p:spPr>
        <p:txBody>
          <a:bodyPr lIns="91432" tIns="45716" rIns="91432" bIns="45716"/>
          <a:lstStyle/>
          <a:p>
            <a:pPr algn="ctr" defTabSz="457200">
              <a:lnSpc>
                <a:spcPct val="150000"/>
              </a:lnSpc>
            </a:pPr>
            <a:r>
              <a:rPr lang="en-US" dirty="0">
                <a:solidFill>
                  <a:schemeClr val="accent6">
                    <a:lumMod val="50000"/>
                  </a:schemeClr>
                </a:solidFill>
              </a:rPr>
              <a:t>g-word study</a:t>
            </a:r>
          </a:p>
          <a:p>
            <a:pPr defTabSz="457200">
              <a:lnSpc>
                <a:spcPct val="150000"/>
              </a:lnSpc>
            </a:pPr>
            <a:r>
              <a:rPr lang="en-US" sz="2000" dirty="0">
                <a:solidFill>
                  <a:schemeClr val="tx1"/>
                </a:solidFill>
              </a:rPr>
              <a:t>Ss heard list of words and repeated aloud the last word beginning with a </a:t>
            </a:r>
            <a:r>
              <a:rPr lang="en-US" sz="2000" i="1" dirty="0">
                <a:solidFill>
                  <a:schemeClr val="tx1"/>
                </a:solidFill>
              </a:rPr>
              <a:t>g</a:t>
            </a:r>
            <a:r>
              <a:rPr lang="en-US" sz="2000" dirty="0">
                <a:solidFill>
                  <a:schemeClr val="tx1"/>
                </a:solidFill>
              </a:rPr>
              <a:t>. </a:t>
            </a:r>
          </a:p>
          <a:p>
            <a:pPr defTabSz="457200">
              <a:lnSpc>
                <a:spcPct val="150000"/>
              </a:lnSpc>
            </a:pPr>
            <a:r>
              <a:rPr lang="en-US" sz="2000" dirty="0">
                <a:solidFill>
                  <a:schemeClr val="tx1"/>
                </a:solidFill>
              </a:rPr>
              <a:t>HEAR:		</a:t>
            </a:r>
            <a:r>
              <a:rPr lang="en-US" sz="2000" dirty="0">
                <a:solidFill>
                  <a:schemeClr val="accent1">
                    <a:lumMod val="75000"/>
                  </a:schemeClr>
                </a:solidFill>
              </a:rPr>
              <a:t>GET	GUM	TOY	GEM	GEM	GEM	GEM	RED …</a:t>
            </a:r>
            <a:r>
              <a:rPr lang="en-US" sz="2000" dirty="0">
                <a:solidFill>
                  <a:schemeClr val="accent1">
                    <a:lumMod val="50000"/>
                  </a:schemeClr>
                </a:solidFill>
              </a:rPr>
              <a:t>	</a:t>
            </a:r>
          </a:p>
          <a:p>
            <a:pPr defTabSz="457200">
              <a:lnSpc>
                <a:spcPct val="150000"/>
              </a:lnSpc>
            </a:pPr>
            <a:r>
              <a:rPr lang="en-US" sz="2000" dirty="0">
                <a:solidFill>
                  <a:schemeClr val="tx1"/>
                </a:solidFill>
              </a:rPr>
              <a:t>SAY:		</a:t>
            </a:r>
            <a:r>
              <a:rPr lang="en-US" sz="2000" i="1" dirty="0">
                <a:solidFill>
                  <a:schemeClr val="accent3">
                    <a:lumMod val="75000"/>
                  </a:schemeClr>
                </a:solidFill>
              </a:rPr>
              <a:t>   	get 		gum 	gum 	gem	gem	gem	gem	gem</a:t>
            </a:r>
            <a:endParaRPr lang="en-US" sz="2000" dirty="0">
              <a:solidFill>
                <a:schemeClr val="tx1"/>
              </a:solidFill>
            </a:endParaRPr>
          </a:p>
          <a:p>
            <a:pPr defTabSz="457200">
              <a:lnSpc>
                <a:spcPct val="150000"/>
              </a:lnSpc>
            </a:pPr>
            <a:r>
              <a:rPr lang="en-US" sz="2000" dirty="0">
                <a:solidFill>
                  <a:schemeClr val="tx1"/>
                </a:solidFill>
              </a:rPr>
              <a:t>Each </a:t>
            </a:r>
            <a:r>
              <a:rPr lang="en-US" sz="2000" i="1" dirty="0">
                <a:solidFill>
                  <a:schemeClr val="tx1"/>
                </a:solidFill>
              </a:rPr>
              <a:t>g</a:t>
            </a:r>
            <a:r>
              <a:rPr lang="en-US" sz="2000" dirty="0">
                <a:solidFill>
                  <a:schemeClr val="tx1"/>
                </a:solidFill>
              </a:rPr>
              <a:t> word repeated 0 - 12 times.</a:t>
            </a:r>
          </a:p>
          <a:p>
            <a:pPr defTabSz="457200">
              <a:lnSpc>
                <a:spcPct val="150000"/>
              </a:lnSpc>
            </a:pPr>
            <a:r>
              <a:rPr lang="en-US" sz="2000" dirty="0">
                <a:solidFill>
                  <a:schemeClr val="tx1"/>
                </a:solidFill>
              </a:rPr>
              <a:t>Surprise recall test. </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	</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Implication: </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(Craik &amp; Watkins, 1973)</a:t>
            </a:r>
          </a:p>
          <a:p>
            <a:pPr defTabSz="457200">
              <a:lnSpc>
                <a:spcPct val="150000"/>
              </a:lnSpc>
            </a:pPr>
            <a:endParaRPr lang="en-US" sz="2000" dirty="0">
              <a:solidFill>
                <a:schemeClr val="tx1"/>
              </a:solidFill>
            </a:endParaRPr>
          </a:p>
        </p:txBody>
      </p:sp>
      <p:grpSp>
        <p:nvGrpSpPr>
          <p:cNvPr id="9" name="Group 8">
            <a:extLst>
              <a:ext uri="{FF2B5EF4-FFF2-40B4-BE49-F238E27FC236}">
                <a16:creationId xmlns:a16="http://schemas.microsoft.com/office/drawing/2014/main" id="{77A6AD9D-7C1D-610D-1D76-F4ECB24E02BE}"/>
              </a:ext>
            </a:extLst>
          </p:cNvPr>
          <p:cNvGrpSpPr/>
          <p:nvPr/>
        </p:nvGrpSpPr>
        <p:grpSpPr>
          <a:xfrm>
            <a:off x="629189" y="3062562"/>
            <a:ext cx="7653733" cy="1773716"/>
            <a:chOff x="629189" y="3062562"/>
            <a:chExt cx="7653733" cy="1773716"/>
          </a:xfrm>
        </p:grpSpPr>
        <p:cxnSp>
          <p:nvCxnSpPr>
            <p:cNvPr id="4" name="Straight Connector 3"/>
            <p:cNvCxnSpPr>
              <a:cxnSpLocks/>
            </p:cNvCxnSpPr>
            <p:nvPr/>
          </p:nvCxnSpPr>
          <p:spPr bwMode="auto">
            <a:xfrm>
              <a:off x="2167262" y="3062562"/>
              <a:ext cx="6452" cy="10748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bwMode="auto">
            <a:xfrm flipH="1">
              <a:off x="2173716" y="4137452"/>
              <a:ext cx="5916344"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12"/>
            <p:cNvSpPr txBox="1">
              <a:spLocks noChangeArrowheads="1"/>
            </p:cNvSpPr>
            <p:nvPr/>
          </p:nvSpPr>
          <p:spPr bwMode="auto">
            <a:xfrm>
              <a:off x="629189" y="3351863"/>
              <a:ext cx="1534553" cy="646331"/>
            </a:xfrm>
            <a:prstGeom prst="rect">
              <a:avLst/>
            </a:prstGeom>
            <a:noFill/>
            <a:ln w="9525">
              <a:noFill/>
              <a:miter lim="800000"/>
              <a:headEnd/>
              <a:tailEnd/>
            </a:ln>
          </p:spPr>
          <p:txBody>
            <a:bodyPr wrap="square">
              <a:spAutoFit/>
            </a:bodyPr>
            <a:lstStyle/>
            <a:p>
              <a:pPr algn="r"/>
              <a:r>
                <a:rPr lang="en-US" sz="1800" dirty="0">
                  <a:solidFill>
                    <a:schemeClr val="tx1"/>
                  </a:solidFill>
                </a:rPr>
                <a:t># of </a:t>
              </a:r>
              <a:r>
                <a:rPr lang="en-US" sz="1800" i="1" dirty="0">
                  <a:solidFill>
                    <a:schemeClr val="tx1"/>
                  </a:solidFill>
                </a:rPr>
                <a:t>g</a:t>
              </a:r>
              <a:r>
                <a:rPr lang="en-US" sz="1800" dirty="0">
                  <a:solidFill>
                    <a:schemeClr val="tx1"/>
                  </a:solidFill>
                </a:rPr>
                <a:t> words recalled</a:t>
              </a:r>
            </a:p>
          </p:txBody>
        </p:sp>
        <p:sp>
          <p:nvSpPr>
            <p:cNvPr id="7" name="TextBox 13"/>
            <p:cNvSpPr txBox="1">
              <a:spLocks noChangeArrowheads="1"/>
            </p:cNvSpPr>
            <p:nvPr/>
          </p:nvSpPr>
          <p:spPr bwMode="auto">
            <a:xfrm>
              <a:off x="2061311" y="4265804"/>
              <a:ext cx="6221611" cy="570474"/>
            </a:xfrm>
            <a:prstGeom prst="rect">
              <a:avLst/>
            </a:prstGeom>
            <a:noFill/>
            <a:ln w="9525">
              <a:noFill/>
              <a:miter lim="800000"/>
              <a:headEnd/>
              <a:tailEnd/>
            </a:ln>
          </p:spPr>
          <p:txBody>
            <a:bodyPr wrap="square">
              <a:spAutoFit/>
            </a:bodyPr>
            <a:lstStyle/>
            <a:p>
              <a:pPr defTabSz="228600"/>
              <a:r>
                <a:rPr lang="en-US" sz="1800" dirty="0">
                  <a:solidFill>
                    <a:schemeClr val="tx1"/>
                  </a:solidFill>
                </a:rPr>
                <a:t>0		1		2		3		4		5		6				8								12	</a:t>
              </a:r>
            </a:p>
            <a:p>
              <a:r>
                <a:rPr lang="en-US" sz="1800" dirty="0">
                  <a:solidFill>
                    <a:schemeClr val="tx1"/>
                  </a:solidFill>
                </a:rPr>
                <a:t>		# of repetitions</a:t>
              </a:r>
            </a:p>
          </p:txBody>
        </p:sp>
      </p:grpSp>
      <p:grpSp>
        <p:nvGrpSpPr>
          <p:cNvPr id="12" name="Group 11">
            <a:extLst>
              <a:ext uri="{FF2B5EF4-FFF2-40B4-BE49-F238E27FC236}">
                <a16:creationId xmlns:a16="http://schemas.microsoft.com/office/drawing/2014/main" id="{278429A3-5E83-3A55-7781-D898154DA396}"/>
              </a:ext>
            </a:extLst>
          </p:cNvPr>
          <p:cNvGrpSpPr/>
          <p:nvPr/>
        </p:nvGrpSpPr>
        <p:grpSpPr>
          <a:xfrm>
            <a:off x="2177234" y="3257252"/>
            <a:ext cx="5916345" cy="806058"/>
            <a:chOff x="2170351" y="3238232"/>
            <a:chExt cx="5916345" cy="806058"/>
          </a:xfrm>
        </p:grpSpPr>
        <p:pic>
          <p:nvPicPr>
            <p:cNvPr id="10" name="Picture 5" descr="Craik-Watkins-data"/>
            <p:cNvPicPr>
              <a:picLocks noChangeAspect="1" noChangeArrowheads="1"/>
            </p:cNvPicPr>
            <p:nvPr/>
          </p:nvPicPr>
          <p:blipFill rotWithShape="1">
            <a:blip r:embed="rId3" cstate="print"/>
            <a:srcRect l="22739" t="39259" r="16840" b="45996"/>
            <a:stretch/>
          </p:blipFill>
          <p:spPr bwMode="auto">
            <a:xfrm>
              <a:off x="2170351" y="3238232"/>
              <a:ext cx="5916345" cy="806058"/>
            </a:xfrm>
            <a:prstGeom prst="rect">
              <a:avLst/>
            </a:prstGeom>
            <a:noFill/>
            <a:ln w="9525">
              <a:noFill/>
              <a:miter lim="800000"/>
              <a:headEnd/>
              <a:tailEnd/>
            </a:ln>
          </p:spPr>
        </p:pic>
        <p:cxnSp>
          <p:nvCxnSpPr>
            <p:cNvPr id="8" name="Straight Connector 7"/>
            <p:cNvCxnSpPr/>
            <p:nvPr/>
          </p:nvCxnSpPr>
          <p:spPr>
            <a:xfrm>
              <a:off x="2170351" y="3721195"/>
              <a:ext cx="5636327" cy="0"/>
            </a:xfrm>
            <a:prstGeom prst="line">
              <a:avLst/>
            </a:prstGeom>
            <a:ln w="34925">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2</a:t>
            </a:fld>
            <a:endParaRPr lang="en-US" dirty="0"/>
          </a:p>
        </p:txBody>
      </p:sp>
      <p:sp>
        <p:nvSpPr>
          <p:cNvPr id="11" name="TextBox 10">
            <a:extLst>
              <a:ext uri="{FF2B5EF4-FFF2-40B4-BE49-F238E27FC236}">
                <a16:creationId xmlns:a16="http://schemas.microsoft.com/office/drawing/2014/main" id="{AC2A92E2-53B2-46B7-21F3-1642924E3E27}"/>
              </a:ext>
            </a:extLst>
          </p:cNvPr>
          <p:cNvSpPr txBox="1"/>
          <p:nvPr/>
        </p:nvSpPr>
        <p:spPr>
          <a:xfrm>
            <a:off x="1396465" y="5212342"/>
            <a:ext cx="5415105" cy="400110"/>
          </a:xfrm>
          <a:prstGeom prst="rect">
            <a:avLst/>
          </a:prstGeom>
          <a:noFill/>
        </p:spPr>
        <p:txBody>
          <a:bodyPr wrap="square" rtlCol="0">
            <a:spAutoFit/>
          </a:bodyPr>
          <a:lstStyle/>
          <a:p>
            <a:r>
              <a:rPr lang="en-US" sz="2000" dirty="0">
                <a:solidFill>
                  <a:schemeClr val="accent3">
                    <a:lumMod val="50000"/>
                  </a:schemeClr>
                </a:solidFill>
              </a:rPr>
              <a:t>Mindless repetition is useless.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r>
              <a:rPr lang="en-US" dirty="0">
                <a:solidFill>
                  <a:schemeClr val="accent6">
                    <a:lumMod val="50000"/>
                  </a:schemeClr>
                </a:solidFill>
              </a:rPr>
              <a:t>Shallow vs. Deep Experiment</a:t>
            </a:r>
          </a:p>
          <a:p>
            <a:pPr defTabSz="457200"/>
            <a:endParaRPr lang="en-US" sz="2000" dirty="0">
              <a:solidFill>
                <a:schemeClr val="tx1"/>
              </a:solidFill>
            </a:endParaRPr>
          </a:p>
          <a:p>
            <a:pPr defTabSz="457200">
              <a:lnSpc>
                <a:spcPct val="150000"/>
              </a:lnSpc>
            </a:pPr>
            <a:r>
              <a:rPr lang="en-US" sz="2000" dirty="0">
                <a:solidFill>
                  <a:schemeClr val="tx1"/>
                </a:solidFill>
              </a:rPr>
              <a:t>Ss heard list of words.</a:t>
            </a:r>
          </a:p>
          <a:p>
            <a:pPr defTabSz="457200">
              <a:lnSpc>
                <a:spcPct val="150000"/>
              </a:lnSpc>
            </a:pPr>
            <a:r>
              <a:rPr lang="en-US" sz="2000" dirty="0">
                <a:solidFill>
                  <a:schemeClr val="tx1"/>
                </a:solidFill>
              </a:rPr>
              <a:t>After each word, Ss answered a question.</a:t>
            </a:r>
          </a:p>
          <a:p>
            <a:pPr defTabSz="457200">
              <a:lnSpc>
                <a:spcPct val="150000"/>
              </a:lnSpc>
            </a:pPr>
            <a:r>
              <a:rPr lang="en-US" sz="2000" dirty="0">
                <a:solidFill>
                  <a:schemeClr val="tx1"/>
                </a:solidFill>
              </a:rPr>
              <a:t>  ½ Ss: Does it include an “e” ?	 </a:t>
            </a:r>
            <a:r>
              <a:rPr lang="en-US" sz="2000" u="sng" dirty="0">
                <a:solidFill>
                  <a:schemeClr val="tx1"/>
                </a:solidFill>
              </a:rPr>
              <a:t>shallow processing</a:t>
            </a:r>
            <a:endParaRPr lang="en-US" sz="2000" dirty="0">
              <a:solidFill>
                <a:schemeClr val="tx1"/>
              </a:solidFill>
            </a:endParaRPr>
          </a:p>
          <a:p>
            <a:pPr defTabSz="457200">
              <a:lnSpc>
                <a:spcPct val="150000"/>
              </a:lnSpc>
            </a:pPr>
            <a:r>
              <a:rPr lang="en-US" sz="2000" dirty="0">
                <a:solidFill>
                  <a:schemeClr val="tx1"/>
                </a:solidFill>
              </a:rPr>
              <a:t>  ½ Ss: Is the word pleasant? 	</a:t>
            </a:r>
            <a:r>
              <a:rPr lang="en-US" sz="2000" u="sng" dirty="0">
                <a:solidFill>
                  <a:schemeClr val="tx1"/>
                </a:solidFill>
              </a:rPr>
              <a:t>deep processing</a:t>
            </a:r>
            <a:r>
              <a:rPr lang="en-US" sz="2000" dirty="0">
                <a:solidFill>
                  <a:schemeClr val="tx1"/>
                </a:solidFill>
              </a:rPr>
              <a:t> (think about meaning)</a:t>
            </a:r>
            <a:endParaRPr lang="en-US" sz="2000" u="sng" dirty="0">
              <a:solidFill>
                <a:schemeClr val="tx1"/>
              </a:solidFill>
            </a:endParaRPr>
          </a:p>
          <a:p>
            <a:pPr defTabSz="457200">
              <a:lnSpc>
                <a:spcPct val="150000"/>
              </a:lnSpc>
            </a:pPr>
            <a:r>
              <a:rPr lang="en-US" sz="2000" dirty="0">
                <a:solidFill>
                  <a:schemeClr val="tx1"/>
                </a:solidFill>
              </a:rPr>
              <a:t>Later, Ss took surprise test.</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Results 	deep &gt;&gt; shallow </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Implication</a:t>
            </a:r>
          </a:p>
          <a:p>
            <a:pPr defTabSz="457200">
              <a:lnSpc>
                <a:spcPct val="150000"/>
              </a:lnSpc>
            </a:pPr>
            <a:r>
              <a:rPr lang="en-US" sz="2000" dirty="0">
                <a:solidFill>
                  <a:schemeClr val="tx1"/>
                </a:solidFill>
              </a:rPr>
              <a:t>	Students should think about what they hear and read (obviously).</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(Craik &amp; Lockhart, 1972)</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3</a:t>
            </a:fld>
            <a:endParaRPr lang="en-US" dirty="0"/>
          </a:p>
        </p:txBody>
      </p:sp>
    </p:spTree>
    <p:extLst>
      <p:ext uri="{BB962C8B-B14F-4D97-AF65-F5344CB8AC3E}">
        <p14:creationId xmlns:p14="http://schemas.microsoft.com/office/powerpoint/2010/main" val="4221102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136525"/>
            <a:ext cx="9144000" cy="461665"/>
          </a:xfrm>
          <a:prstGeom prst="rect">
            <a:avLst/>
          </a:prstGeom>
          <a:noFill/>
          <a:ln w="9525">
            <a:noFill/>
            <a:miter lim="800000"/>
            <a:headEnd/>
            <a:tailEnd/>
          </a:ln>
        </p:spPr>
        <p:txBody>
          <a:bodyPr wrap="square">
            <a:spAutoFit/>
          </a:bodyPr>
          <a:lstStyle/>
          <a:p>
            <a:r>
              <a:rPr lang="en-US" dirty="0">
                <a:solidFill>
                  <a:schemeClr val="accent6">
                    <a:lumMod val="50000"/>
                  </a:schemeClr>
                </a:solidFill>
                <a:latin typeface="Arial" panose="020B0604020202020204" pitchFamily="34" charset="0"/>
                <a:cs typeface="Arial" panose="020B0604020202020204" pitchFamily="34" charset="0"/>
              </a:rPr>
              <a:t>Reading</a:t>
            </a:r>
          </a:p>
        </p:txBody>
      </p:sp>
      <p:sp>
        <p:nvSpPr>
          <p:cNvPr id="8" name="Text Box 2"/>
          <p:cNvSpPr txBox="1">
            <a:spLocks noChangeArrowheads="1"/>
          </p:cNvSpPr>
          <p:nvPr/>
        </p:nvSpPr>
        <p:spPr bwMode="auto">
          <a:xfrm>
            <a:off x="0" y="1016439"/>
            <a:ext cx="8873360" cy="3785652"/>
          </a:xfrm>
          <a:prstGeom prst="rect">
            <a:avLst/>
          </a:prstGeom>
          <a:noFill/>
          <a:ln w="9525">
            <a:noFill/>
            <a:miter lim="800000"/>
            <a:headEnd/>
            <a:tailEnd/>
          </a:ln>
        </p:spPr>
        <p:txBody>
          <a:bodyPr wrap="square">
            <a:spAutoFit/>
          </a:bodyPr>
          <a:lstStyle/>
          <a:p>
            <a:pPr marL="0" lvl="1"/>
            <a:r>
              <a:rPr lang="en-US" altLang="en-US" sz="2000" dirty="0">
                <a:solidFill>
                  <a:schemeClr val="tx1"/>
                </a:solidFill>
              </a:rPr>
              <a:t>I recommend it!</a:t>
            </a:r>
          </a:p>
          <a:p>
            <a:pPr marL="0" lvl="1"/>
            <a:endParaRPr lang="en-US" altLang="en-US" sz="2000" dirty="0">
              <a:solidFill>
                <a:schemeClr val="tx1"/>
              </a:solidFill>
            </a:endParaRPr>
          </a:p>
          <a:p>
            <a:pPr marL="0" lvl="1"/>
            <a:endParaRPr lang="en-US" altLang="en-US" sz="2000" dirty="0">
              <a:solidFill>
                <a:schemeClr val="tx1"/>
              </a:solidFill>
            </a:endParaRPr>
          </a:p>
          <a:p>
            <a:pPr marL="0" lvl="1"/>
            <a:r>
              <a:rPr lang="en-US" altLang="en-US" sz="2000" dirty="0">
                <a:solidFill>
                  <a:schemeClr val="tx1"/>
                </a:solidFill>
              </a:rPr>
              <a:t>But reading often lead to poor learning and even the illusion of learning.</a:t>
            </a:r>
          </a:p>
          <a:p>
            <a:pPr marL="0" lvl="1"/>
            <a:endParaRPr lang="en-US" altLang="en-US" sz="2000" dirty="0">
              <a:solidFill>
                <a:schemeClr val="tx1"/>
              </a:solidFill>
            </a:endParaRPr>
          </a:p>
          <a:p>
            <a:pPr marL="342900" lvl="1" indent="342900">
              <a:buFont typeface="Arial" panose="020B0604020202020204" pitchFamily="34" charset="0"/>
              <a:buChar char="•"/>
            </a:pPr>
            <a:r>
              <a:rPr lang="en-US" altLang="en-US" sz="2000" dirty="0">
                <a:solidFill>
                  <a:schemeClr val="tx1"/>
                </a:solidFill>
              </a:rPr>
              <a:t>sham reading</a:t>
            </a:r>
          </a:p>
          <a:p>
            <a:pPr marL="342900" lvl="1" indent="342900">
              <a:buFont typeface="Arial" panose="020B0604020202020204" pitchFamily="34" charset="0"/>
              <a:buChar char="•"/>
            </a:pPr>
            <a:endParaRPr lang="en-US" altLang="en-US" sz="2000" dirty="0">
              <a:solidFill>
                <a:schemeClr val="tx1"/>
              </a:solidFill>
            </a:endParaRPr>
          </a:p>
          <a:p>
            <a:pPr marL="342900" lvl="1" indent="342900">
              <a:buFont typeface="Arial" panose="020B0604020202020204" pitchFamily="34" charset="0"/>
              <a:buChar char="•"/>
            </a:pPr>
            <a:r>
              <a:rPr lang="en-US" altLang="en-US" sz="2000" dirty="0">
                <a:solidFill>
                  <a:schemeClr val="tx1"/>
                </a:solidFill>
              </a:rPr>
              <a:t>reading without understanding</a:t>
            </a:r>
          </a:p>
          <a:p>
            <a:pPr marL="342900" lvl="1" indent="0"/>
            <a:endParaRPr lang="en-US" altLang="en-US" sz="2000" dirty="0">
              <a:solidFill>
                <a:schemeClr val="tx1"/>
              </a:solidFill>
            </a:endParaRPr>
          </a:p>
          <a:p>
            <a:pPr marL="0" lvl="1" indent="0"/>
            <a:endParaRPr lang="en-US" altLang="en-US" sz="2000" dirty="0">
              <a:solidFill>
                <a:schemeClr val="tx1"/>
              </a:solidFill>
            </a:endParaRPr>
          </a:p>
          <a:p>
            <a:pPr marL="0" lvl="1" indent="0"/>
            <a:r>
              <a:rPr lang="en-US" altLang="en-US" sz="2000" dirty="0">
                <a:solidFill>
                  <a:schemeClr val="tx1"/>
                </a:solidFill>
              </a:rPr>
              <a:t>Reading is often helpful but not always sufficient.</a:t>
            </a:r>
          </a:p>
          <a:p>
            <a:pPr marL="0" lvl="1"/>
            <a:endParaRPr lang="en-US" altLang="en-US" sz="2000" dirty="0">
              <a:solidFill>
                <a:schemeClr val="tx1"/>
              </a:solidFill>
              <a:latin typeface="Arial" charset="0"/>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a:t>
            </a:fld>
            <a:endParaRPr lang="en-US" dirty="0"/>
          </a:p>
        </p:txBody>
      </p:sp>
    </p:spTree>
    <p:extLst>
      <p:ext uri="{BB962C8B-B14F-4D97-AF65-F5344CB8AC3E}">
        <p14:creationId xmlns:p14="http://schemas.microsoft.com/office/powerpoint/2010/main" val="2878341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155425" y="136525"/>
            <a:ext cx="8641890" cy="538060"/>
          </a:xfrm>
          <a:prstGeom prst="rect">
            <a:avLst/>
          </a:prstGeom>
          <a:noFill/>
          <a:ln w="9525">
            <a:noFill/>
            <a:miter lim="800000"/>
            <a:headEnd/>
            <a:tailEnd/>
          </a:ln>
        </p:spPr>
        <p:txBody>
          <a:bodyPr lIns="91432" tIns="45716" rIns="91432" bIns="45716"/>
          <a:lstStyle/>
          <a:p>
            <a:r>
              <a:rPr lang="en-US" sz="2200" dirty="0">
                <a:solidFill>
                  <a:srgbClr val="663300"/>
                </a:solidFill>
                <a:latin typeface="Arial" panose="020B0604020202020204" pitchFamily="34" charset="0"/>
                <a:cs typeface="Arial" panose="020B0604020202020204" pitchFamily="34" charset="0"/>
              </a:rPr>
              <a:t>Demo</a:t>
            </a:r>
          </a:p>
          <a:p>
            <a:endParaRPr lang="en-US" sz="1800" dirty="0">
              <a:solidFill>
                <a:schemeClr val="tx1"/>
              </a:solidFill>
            </a:endParaRPr>
          </a:p>
          <a:p>
            <a:pPr>
              <a:lnSpc>
                <a:spcPct val="150000"/>
              </a:lnSpc>
            </a:pPr>
            <a:r>
              <a:rPr lang="en-US" sz="1800" dirty="0">
                <a:solidFill>
                  <a:schemeClr val="tx1"/>
                </a:solidFill>
                <a:latin typeface="Arial" panose="020B0604020202020204" pitchFamily="34" charset="0"/>
                <a:cs typeface="Arial" panose="020B0604020202020204" pitchFamily="34" charset="0"/>
              </a:rPr>
              <a:t>The procedure is actually quite simple.  First you arrange things into different groups depending on their makeup.  Of course, one pile may be sufficient depending on how much there is to do.  If you have to go somewhere else due to lack of facilities, that is the next step; otherwise you are pretty well set.  It is important not to overdo any particular endeavor.  That is, it is better to do too few things at once than too many.  In the short run, this may not seem important, but complications from doing too many can easily arise.  A mistake can be expensive as well.  The manipulation of the appropriate mechanisms should be self-explanatory, and we need not dwell on it here.  At first the whole procedure will seem complicated. Soon, however, it will become just another facet of life.  It is difficult to foresee any end to the necessity for this task in the immediate future, but then one never can tell.</a:t>
            </a:r>
          </a:p>
          <a:p>
            <a:pPr>
              <a:lnSpc>
                <a:spcPct val="150000"/>
              </a:lnSpc>
            </a:pPr>
            <a:endParaRPr lang="en-US" sz="1800" dirty="0">
              <a:solidFill>
                <a:schemeClr val="tx1"/>
              </a:solidFill>
              <a:latin typeface="Arial" panose="020B0604020202020204" pitchFamily="34" charset="0"/>
              <a:cs typeface="Arial" panose="020B0604020202020204" pitchFamily="34" charset="0"/>
            </a:endParaRPr>
          </a:p>
          <a:p>
            <a:pPr>
              <a:lnSpc>
                <a:spcPct val="150000"/>
              </a:lnSpc>
            </a:pPr>
            <a:r>
              <a:rPr lang="en-US" sz="1800" dirty="0">
                <a:solidFill>
                  <a:schemeClr val="tx1"/>
                </a:solidFill>
                <a:latin typeface="Arial" panose="020B0604020202020204" pitchFamily="34" charset="0"/>
                <a:cs typeface="Arial" panose="020B0604020202020204" pitchFamily="34" charset="0"/>
              </a:rPr>
              <a:t>(</a:t>
            </a:r>
            <a:r>
              <a:rPr lang="en-US" sz="1800" dirty="0" err="1">
                <a:solidFill>
                  <a:schemeClr val="tx1"/>
                </a:solidFill>
                <a:latin typeface="Arial" panose="020B0604020202020204" pitchFamily="34" charset="0"/>
                <a:cs typeface="Arial" panose="020B0604020202020204" pitchFamily="34" charset="0"/>
              </a:rPr>
              <a:t>Bransford</a:t>
            </a:r>
            <a:r>
              <a:rPr lang="en-US" sz="1800" dirty="0">
                <a:solidFill>
                  <a:schemeClr val="tx1"/>
                </a:solidFill>
                <a:latin typeface="Arial" panose="020B0604020202020204" pitchFamily="34" charset="0"/>
                <a:cs typeface="Arial" panose="020B0604020202020204" pitchFamily="34" charset="0"/>
              </a:rPr>
              <a:t> &amp; Johnson, 1972)</a:t>
            </a:r>
          </a:p>
          <a:p>
            <a:endParaRPr lang="en-US" sz="2000" dirty="0">
              <a:solidFill>
                <a:schemeClr val="tx1"/>
              </a:solidFill>
            </a:endParaRPr>
          </a:p>
          <a:p>
            <a:endParaRPr lang="en-US" sz="2000" dirty="0">
              <a:solidFill>
                <a:schemeClr val="tx1"/>
              </a:solidFill>
            </a:endParaRPr>
          </a:p>
          <a:p>
            <a:endParaRPr lang="en-US" sz="2000" dirty="0"/>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5</a:t>
            </a:fld>
            <a:endParaRPr lang="en-US" dirty="0"/>
          </a:p>
        </p:txBody>
      </p:sp>
    </p:spTree>
    <p:extLst>
      <p:ext uri="{BB962C8B-B14F-4D97-AF65-F5344CB8AC3E}">
        <p14:creationId xmlns:p14="http://schemas.microsoft.com/office/powerpoint/2010/main" val="14317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Experiment</a:t>
            </a:r>
          </a:p>
          <a:p>
            <a:pPr>
              <a:lnSpc>
                <a:spcPct val="150000"/>
              </a:lnSpc>
              <a:tabLst>
                <a:tab pos="457200" algn="l"/>
              </a:tabLst>
            </a:pPr>
            <a:r>
              <a:rPr lang="en-US" sz="1800" dirty="0">
                <a:solidFill>
                  <a:schemeClr val="tx1"/>
                </a:solidFill>
              </a:rPr>
              <a:t>	</a:t>
            </a:r>
            <a:r>
              <a:rPr lang="en-US" sz="2000" dirty="0">
                <a:solidFill>
                  <a:schemeClr val="tx1"/>
                </a:solidFill>
              </a:rPr>
              <a:t>Ss read passage with or without its title.</a:t>
            </a:r>
          </a:p>
          <a:p>
            <a:pPr>
              <a:lnSpc>
                <a:spcPct val="150000"/>
              </a:lnSpc>
              <a:tabLst>
                <a:tab pos="457200" algn="l"/>
              </a:tabLst>
            </a:pPr>
            <a:r>
              <a:rPr lang="en-US" sz="2000" dirty="0">
                <a:solidFill>
                  <a:schemeClr val="tx1"/>
                </a:solidFill>
              </a:rPr>
              <a:t>	Passage was incomprehensible without its title.</a:t>
            </a:r>
          </a:p>
          <a:p>
            <a:pPr>
              <a:lnSpc>
                <a:spcPct val="150000"/>
              </a:lnSpc>
              <a:tabLst>
                <a:tab pos="457200" algn="l"/>
              </a:tabLst>
            </a:pPr>
            <a:r>
              <a:rPr lang="en-US" sz="2000" dirty="0">
                <a:solidFill>
                  <a:schemeClr val="tx1"/>
                </a:solidFill>
              </a:rPr>
              <a:t>	When tested for gist, Ss better recalled titled passages.</a:t>
            </a:r>
          </a:p>
          <a:p>
            <a:pPr>
              <a:lnSpc>
                <a:spcPct val="150000"/>
              </a:lnSpc>
              <a:tabLst>
                <a:tab pos="457200" algn="l"/>
              </a:tabLst>
            </a:pPr>
            <a:endParaRPr lang="en-US" sz="2000" dirty="0">
              <a:solidFill>
                <a:schemeClr val="tx1"/>
              </a:solidFill>
            </a:endParaRPr>
          </a:p>
          <a:p>
            <a:pPr>
              <a:lnSpc>
                <a:spcPct val="150000"/>
              </a:lnSpc>
            </a:pPr>
            <a:r>
              <a:rPr lang="en-US" sz="2000" dirty="0">
                <a:solidFill>
                  <a:schemeClr val="tx1"/>
                </a:solidFill>
              </a:rPr>
              <a:t>Implication</a:t>
            </a:r>
          </a:p>
          <a:p>
            <a:pPr>
              <a:lnSpc>
                <a:spcPct val="150000"/>
              </a:lnSpc>
            </a:pPr>
            <a:r>
              <a:rPr lang="en-US" sz="2000" dirty="0">
                <a:solidFill>
                  <a:schemeClr val="tx1"/>
                </a:solidFill>
              </a:rPr>
              <a:t>   Comprehension improves recall (obvious but unheeded advice).</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r>
              <a:rPr lang="en-US" sz="2000" dirty="0">
                <a:solidFill>
                  <a:schemeClr val="tx1"/>
                </a:solidFill>
              </a:rPr>
              <a:t>(</a:t>
            </a:r>
            <a:r>
              <a:rPr lang="en-US" sz="2000" dirty="0" err="1">
                <a:solidFill>
                  <a:schemeClr val="tx1"/>
                </a:solidFill>
              </a:rPr>
              <a:t>Bransford</a:t>
            </a:r>
            <a:r>
              <a:rPr lang="en-US" sz="2000" dirty="0">
                <a:solidFill>
                  <a:schemeClr val="tx1"/>
                </a:solidFill>
              </a:rPr>
              <a:t> &amp; Johnson, 1972)</a:t>
            </a:r>
          </a:p>
          <a:p>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6</a:t>
            </a:fld>
            <a:endParaRPr lang="en-US" dirty="0"/>
          </a:p>
        </p:txBody>
      </p:sp>
    </p:spTree>
    <p:extLst>
      <p:ext uri="{BB962C8B-B14F-4D97-AF65-F5344CB8AC3E}">
        <p14:creationId xmlns:p14="http://schemas.microsoft.com/office/powerpoint/2010/main" val="96015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155425" y="202980"/>
            <a:ext cx="8718700" cy="729695"/>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rPr>
              <a:t>Demo</a:t>
            </a:r>
          </a:p>
          <a:p>
            <a:pPr>
              <a:lnSpc>
                <a:spcPct val="150000"/>
              </a:lnSpc>
            </a:pPr>
            <a:endParaRPr lang="en-US" sz="1800" dirty="0">
              <a:solidFill>
                <a:schemeClr val="tx1"/>
              </a:solidFill>
            </a:endParaRPr>
          </a:p>
          <a:p>
            <a:pPr>
              <a:lnSpc>
                <a:spcPct val="150000"/>
              </a:lnSpc>
            </a:pPr>
            <a:r>
              <a:rPr lang="en-US" sz="1800" dirty="0">
                <a:solidFill>
                  <a:schemeClr val="tx1"/>
                </a:solidFill>
              </a:rPr>
              <a:t>A newspaper is better than a magazine. A seashore is a better place than the street. At first it is better to run than to walk. You may have to try several times. It takes some skill but it is easy to learn. Even young children can enjoy it. Once successful, complications are minimal. Birds seldom get too close. Rain, however, soaks in very fast. Too many people doing the same thing can also cause problems. One needs lots of room. If there are no complications it can be very peaceful. A rock will serve as an anchor. If things break loose from it, you will not get a second chance.</a:t>
            </a:r>
          </a:p>
          <a:p>
            <a:endParaRPr lang="en-US" sz="2000" dirty="0">
              <a:solidFill>
                <a:schemeClr val="tx1"/>
              </a:solidFill>
            </a:endParaRPr>
          </a:p>
          <a:p>
            <a:endParaRPr lang="en-US" sz="2000" dirty="0">
              <a:solidFill>
                <a:schemeClr val="tx1"/>
              </a:solidFill>
            </a:endParaRPr>
          </a:p>
          <a:p>
            <a:endParaRPr lang="en-US" sz="2000" dirty="0"/>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27" name="Rectangle 26"/>
          <p:cNvSpPr/>
          <p:nvPr/>
        </p:nvSpPr>
        <p:spPr>
          <a:xfrm>
            <a:off x="0" y="0"/>
            <a:ext cx="9144000" cy="6858000"/>
          </a:xfrm>
          <a:prstGeom prst="rect">
            <a:avLst/>
          </a:prstGeom>
          <a:noFill/>
          <a:ln w="793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7</a:t>
            </a:fld>
            <a:endParaRPr lang="en-US" dirty="0"/>
          </a:p>
        </p:txBody>
      </p:sp>
    </p:spTree>
    <p:extLst>
      <p:ext uri="{BB962C8B-B14F-4D97-AF65-F5344CB8AC3E}">
        <p14:creationId xmlns:p14="http://schemas.microsoft.com/office/powerpoint/2010/main" val="3027897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202980"/>
            <a:ext cx="9144000" cy="461665"/>
          </a:xfrm>
          <a:prstGeom prst="rect">
            <a:avLst/>
          </a:prstGeom>
          <a:noFill/>
          <a:ln w="9525">
            <a:noFill/>
            <a:miter lim="800000"/>
            <a:headEnd/>
            <a:tailEnd/>
          </a:ln>
        </p:spPr>
        <p:txBody>
          <a:bodyPr wrap="square">
            <a:spAutoFit/>
          </a:bodyPr>
          <a:lstStyle/>
          <a:p>
            <a:r>
              <a:rPr lang="en-US" dirty="0">
                <a:solidFill>
                  <a:srgbClr val="663300"/>
                </a:solidFill>
                <a:latin typeface="Arial" panose="020B0604020202020204" pitchFamily="34" charset="0"/>
                <a:cs typeface="Arial" panose="020B0604020202020204" pitchFamily="34" charset="0"/>
              </a:rPr>
              <a:t>Does </a:t>
            </a:r>
            <a:r>
              <a:rPr lang="en-US" dirty="0">
                <a:solidFill>
                  <a:srgbClr val="663300"/>
                </a:solidFill>
                <a:highlight>
                  <a:srgbClr val="FFFF00"/>
                </a:highlight>
                <a:latin typeface="Arial" panose="020B0604020202020204" pitchFamily="34" charset="0"/>
                <a:cs typeface="Arial" panose="020B0604020202020204" pitchFamily="34" charset="0"/>
              </a:rPr>
              <a:t>highlighting</a:t>
            </a:r>
            <a:r>
              <a:rPr lang="en-US" dirty="0">
                <a:solidFill>
                  <a:srgbClr val="663300"/>
                </a:solidFill>
                <a:latin typeface="Arial" panose="020B0604020202020204" pitchFamily="34" charset="0"/>
                <a:cs typeface="Arial" panose="020B0604020202020204" pitchFamily="34" charset="0"/>
              </a:rPr>
              <a:t> improve learning? </a:t>
            </a:r>
          </a:p>
        </p:txBody>
      </p:sp>
      <p:sp>
        <p:nvSpPr>
          <p:cNvPr id="16" name="Text Box 2"/>
          <p:cNvSpPr txBox="1">
            <a:spLocks noChangeArrowheads="1"/>
          </p:cNvSpPr>
          <p:nvPr/>
        </p:nvSpPr>
        <p:spPr bwMode="auto">
          <a:xfrm>
            <a:off x="467482" y="3308384"/>
            <a:ext cx="6110005" cy="400110"/>
          </a:xfrm>
          <a:prstGeom prst="rect">
            <a:avLst/>
          </a:prstGeom>
          <a:noFill/>
          <a:ln w="9525">
            <a:noFill/>
            <a:miter lim="800000"/>
            <a:headEnd/>
            <a:tailEnd/>
          </a:ln>
        </p:spPr>
        <p:txBody>
          <a:bodyPr wrap="square">
            <a:spAutoFit/>
          </a:bodyPr>
          <a:lstStyle/>
          <a:p>
            <a:endParaRPr lang="en-US" sz="2000" dirty="0">
              <a:solidFill>
                <a:schemeClr val="tx1"/>
              </a:solidFill>
              <a:latin typeface="Arial" panose="020B0604020202020204" pitchFamily="34" charset="0"/>
              <a:cs typeface="Arial" panose="020B0604020202020204" pitchFamily="34" charset="0"/>
            </a:endParaRPr>
          </a:p>
        </p:txBody>
      </p:sp>
      <p:pic>
        <p:nvPicPr>
          <p:cNvPr id="1046" name="Picture 22" descr="http://blog.sharpie.com/wp-content/uploads/2011/08/Book-lovers-day-011-576x384.jpg"/>
          <p:cNvPicPr>
            <a:picLocks noChangeAspect="1" noChangeArrowheads="1"/>
          </p:cNvPicPr>
          <p:nvPr/>
        </p:nvPicPr>
        <p:blipFill rotWithShape="1">
          <a:blip r:embed="rId3">
            <a:extLst>
              <a:ext uri="{28A0092B-C50C-407E-A947-70E740481C1C}">
                <a14:useLocalDpi xmlns:a14="http://schemas.microsoft.com/office/drawing/2010/main" val="0"/>
              </a:ext>
            </a:extLst>
          </a:blip>
          <a:srcRect l="6106" r="8259" b="9849"/>
          <a:stretch/>
        </p:blipFill>
        <p:spPr bwMode="auto">
          <a:xfrm>
            <a:off x="117020" y="1009485"/>
            <a:ext cx="4275398" cy="3000524"/>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Text hervorheben in PDF XChange Viewer"/>
          <p:cNvPicPr>
            <a:picLocks noChangeAspect="1" noChangeArrowheads="1"/>
          </p:cNvPicPr>
          <p:nvPr/>
        </p:nvPicPr>
        <p:blipFill rotWithShape="1">
          <a:blip r:embed="rId4">
            <a:extLst>
              <a:ext uri="{28A0092B-C50C-407E-A947-70E740481C1C}">
                <a14:useLocalDpi xmlns:a14="http://schemas.microsoft.com/office/drawing/2010/main" val="0"/>
              </a:ext>
            </a:extLst>
          </a:blip>
          <a:srcRect t="56117" r="21170"/>
          <a:stretch/>
        </p:blipFill>
        <p:spPr bwMode="auto">
          <a:xfrm>
            <a:off x="4460287" y="1270429"/>
            <a:ext cx="4580198" cy="247863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8</a:t>
            </a:fld>
            <a:endParaRPr lang="en-US" dirty="0"/>
          </a:p>
        </p:txBody>
      </p:sp>
      <p:pic>
        <p:nvPicPr>
          <p:cNvPr id="3" name="Picture 8" descr="http://blog.sharpie.com/wp-content/uploads/2010/07/highlight-in-books.jpg">
            <a:extLst>
              <a:ext uri="{FF2B5EF4-FFF2-40B4-BE49-F238E27FC236}">
                <a16:creationId xmlns:a16="http://schemas.microsoft.com/office/drawing/2014/main" id="{516922A7-5416-E6A8-602E-02DC4FC1720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141" r="10904" b="46394"/>
          <a:stretch/>
        </p:blipFill>
        <p:spPr bwMode="auto">
          <a:xfrm>
            <a:off x="1677585" y="4160708"/>
            <a:ext cx="5565403" cy="2456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66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Highlighting Experiment</a:t>
            </a:r>
          </a:p>
          <a:p>
            <a:pPr defTabSz="457200">
              <a:lnSpc>
                <a:spcPct val="150000"/>
              </a:lnSpc>
            </a:pPr>
            <a:r>
              <a:rPr lang="en-US" sz="2000" dirty="0">
                <a:solidFill>
                  <a:schemeClr val="tx1"/>
                </a:solidFill>
              </a:rPr>
              <a:t>	Ss read 8000-word article from </a:t>
            </a:r>
            <a:r>
              <a:rPr lang="en-US" sz="2000" i="1" dirty="0">
                <a:solidFill>
                  <a:schemeClr val="tx1"/>
                </a:solidFill>
              </a:rPr>
              <a:t>Scientific American</a:t>
            </a:r>
          </a:p>
          <a:p>
            <a:pPr defTabSz="457200">
              <a:lnSpc>
                <a:spcPct val="150000"/>
              </a:lnSpc>
            </a:pPr>
            <a:r>
              <a:rPr lang="en-US" sz="2000" dirty="0">
                <a:solidFill>
                  <a:schemeClr val="tx1"/>
                </a:solidFill>
              </a:rPr>
              <a:t>	3 groups:  </a:t>
            </a:r>
          </a:p>
          <a:p>
            <a:pPr marL="1257300" indent="-342900" defTabSz="457200">
              <a:lnSpc>
                <a:spcPct val="150000"/>
              </a:lnSpc>
              <a:buFont typeface="Arial" panose="020B0604020202020204" pitchFamily="34" charset="0"/>
              <a:buChar char="•"/>
            </a:pPr>
            <a:r>
              <a:rPr lang="en-US" sz="2000" dirty="0">
                <a:solidFill>
                  <a:schemeClr val="tx1"/>
                </a:solidFill>
              </a:rPr>
              <a:t>active highlighters (Ss told to highlight “particularly important” text)</a:t>
            </a:r>
          </a:p>
          <a:p>
            <a:pPr marL="1257300" indent="-342900" defTabSz="457200">
              <a:lnSpc>
                <a:spcPct val="150000"/>
              </a:lnSpc>
              <a:buFont typeface="Arial" panose="020B0604020202020204" pitchFamily="34" charset="0"/>
              <a:buChar char="•"/>
            </a:pPr>
            <a:r>
              <a:rPr lang="en-US" sz="2000" dirty="0">
                <a:solidFill>
                  <a:schemeClr val="tx1"/>
                </a:solidFill>
              </a:rPr>
              <a:t>passive highlighters (text is pre-highlighted)</a:t>
            </a:r>
          </a:p>
          <a:p>
            <a:pPr marL="1257300" indent="-342900" defTabSz="457200">
              <a:lnSpc>
                <a:spcPct val="150000"/>
              </a:lnSpc>
              <a:buFont typeface="Arial" panose="020B0604020202020204" pitchFamily="34" charset="0"/>
              <a:buChar char="•"/>
            </a:pPr>
            <a:r>
              <a:rPr lang="en-US" sz="2000" dirty="0">
                <a:solidFill>
                  <a:schemeClr val="tx1"/>
                </a:solidFill>
              </a:rPr>
              <a:t>read</a:t>
            </a:r>
          </a:p>
          <a:p>
            <a:pPr defTabSz="457200">
              <a:lnSpc>
                <a:spcPct val="150000"/>
              </a:lnSpc>
            </a:pPr>
            <a:r>
              <a:rPr lang="en-US" sz="2000" dirty="0">
                <a:solidFill>
                  <a:schemeClr val="tx1"/>
                </a:solidFill>
              </a:rPr>
              <a:t>	</a:t>
            </a:r>
          </a:p>
          <a:p>
            <a:pPr defTabSz="457200">
              <a:lnSpc>
                <a:spcPct val="150000"/>
              </a:lnSpc>
            </a:pPr>
            <a:r>
              <a:rPr lang="en-US" sz="2000" dirty="0">
                <a:solidFill>
                  <a:schemeClr val="tx1"/>
                </a:solidFill>
              </a:rPr>
              <a:t>	One week later, Ss spend 10 minutes looking article and then take test.</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Results</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(Fowler &amp; Barker, 1974)</a:t>
            </a:r>
          </a:p>
          <a:p>
            <a:pPr defTabSz="457200">
              <a:lnSpc>
                <a:spcPct val="150000"/>
              </a:lnSpc>
            </a:pPr>
            <a:endParaRPr lang="en-US" sz="1800" dirty="0">
              <a:solidFill>
                <a:schemeClr val="tx1"/>
              </a:solidFill>
            </a:endParaRPr>
          </a:p>
          <a:p>
            <a:pPr defTabSz="457200"/>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9</a:t>
            </a:fld>
            <a:endParaRPr lang="en-US" dirty="0"/>
          </a:p>
        </p:txBody>
      </p:sp>
      <p:sp>
        <p:nvSpPr>
          <p:cNvPr id="4" name="TextBox 3">
            <a:extLst>
              <a:ext uri="{FF2B5EF4-FFF2-40B4-BE49-F238E27FC236}">
                <a16:creationId xmlns:a16="http://schemas.microsoft.com/office/drawing/2014/main" id="{11478919-0080-65AF-704C-79A4989B436B}"/>
              </a:ext>
            </a:extLst>
          </p:cNvPr>
          <p:cNvSpPr txBox="1"/>
          <p:nvPr/>
        </p:nvSpPr>
        <p:spPr>
          <a:xfrm>
            <a:off x="1230765" y="4312315"/>
            <a:ext cx="5415105" cy="400110"/>
          </a:xfrm>
          <a:prstGeom prst="rect">
            <a:avLst/>
          </a:prstGeom>
          <a:noFill/>
        </p:spPr>
        <p:txBody>
          <a:bodyPr wrap="square" rtlCol="0">
            <a:spAutoFit/>
          </a:bodyPr>
          <a:lstStyle/>
          <a:p>
            <a:r>
              <a:rPr lang="en-US" sz="2000" dirty="0">
                <a:solidFill>
                  <a:schemeClr val="accent3">
                    <a:lumMod val="50000"/>
                  </a:schemeClr>
                </a:solidFill>
              </a:rPr>
              <a:t>No differences between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Summary of Highlighting Studies</a:t>
            </a: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Highlighting can be useful (e.g., marking a location), </a:t>
            </a:r>
          </a:p>
          <a:p>
            <a:pPr defTabSz="457200">
              <a:lnSpc>
                <a:spcPct val="150000"/>
              </a:lnSpc>
            </a:pPr>
            <a:r>
              <a:rPr lang="en-US" sz="1800" dirty="0">
                <a:solidFill>
                  <a:schemeClr val="tx1"/>
                </a:solidFill>
              </a:rPr>
              <a:t>	but it doesn’t improve learning because it doesn’t require understanding.</a:t>
            </a: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 </a:t>
            </a:r>
          </a:p>
          <a:p>
            <a:endParaRPr lang="en-US" sz="1800" dirty="0">
              <a:solidFill>
                <a:schemeClr val="tx2">
                  <a:lumMod val="75000"/>
                </a:schemeClr>
              </a:solidFill>
            </a:endParaRPr>
          </a:p>
          <a:p>
            <a:endParaRPr lang="en-US" sz="1800" dirty="0">
              <a:solidFill>
                <a:schemeClr val="tx2">
                  <a:lumMod val="75000"/>
                </a:schemeClr>
              </a:solidFill>
            </a:endParaRPr>
          </a:p>
          <a:p>
            <a:endParaRPr lang="en-US" sz="1800" dirty="0">
              <a:solidFill>
                <a:schemeClr val="tx2">
                  <a:lumMod val="75000"/>
                </a:schemeClr>
              </a:solidFill>
            </a:endParaRPr>
          </a:p>
          <a:p>
            <a:endParaRPr lang="en-US" sz="1800" dirty="0">
              <a:solidFill>
                <a:schemeClr val="tx2">
                  <a:lumMod val="75000"/>
                </a:schemeClr>
              </a:solidFill>
            </a:endParaRPr>
          </a:p>
          <a:p>
            <a:endParaRPr lang="en-US" sz="1800" dirty="0">
              <a:solidFill>
                <a:schemeClr val="tx2">
                  <a:lumMod val="75000"/>
                </a:schemeClr>
              </a:solidFill>
            </a:endParaRPr>
          </a:p>
          <a:p>
            <a:endParaRPr lang="en-US" sz="1800" dirty="0">
              <a:solidFill>
                <a:schemeClr val="tx2">
                  <a:lumMod val="75000"/>
                </a:schemeClr>
              </a:solidFill>
            </a:endParaRPr>
          </a:p>
          <a:p>
            <a:endParaRPr lang="en-US" sz="1800" dirty="0">
              <a:solidFill>
                <a:schemeClr val="tx2">
                  <a:lumMod val="75000"/>
                </a:schemeClr>
              </a:solidFill>
            </a:endParaRPr>
          </a:p>
          <a:p>
            <a:endParaRPr lang="en-US" sz="1800" dirty="0">
              <a:solidFill>
                <a:schemeClr val="tx2">
                  <a:lumMod val="75000"/>
                </a:schemeClr>
              </a:solidFill>
            </a:endParaRPr>
          </a:p>
          <a:p>
            <a:r>
              <a:rPr lang="en-US" sz="1800" dirty="0">
                <a:solidFill>
                  <a:schemeClr val="tx2">
                    <a:lumMod val="75000"/>
                  </a:schemeClr>
                </a:solidFill>
              </a:rPr>
              <a:t>(For a review, see Dunlosky, Rawson, Marsh, Nathan, &amp; Willingham, 2013)</a:t>
            </a:r>
            <a:endParaRPr lang="en-US" altLang="en-US" sz="1800" dirty="0">
              <a:solidFill>
                <a:schemeClr val="tx1"/>
              </a:solidFill>
            </a:endParaRPr>
          </a:p>
          <a:p>
            <a:pPr defTabSz="457200">
              <a:lnSpc>
                <a:spcPct val="150000"/>
              </a:lnSpc>
            </a:pPr>
            <a:endParaRPr lang="en-US" sz="1800" dirty="0">
              <a:solidFill>
                <a:schemeClr val="tx1"/>
              </a:solidFill>
            </a:endParaRPr>
          </a:p>
          <a:p>
            <a:pPr defTabSz="457200"/>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10</a:t>
            </a:fld>
            <a:endParaRPr lang="en-US" dirty="0"/>
          </a:p>
        </p:txBody>
      </p:sp>
      <p:pic>
        <p:nvPicPr>
          <p:cNvPr id="1026" name="Picture 2" descr="http://1.bp.blogspot.com/-XjQCEa3rh8U/UQ3umCD9SEI/AAAAAAAAAX4/HnoJV0X2pnQ/s1600/Screen+shot+2013-02-02+at+11.58.32+PM.png"/>
          <p:cNvPicPr>
            <a:picLocks noChangeAspect="1" noChangeArrowheads="1"/>
          </p:cNvPicPr>
          <p:nvPr/>
        </p:nvPicPr>
        <p:blipFill rotWithShape="1">
          <a:blip r:embed="rId3">
            <a:extLst>
              <a:ext uri="{28A0092B-C50C-407E-A947-70E740481C1C}">
                <a14:useLocalDpi xmlns:a14="http://schemas.microsoft.com/office/drawing/2010/main" val="0"/>
              </a:ext>
            </a:extLst>
          </a:blip>
          <a:srcRect l="18556" t="26533" r="14726" b="40109"/>
          <a:stretch/>
        </p:blipFill>
        <p:spPr bwMode="auto">
          <a:xfrm>
            <a:off x="270640" y="2929735"/>
            <a:ext cx="7604190" cy="29379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7836"/>
            <a:ext cx="9328714" cy="8529964"/>
          </a:xfrm>
          <a:prstGeom prst="rect">
            <a:avLst/>
          </a:prstGeom>
          <a:noFill/>
          <a:ln w="9525">
            <a:noFill/>
            <a:miter lim="800000"/>
            <a:headEnd/>
            <a:tailEnd/>
          </a:ln>
        </p:spPr>
        <p:txBody>
          <a:bodyPr wrap="square">
            <a:spAutoFit/>
          </a:bodyPr>
          <a:lstStyle/>
          <a:p>
            <a:r>
              <a:rPr lang="en-US" sz="2200" dirty="0">
                <a:solidFill>
                  <a:schemeClr val="accent6">
                    <a:lumMod val="50000"/>
                  </a:schemeClr>
                </a:solidFill>
                <a:latin typeface="Arial" panose="020B0604020202020204" pitchFamily="34" charset="0"/>
                <a:cs typeface="Arial" panose="020B0604020202020204" pitchFamily="34" charset="0"/>
              </a:rPr>
              <a:t>Does Self-Explanation improve learning?  </a:t>
            </a:r>
          </a:p>
          <a:p>
            <a:endParaRPr lang="en-US" altLang="en-US" sz="2000" dirty="0">
              <a:solidFill>
                <a:schemeClr val="tx1"/>
              </a:solidFill>
            </a:endParaRPr>
          </a:p>
          <a:p>
            <a:pPr marL="342900" indent="-342900">
              <a:lnSpc>
                <a:spcPct val="150000"/>
              </a:lnSpc>
              <a:buFont typeface="Arial" panose="020B0604020202020204" pitchFamily="34" charset="0"/>
              <a:buChar char="•"/>
            </a:pPr>
            <a:r>
              <a:rPr lang="en-US" sz="2000" dirty="0">
                <a:solidFill>
                  <a:schemeClr val="tx1"/>
                </a:solidFill>
              </a:rPr>
              <a:t>Taking notes while reading article </a:t>
            </a:r>
          </a:p>
          <a:p>
            <a:pPr marL="342900" indent="-342900">
              <a:lnSpc>
                <a:spcPct val="150000"/>
              </a:lnSpc>
              <a:buFont typeface="Arial" panose="020B0604020202020204" pitchFamily="34" charset="0"/>
              <a:buChar char="•"/>
            </a:pPr>
            <a:r>
              <a:rPr lang="en-US" sz="2000" dirty="0">
                <a:solidFill>
                  <a:schemeClr val="tx1"/>
                </a:solidFill>
              </a:rPr>
              <a:t>Taking notes while listening to lecture</a:t>
            </a:r>
          </a:p>
          <a:p>
            <a:pPr marL="342900" indent="-342900">
              <a:lnSpc>
                <a:spcPct val="150000"/>
              </a:lnSpc>
              <a:buFont typeface="Arial" panose="020B0604020202020204" pitchFamily="34" charset="0"/>
              <a:buChar char="•"/>
            </a:pPr>
            <a:r>
              <a:rPr lang="en-US" sz="2000" dirty="0">
                <a:solidFill>
                  <a:schemeClr val="tx1"/>
                </a:solidFill>
              </a:rPr>
              <a:t>Write summary after reading chapter</a:t>
            </a:r>
          </a:p>
          <a:p>
            <a:pPr>
              <a:lnSpc>
                <a:spcPct val="150000"/>
              </a:lnSpc>
            </a:pPr>
            <a:r>
              <a:rPr lang="en-US" sz="2000" dirty="0">
                <a:solidFill>
                  <a:schemeClr val="tx1"/>
                </a:solidFill>
              </a:rPr>
              <a:t>S</a:t>
            </a:r>
            <a:r>
              <a:rPr lang="en-US" sz="2000" dirty="0">
                <a:solidFill>
                  <a:schemeClr val="tx1"/>
                </a:solidFill>
                <a:latin typeface="Arial" panose="020B0604020202020204" pitchFamily="34" charset="0"/>
                <a:cs typeface="Arial" panose="020B0604020202020204" pitchFamily="34" charset="0"/>
              </a:rPr>
              <a:t>elf-explanation supported by strong evidence</a:t>
            </a:r>
          </a:p>
          <a:p>
            <a:pPr>
              <a:lnSpc>
                <a:spcPct val="150000"/>
              </a:lnSpc>
            </a:pPr>
            <a:r>
              <a:rPr lang="en-US" sz="2000" dirty="0">
                <a:solidFill>
                  <a:schemeClr val="tx1"/>
                </a:solidFill>
                <a:latin typeface="Arial" panose="020B0604020202020204" pitchFamily="34" charset="0"/>
                <a:cs typeface="Arial" panose="020B0604020202020204" pitchFamily="34" charset="0"/>
              </a:rPr>
              <a:t>      </a:t>
            </a: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r>
              <a:rPr lang="en-US" sz="2000" dirty="0">
                <a:solidFill>
                  <a:schemeClr val="tx1"/>
                </a:solidFill>
                <a:latin typeface="Arial" panose="020B0604020202020204" pitchFamily="34" charset="0"/>
                <a:cs typeface="Arial" panose="020B0604020202020204" pitchFamily="34" charset="0"/>
              </a:rPr>
              <a:t>(For reviews, see Dunlosky et al., 2013; Roediger &amp; Pyc, 2012)</a:t>
            </a: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pic>
        <p:nvPicPr>
          <p:cNvPr id="9" name="Picture 2" descr="http://www2.open.ac.uk/students/skillsforstudy/img/margin-notes.gif"/>
          <p:cNvPicPr>
            <a:picLocks noChangeAspect="1" noChangeArrowheads="1"/>
          </p:cNvPicPr>
          <p:nvPr/>
        </p:nvPicPr>
        <p:blipFill rotWithShape="1">
          <a:blip r:embed="rId3">
            <a:extLst>
              <a:ext uri="{28A0092B-C50C-407E-A947-70E740481C1C}">
                <a14:useLocalDpi xmlns:a14="http://schemas.microsoft.com/office/drawing/2010/main" val="0"/>
              </a:ext>
            </a:extLst>
          </a:blip>
          <a:srcRect t="36796" r="46970" b="37559"/>
          <a:stretch/>
        </p:blipFill>
        <p:spPr bwMode="auto">
          <a:xfrm>
            <a:off x="4851035" y="3441269"/>
            <a:ext cx="4237747" cy="168954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elissafield.files.wordpress.com/2012/06/writing-character-emotions.jpg?w=500&amp;h=3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838" y="279790"/>
            <a:ext cx="3043454" cy="239824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atic1.squarespace.com/static/5142c492e4b037dd5e21db49/t/5364d440e4b074a18d796912/1399116868317/Myth+of+the+Spoiled+Child+ebook+parenting+notes+Intentional+Mama"/>
          <p:cNvPicPr>
            <a:picLocks noChangeAspect="1" noChangeArrowheads="1"/>
          </p:cNvPicPr>
          <p:nvPr/>
        </p:nvPicPr>
        <p:blipFill rotWithShape="1">
          <a:blip r:embed="rId5">
            <a:extLst>
              <a:ext uri="{28A0092B-C50C-407E-A947-70E740481C1C}">
                <a14:useLocalDpi xmlns:a14="http://schemas.microsoft.com/office/drawing/2010/main" val="0"/>
              </a:ext>
            </a:extLst>
          </a:blip>
          <a:srcRect t="32394"/>
          <a:stretch/>
        </p:blipFill>
        <p:spPr bwMode="auto">
          <a:xfrm>
            <a:off x="55218" y="2891330"/>
            <a:ext cx="4784105" cy="323433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11</a:t>
            </a:fld>
            <a:endParaRPr lang="en-US" dirty="0"/>
          </a:p>
        </p:txBody>
      </p:sp>
    </p:spTree>
    <p:extLst>
      <p:ext uri="{BB962C8B-B14F-4D97-AF65-F5344CB8AC3E}">
        <p14:creationId xmlns:p14="http://schemas.microsoft.com/office/powerpoint/2010/main" val="402883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Self-Explanation Experiment</a:t>
            </a:r>
          </a:p>
          <a:p>
            <a:pPr defTabSz="342900">
              <a:lnSpc>
                <a:spcPct val="150000"/>
              </a:lnSpc>
            </a:pPr>
            <a:endParaRPr lang="en-US" sz="2000" dirty="0">
              <a:solidFill>
                <a:schemeClr val="tx1"/>
              </a:solidFill>
            </a:endParaRPr>
          </a:p>
          <a:p>
            <a:pPr defTabSz="342900">
              <a:lnSpc>
                <a:spcPct val="150000"/>
              </a:lnSpc>
            </a:pPr>
            <a:r>
              <a:rPr lang="en-US" sz="2000" dirty="0">
                <a:solidFill>
                  <a:schemeClr val="tx1"/>
                </a:solidFill>
              </a:rPr>
              <a:t>	Ss read chapter in Biology text</a:t>
            </a:r>
          </a:p>
          <a:p>
            <a:pPr defTabSz="342900">
              <a:lnSpc>
                <a:spcPct val="150000"/>
              </a:lnSpc>
            </a:pPr>
            <a:r>
              <a:rPr lang="en-US" sz="2000" dirty="0">
                <a:solidFill>
                  <a:schemeClr val="tx1"/>
                </a:solidFill>
              </a:rPr>
              <a:t>	   </a:t>
            </a:r>
            <a:r>
              <a:rPr lang="en-US" sz="1900" dirty="0">
                <a:solidFill>
                  <a:schemeClr val="tx1"/>
                </a:solidFill>
              </a:rPr>
              <a:t>½ Ss were periodically interrupted and asked to explain what they just read.</a:t>
            </a:r>
          </a:p>
          <a:p>
            <a:pPr defTabSz="342900">
              <a:lnSpc>
                <a:spcPct val="150000"/>
              </a:lnSpc>
            </a:pPr>
            <a:r>
              <a:rPr lang="en-US" sz="1900" dirty="0">
                <a:solidFill>
                  <a:schemeClr val="tx1"/>
                </a:solidFill>
              </a:rPr>
              <a:t>  	   ½ Ss read and reread chapter.</a:t>
            </a:r>
          </a:p>
          <a:p>
            <a:pPr defTabSz="342900">
              <a:lnSpc>
                <a:spcPct val="150000"/>
              </a:lnSpc>
            </a:pPr>
            <a:r>
              <a:rPr lang="en-US" sz="2000" dirty="0">
                <a:solidFill>
                  <a:schemeClr val="tx1"/>
                </a:solidFill>
              </a:rPr>
              <a:t>	Total study time equated.</a:t>
            </a:r>
          </a:p>
          <a:p>
            <a:pPr defTabSz="342900">
              <a:lnSpc>
                <a:spcPct val="150000"/>
              </a:lnSpc>
            </a:pPr>
            <a:endParaRPr lang="en-US" sz="2000" dirty="0">
              <a:solidFill>
                <a:schemeClr val="tx1"/>
              </a:solidFill>
            </a:endParaRPr>
          </a:p>
          <a:p>
            <a:pPr defTabSz="342900">
              <a:lnSpc>
                <a:spcPct val="150000"/>
              </a:lnSpc>
            </a:pPr>
            <a:r>
              <a:rPr lang="en-US" sz="2000" dirty="0">
                <a:solidFill>
                  <a:schemeClr val="tx1"/>
                </a:solidFill>
              </a:rPr>
              <a:t>	On final test, Explainers outscored </a:t>
            </a:r>
            <a:r>
              <a:rPr lang="en-US" sz="2000" dirty="0" err="1">
                <a:solidFill>
                  <a:schemeClr val="tx1"/>
                </a:solidFill>
              </a:rPr>
              <a:t>Rereaders</a:t>
            </a:r>
            <a:r>
              <a:rPr lang="en-US" sz="2000" dirty="0">
                <a:solidFill>
                  <a:schemeClr val="tx1"/>
                </a:solidFill>
              </a:rPr>
              <a:t>.</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r>
              <a:rPr lang="en-US" sz="2000" dirty="0">
                <a:solidFill>
                  <a:schemeClr val="tx1"/>
                </a:solidFill>
              </a:rPr>
              <a:t>(Smith et al., 2010)</a:t>
            </a:r>
            <a:r>
              <a:rPr lang="en-US" sz="2000" dirty="0">
                <a:solidFill>
                  <a:schemeClr val="tx1"/>
                </a:solidFill>
                <a:latin typeface="Arial" panose="020B0604020202020204" pitchFamily="34" charset="0"/>
                <a:cs typeface="Arial" panose="020B0604020202020204" pitchFamily="34" charset="0"/>
              </a:rPr>
              <a:t> </a:t>
            </a:r>
          </a:p>
          <a:p>
            <a:pPr>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0DF0A-466F-EE0E-9905-B86DD386B5C1}"/>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2C588E85-3BCC-C375-3ABA-F374073E0FAD}"/>
              </a:ext>
            </a:extLst>
          </p:cNvPr>
          <p:cNvSpPr txBox="1">
            <a:spLocks noChangeArrowheads="1"/>
          </p:cNvSpPr>
          <p:nvPr/>
        </p:nvSpPr>
        <p:spPr bwMode="auto">
          <a:xfrm>
            <a:off x="0" y="7836"/>
            <a:ext cx="9065385" cy="6375528"/>
          </a:xfrm>
          <a:prstGeom prst="rect">
            <a:avLst/>
          </a:prstGeom>
          <a:noFill/>
          <a:ln w="9525">
            <a:noFill/>
            <a:miter lim="800000"/>
            <a:headEnd/>
            <a:tailEnd/>
          </a:ln>
        </p:spPr>
        <p:txBody>
          <a:bodyPr wrap="square">
            <a:spAutoFit/>
          </a:bodyPr>
          <a:lstStyle/>
          <a:p>
            <a:r>
              <a:rPr lang="en-US" sz="2200" dirty="0">
                <a:solidFill>
                  <a:schemeClr val="accent6">
                    <a:lumMod val="50000"/>
                  </a:schemeClr>
                </a:solidFill>
                <a:latin typeface="Arial" panose="020B0604020202020204" pitchFamily="34" charset="0"/>
                <a:cs typeface="Arial" panose="020B0604020202020204" pitchFamily="34" charset="0"/>
              </a:rPr>
              <a:t>Summary of Self-Explanation Evidence</a:t>
            </a:r>
          </a:p>
          <a:p>
            <a:endParaRPr lang="en-US" altLang="en-US" sz="2000" dirty="0">
              <a:solidFill>
                <a:schemeClr val="tx1"/>
              </a:solidFill>
            </a:endParaRPr>
          </a:p>
          <a:p>
            <a:endParaRPr lang="en-US" altLang="en-US" sz="2000" dirty="0">
              <a:solidFill>
                <a:schemeClr val="tx1"/>
              </a:solidFill>
            </a:endParaRPr>
          </a:p>
          <a:p>
            <a:r>
              <a:rPr lang="en-US" sz="2000" dirty="0">
                <a:solidFill>
                  <a:schemeClr val="tx1"/>
                </a:solidFill>
              </a:rPr>
              <a:t>S</a:t>
            </a:r>
            <a:r>
              <a:rPr lang="en-US" sz="2000" dirty="0">
                <a:solidFill>
                  <a:schemeClr val="tx1"/>
                </a:solidFill>
                <a:latin typeface="Arial" panose="020B0604020202020204" pitchFamily="34" charset="0"/>
                <a:cs typeface="Arial" panose="020B0604020202020204" pitchFamily="34" charset="0"/>
              </a:rPr>
              <a:t>elf-explanation supported by strong evidence</a:t>
            </a:r>
          </a:p>
          <a:p>
            <a:endParaRPr lang="en-US" altLang="en-US" sz="2000" dirty="0">
              <a:solidFill>
                <a:schemeClr val="tx1"/>
              </a:solidFill>
            </a:endParaRPr>
          </a:p>
          <a:p>
            <a:endParaRPr lang="en-US" altLang="en-US" sz="2000" dirty="0">
              <a:solidFill>
                <a:schemeClr val="tx1"/>
              </a:solidFill>
            </a:endParaRPr>
          </a:p>
          <a:p>
            <a:r>
              <a:rPr lang="en-US" altLang="en-US" sz="2000" dirty="0">
                <a:solidFill>
                  <a:schemeClr val="tx1"/>
                </a:solidFill>
              </a:rPr>
              <a:t>Students should take notes while reading and attending lecture</a:t>
            </a:r>
          </a:p>
          <a:p>
            <a:endParaRPr lang="en-US" altLang="en-US" sz="2000" dirty="0">
              <a:solidFill>
                <a:schemeClr val="tx1"/>
              </a:solidFill>
            </a:endParaRPr>
          </a:p>
          <a:p>
            <a:endParaRPr lang="en-US" altLang="en-US" sz="2000" dirty="0">
              <a:solidFill>
                <a:schemeClr val="tx1"/>
              </a:solidFill>
            </a:endParaRPr>
          </a:p>
          <a:p>
            <a:endParaRPr lang="en-US" altLang="en-US" sz="2000" dirty="0">
              <a:solidFill>
                <a:schemeClr val="tx1"/>
              </a:solidFill>
            </a:endParaRPr>
          </a:p>
          <a:p>
            <a:pPr>
              <a:lnSpc>
                <a:spcPct val="150000"/>
              </a:lnSpc>
            </a:pPr>
            <a:r>
              <a:rPr lang="en-US" sz="2000" dirty="0">
                <a:solidFill>
                  <a:schemeClr val="accent5">
                    <a:lumMod val="50000"/>
                  </a:schemeClr>
                </a:solidFill>
                <a:latin typeface="Arial" panose="020B0604020202020204" pitchFamily="34" charset="0"/>
                <a:cs typeface="Arial" panose="020B0604020202020204" pitchFamily="34" charset="0"/>
              </a:rPr>
              <a:t>Dilemma</a:t>
            </a:r>
          </a:p>
          <a:p>
            <a:pPr>
              <a:lnSpc>
                <a:spcPct val="150000"/>
              </a:lnSpc>
            </a:pPr>
            <a:r>
              <a:rPr lang="en-US" sz="2000" dirty="0">
                <a:solidFill>
                  <a:schemeClr val="accent5">
                    <a:lumMod val="50000"/>
                  </a:schemeClr>
                </a:solidFill>
                <a:latin typeface="Arial" panose="020B0604020202020204" pitchFamily="34" charset="0"/>
                <a:cs typeface="Arial" panose="020B0604020202020204" pitchFamily="34" charset="0"/>
              </a:rPr>
              <a:t>Providing students with lecture slides can improve clarity of lecture, but many students rely solely on slides and don’t take notes (PowerPoint Effect).</a:t>
            </a: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r>
              <a:rPr lang="en-US" sz="2000" dirty="0">
                <a:solidFill>
                  <a:schemeClr val="tx1"/>
                </a:solidFill>
                <a:latin typeface="Arial" panose="020B0604020202020204" pitchFamily="34" charset="0"/>
                <a:cs typeface="Arial" panose="020B0604020202020204" pitchFamily="34" charset="0"/>
              </a:rPr>
              <a:t>(For reviews, see Dunlosky et al., 2013; Roediger &amp; Pyc, 2012)</a:t>
            </a:r>
            <a:endParaRPr lang="en-US" sz="2000" dirty="0">
              <a:solidFill>
                <a:schemeClr val="tx1"/>
              </a:solidFill>
            </a:endParaRPr>
          </a:p>
        </p:txBody>
      </p:sp>
      <p:sp>
        <p:nvSpPr>
          <p:cNvPr id="2" name="Slide Number Placeholder 1">
            <a:extLst>
              <a:ext uri="{FF2B5EF4-FFF2-40B4-BE49-F238E27FC236}">
                <a16:creationId xmlns:a16="http://schemas.microsoft.com/office/drawing/2014/main" id="{EDFCAC21-3000-DA0E-6D96-429B3BE22146}"/>
              </a:ext>
            </a:extLst>
          </p:cNvPr>
          <p:cNvSpPr>
            <a:spLocks noGrp="1"/>
          </p:cNvSpPr>
          <p:nvPr>
            <p:ph type="sldNum" sz="quarter" idx="12"/>
          </p:nvPr>
        </p:nvSpPr>
        <p:spPr/>
        <p:txBody>
          <a:bodyPr/>
          <a:lstStyle/>
          <a:p>
            <a:pPr>
              <a:defRPr/>
            </a:pPr>
            <a:fld id="{F57E3ED8-5D9E-41A8-96A6-F4C335CCFD4A}" type="slidenum">
              <a:rPr lang="en-US" smtClean="0"/>
              <a:pPr>
                <a:defRPr/>
              </a:pPr>
              <a:t>13</a:t>
            </a:fld>
            <a:endParaRPr lang="en-US" dirty="0"/>
          </a:p>
        </p:txBody>
      </p:sp>
    </p:spTree>
    <p:extLst>
      <p:ext uri="{BB962C8B-B14F-4D97-AF65-F5344CB8AC3E}">
        <p14:creationId xmlns:p14="http://schemas.microsoft.com/office/powerpoint/2010/main" val="1770149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Answer Feedback 	</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Student is shown correct answer after attempt.</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Good evidence supports this (obvious) strategy, but the advice is often ignored. </a:t>
            </a:r>
          </a:p>
          <a:p>
            <a:pPr marL="571500" indent="-285750" defTabSz="457200">
              <a:lnSpc>
                <a:spcPct val="150000"/>
              </a:lnSpc>
              <a:buFont typeface="Arial" panose="020B0604020202020204" pitchFamily="34" charset="0"/>
              <a:buChar char="•"/>
            </a:pPr>
            <a:endParaRPr lang="en-US" sz="2000" dirty="0">
              <a:solidFill>
                <a:schemeClr val="tx1"/>
              </a:solidFill>
            </a:endParaRPr>
          </a:p>
          <a:p>
            <a:pPr marL="571500" indent="-285750" defTabSz="457200">
              <a:lnSpc>
                <a:spcPct val="150000"/>
              </a:lnSpc>
              <a:buFont typeface="Arial" panose="020B0604020202020204" pitchFamily="34" charset="0"/>
              <a:buChar char="•"/>
            </a:pPr>
            <a:r>
              <a:rPr lang="en-US" sz="2000" dirty="0">
                <a:solidFill>
                  <a:schemeClr val="tx1"/>
                </a:solidFill>
              </a:rPr>
              <a:t>Many teachers don’t correct spelling or grammar errors.</a:t>
            </a:r>
          </a:p>
          <a:p>
            <a:pPr marL="571500" indent="-285750" defTabSz="457200">
              <a:lnSpc>
                <a:spcPct val="150000"/>
              </a:lnSpc>
              <a:buFont typeface="Arial" panose="020B0604020202020204" pitchFamily="34" charset="0"/>
              <a:buChar char="•"/>
            </a:pPr>
            <a:r>
              <a:rPr lang="en-US" sz="2000" dirty="0">
                <a:solidFill>
                  <a:schemeClr val="tx1"/>
                </a:solidFill>
              </a:rPr>
              <a:t>Many students don’t bother to look at answer key.</a:t>
            </a:r>
          </a:p>
          <a:p>
            <a:pPr defTabSz="457200">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14</a:t>
            </a:fld>
            <a:endParaRPr lang="en-US" dirty="0"/>
          </a:p>
        </p:txBody>
      </p:sp>
    </p:spTree>
    <p:extLst>
      <p:ext uri="{BB962C8B-B14F-4D97-AF65-F5344CB8AC3E}">
        <p14:creationId xmlns:p14="http://schemas.microsoft.com/office/powerpoint/2010/main" val="407681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170041"/>
            <a:ext cx="9144000" cy="8463855"/>
          </a:xfrm>
          <a:prstGeom prst="rect">
            <a:avLst/>
          </a:prstGeom>
          <a:noFill/>
          <a:ln w="9525">
            <a:noFill/>
            <a:miter lim="800000"/>
            <a:headEnd/>
            <a:tailEnd/>
          </a:ln>
        </p:spPr>
        <p:txBody>
          <a:bodyPr wrap="square">
            <a:spAutoFit/>
          </a:bodyPr>
          <a:lstStyle/>
          <a:p>
            <a:r>
              <a:rPr lang="en-US" dirty="0">
                <a:solidFill>
                  <a:schemeClr val="accent6">
                    <a:lumMod val="50000"/>
                  </a:schemeClr>
                </a:solidFill>
                <a:latin typeface="Arial" panose="020B0604020202020204" pitchFamily="34" charset="0"/>
                <a:cs typeface="Arial" panose="020B0604020202020204" pitchFamily="34" charset="0"/>
              </a:rPr>
              <a:t>Retrieval Practice aka Self-Testing</a:t>
            </a:r>
          </a:p>
          <a:p>
            <a:endParaRPr lang="en-US" altLang="en-US" sz="2000" dirty="0">
              <a:solidFill>
                <a:schemeClr val="tx1"/>
              </a:solidFill>
            </a:endParaRPr>
          </a:p>
          <a:p>
            <a:r>
              <a:rPr lang="en-US" altLang="en-US" sz="2000" dirty="0">
                <a:solidFill>
                  <a:schemeClr val="tx1"/>
                </a:solidFill>
              </a:rPr>
              <a:t>Student tries to recall info and then sees correct answer.</a:t>
            </a:r>
          </a:p>
          <a:p>
            <a:endParaRPr lang="en-US" altLang="en-US" sz="2000" dirty="0">
              <a:solidFill>
                <a:schemeClr val="tx1"/>
              </a:solidFill>
            </a:endParaRPr>
          </a:p>
          <a:p>
            <a:pPr marL="342900" indent="-342900">
              <a:buFont typeface="Arial" panose="020B0604020202020204" pitchFamily="34" charset="0"/>
              <a:buChar char="•"/>
            </a:pPr>
            <a:r>
              <a:rPr lang="en-US" altLang="en-US" sz="2000" dirty="0">
                <a:solidFill>
                  <a:schemeClr val="tx1"/>
                </a:solidFill>
              </a:rPr>
              <a:t>Flashcards</a:t>
            </a:r>
          </a:p>
          <a:p>
            <a:pPr marL="342900" indent="-342900">
              <a:buFont typeface="Arial" panose="020B0604020202020204" pitchFamily="34" charset="0"/>
              <a:buChar char="•"/>
            </a:pPr>
            <a:endParaRPr lang="en-US" altLang="en-US" sz="2000" dirty="0">
              <a:solidFill>
                <a:schemeClr val="tx1"/>
              </a:solidFill>
            </a:endParaRPr>
          </a:p>
          <a:p>
            <a:pPr marL="342900" indent="-342900">
              <a:buFont typeface="Arial" panose="020B0604020202020204" pitchFamily="34" charset="0"/>
              <a:buChar char="•"/>
            </a:pPr>
            <a:endParaRPr lang="en-US" altLang="en-US" sz="2000" dirty="0">
              <a:solidFill>
                <a:schemeClr val="tx1"/>
              </a:solidFill>
            </a:endParaRPr>
          </a:p>
          <a:p>
            <a:pPr marL="342900" indent="-342900">
              <a:buFont typeface="Arial" panose="020B0604020202020204" pitchFamily="34" charset="0"/>
              <a:buChar char="•"/>
            </a:pPr>
            <a:endParaRPr lang="en-US" altLang="en-US" sz="2000" dirty="0">
              <a:solidFill>
                <a:schemeClr val="tx1"/>
              </a:solidFill>
            </a:endParaRPr>
          </a:p>
          <a:p>
            <a:pPr marL="342900" indent="-342900">
              <a:buFont typeface="Arial" panose="020B0604020202020204" pitchFamily="34" charset="0"/>
              <a:buChar char="•"/>
            </a:pPr>
            <a:endParaRPr lang="en-US" altLang="en-US" sz="2000" dirty="0">
              <a:solidFill>
                <a:schemeClr val="tx1"/>
              </a:solidFill>
            </a:endParaRPr>
          </a:p>
          <a:p>
            <a:endParaRPr lang="en-US" altLang="en-US" sz="2000" dirty="0">
              <a:solidFill>
                <a:schemeClr val="tx1"/>
              </a:solidFill>
            </a:endParaRPr>
          </a:p>
          <a:p>
            <a:endParaRPr lang="en-US" altLang="en-US" sz="2000" dirty="0">
              <a:solidFill>
                <a:schemeClr val="tx1"/>
              </a:solidFill>
            </a:endParaRPr>
          </a:p>
          <a:p>
            <a:pPr marL="342900" indent="-342900">
              <a:buFont typeface="Arial" panose="020B0604020202020204" pitchFamily="34" charset="0"/>
              <a:buChar char="•"/>
            </a:pPr>
            <a:endParaRPr lang="en-US" altLang="en-US" sz="2000" dirty="0">
              <a:solidFill>
                <a:schemeClr val="tx1"/>
              </a:solidFill>
            </a:endParaRPr>
          </a:p>
          <a:p>
            <a:pPr marL="342900" indent="-342900">
              <a:buFont typeface="Arial" panose="020B0604020202020204" pitchFamily="34" charset="0"/>
              <a:buChar char="•"/>
            </a:pPr>
            <a:r>
              <a:rPr lang="en-US" altLang="en-US" sz="2000" dirty="0">
                <a:solidFill>
                  <a:schemeClr val="tx1"/>
                </a:solidFill>
              </a:rPr>
              <a:t>Apps</a:t>
            </a:r>
          </a:p>
          <a:p>
            <a:endParaRPr lang="en-US" altLang="en-US" sz="2000" dirty="0">
              <a:solidFill>
                <a:schemeClr val="tx1"/>
              </a:solidFill>
            </a:endParaRPr>
          </a:p>
          <a:p>
            <a:endParaRPr lang="en-US" sz="2000" dirty="0">
              <a:solidFill>
                <a:schemeClr val="tx1"/>
              </a:solidFill>
              <a:latin typeface="Arial" panose="020B0604020202020204" pitchFamily="34" charset="0"/>
              <a:cs typeface="Arial" panose="020B0604020202020204" pitchFamily="34" charset="0"/>
              <a:hlinkClick r:id="rId3"/>
            </a:endParaRPr>
          </a:p>
          <a:p>
            <a:endParaRPr lang="en-US" sz="2000" dirty="0">
              <a:solidFill>
                <a:schemeClr val="tx1"/>
              </a:solidFill>
              <a:latin typeface="Arial" panose="020B0604020202020204" pitchFamily="34" charset="0"/>
              <a:cs typeface="Arial" panose="020B0604020202020204" pitchFamily="34" charset="0"/>
              <a:hlinkClick r:id="rId3"/>
            </a:endParaRPr>
          </a:p>
          <a:p>
            <a:r>
              <a:rPr lang="en-US" sz="2000" dirty="0">
                <a:solidFill>
                  <a:schemeClr val="tx1"/>
                </a:solidFill>
                <a:latin typeface="Arial" panose="020B0604020202020204" pitchFamily="34" charset="0"/>
                <a:cs typeface="Arial" panose="020B0604020202020204" pitchFamily="34" charset="0"/>
              </a:rPr>
              <a:t>Demo</a:t>
            </a:r>
          </a:p>
          <a:p>
            <a:r>
              <a:rPr lang="en-US" sz="2000" dirty="0">
                <a:solidFill>
                  <a:schemeClr val="tx1"/>
                </a:solidFill>
                <a:latin typeface="Arial" panose="020B0604020202020204" pitchFamily="34" charset="0"/>
                <a:cs typeface="Arial" panose="020B0604020202020204" pitchFamily="34" charset="0"/>
                <a:hlinkClick r:id="rId3"/>
              </a:rPr>
              <a:t>https://www.sheppardsoftware.com/Geography.htm</a:t>
            </a:r>
            <a:endParaRPr lang="en-US" sz="2000" dirty="0">
              <a:solidFill>
                <a:schemeClr val="tx1"/>
              </a:solidFill>
              <a:latin typeface="Arial" panose="020B0604020202020204" pitchFamily="34" charset="0"/>
              <a:cs typeface="Arial" panose="020B0604020202020204" pitchFamily="34" charset="0"/>
            </a:endParaRPr>
          </a:p>
          <a:p>
            <a:pPr defTabSz="398463"/>
            <a:r>
              <a:rPr lang="en-US" sz="2000" dirty="0">
                <a:solidFill>
                  <a:schemeClr val="tx1"/>
                </a:solidFill>
                <a:latin typeface="Arial" panose="020B0604020202020204" pitchFamily="34" charset="0"/>
                <a:cs typeface="Arial" panose="020B0604020202020204" pitchFamily="34" charset="0"/>
              </a:rPr>
              <a:t>	</a:t>
            </a: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dirty="0">
              <a:solidFill>
                <a:srgbClr val="663300"/>
              </a:solidFill>
              <a:latin typeface="Arial" panose="020B0604020202020204" pitchFamily="34" charset="0"/>
              <a:cs typeface="Arial" panose="020B0604020202020204" pitchFamily="34" charset="0"/>
            </a:endParaRPr>
          </a:p>
          <a:p>
            <a:endParaRPr lang="en-US" dirty="0">
              <a:solidFill>
                <a:srgbClr val="663300"/>
              </a:solidFill>
              <a:latin typeface="Arial" panose="020B0604020202020204" pitchFamily="34" charset="0"/>
              <a:cs typeface="Arial" panose="020B0604020202020204" pitchFamily="34" charset="0"/>
            </a:endParaRPr>
          </a:p>
          <a:p>
            <a:endParaRPr lang="en-US" dirty="0">
              <a:solidFill>
                <a:srgbClr val="663300"/>
              </a:solidFill>
              <a:latin typeface="Arial" panose="020B0604020202020204" pitchFamily="34" charset="0"/>
              <a:cs typeface="Arial" panose="020B0604020202020204" pitchFamily="34" charset="0"/>
            </a:endParaRPr>
          </a:p>
          <a:p>
            <a:endParaRPr lang="en-US" dirty="0">
              <a:solidFill>
                <a:srgbClr val="663300"/>
              </a:solidFill>
              <a:latin typeface="Arial" panose="020B0604020202020204" pitchFamily="34" charset="0"/>
              <a:cs typeface="Arial" panose="020B0604020202020204" pitchFamily="34" charset="0"/>
            </a:endParaRPr>
          </a:p>
          <a:p>
            <a:r>
              <a:rPr lang="en-US" dirty="0">
                <a:solidFill>
                  <a:srgbClr val="663300"/>
                </a:solidFill>
                <a:latin typeface="Arial" panose="020B0604020202020204" pitchFamily="34" charset="0"/>
                <a:cs typeface="Arial" panose="020B0604020202020204" pitchFamily="34" charset="0"/>
              </a:rPr>
              <a:t>Demo</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15</a:t>
            </a:fld>
            <a:endParaRPr lang="en-US" dirty="0"/>
          </a:p>
        </p:txBody>
      </p:sp>
      <p:pic>
        <p:nvPicPr>
          <p:cNvPr id="1026" name="Picture 2" descr="Quizlet Logo, symbol, meaning, history, PNG, brand">
            <a:extLst>
              <a:ext uri="{FF2B5EF4-FFF2-40B4-BE49-F238E27FC236}">
                <a16:creationId xmlns:a16="http://schemas.microsoft.com/office/drawing/2014/main" id="{DCD25902-B78C-D8B7-372F-126D817B13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543" b="19657"/>
          <a:stretch/>
        </p:blipFill>
        <p:spPr bwMode="auto">
          <a:xfrm>
            <a:off x="1371427" y="3865673"/>
            <a:ext cx="2267350" cy="8353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 descr="First Spanish Flashcards (Farmyard Tales First Words Flashcards)">
            <a:hlinkClick r:id="rId5"/>
          </p:cNvPr>
          <p:cNvPicPr>
            <a:picLocks noChangeAspect="1" noChangeArrowheads="1"/>
          </p:cNvPicPr>
          <p:nvPr/>
        </p:nvPicPr>
        <p:blipFill rotWithShape="1">
          <a:blip r:embed="rId6" cstate="print"/>
          <a:srcRect t="12699" r="273" b="11985"/>
          <a:stretch/>
        </p:blipFill>
        <p:spPr bwMode="auto">
          <a:xfrm>
            <a:off x="1915266" y="1467205"/>
            <a:ext cx="1723511" cy="1961795"/>
          </a:xfrm>
          <a:prstGeom prst="rect">
            <a:avLst/>
          </a:prstGeom>
          <a:noFill/>
          <a:ln w="9525">
            <a:noFill/>
            <a:miter lim="800000"/>
            <a:headEnd/>
            <a:tailEnd/>
          </a:ln>
        </p:spPr>
      </p:pic>
      <p:pic>
        <p:nvPicPr>
          <p:cNvPr id="10" name="Picture 2">
            <a:extLst>
              <a:ext uri="{FF2B5EF4-FFF2-40B4-BE49-F238E27FC236}">
                <a16:creationId xmlns:a16="http://schemas.microsoft.com/office/drawing/2014/main" id="{1DADC5CB-1F64-D7BD-DF02-4882F7B480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1390" y="3889860"/>
            <a:ext cx="2944637" cy="2325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019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0" y="0"/>
            <a:ext cx="9144000" cy="6578210"/>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Retrieval Practice Experiment</a:t>
            </a:r>
          </a:p>
          <a:p>
            <a:pPr defTabSz="457200">
              <a:lnSpc>
                <a:spcPct val="150000"/>
              </a:lnSpc>
            </a:pPr>
            <a:r>
              <a:rPr lang="en-US" sz="2000" dirty="0">
                <a:solidFill>
                  <a:schemeClr val="tx1"/>
                </a:solidFill>
              </a:rPr>
              <a:t>Ss cycled through Swahili-English flashcards using 1 or 2 strategies</a:t>
            </a:r>
          </a:p>
          <a:p>
            <a:pPr defTabSz="457200">
              <a:lnSpc>
                <a:spcPct val="150000"/>
              </a:lnSpc>
            </a:pPr>
            <a:r>
              <a:rPr lang="en-US" sz="2000" dirty="0">
                <a:solidFill>
                  <a:schemeClr val="tx1"/>
                </a:solidFill>
              </a:rPr>
              <a:t>	</a:t>
            </a:r>
            <a:r>
              <a:rPr lang="en-US" sz="2000" dirty="0">
                <a:solidFill>
                  <a:schemeClr val="accent5">
                    <a:lumMod val="50000"/>
                  </a:schemeClr>
                </a:solidFill>
              </a:rPr>
              <a:t>Study-Only </a:t>
            </a:r>
          </a:p>
          <a:p>
            <a:pPr defTabSz="457200"/>
            <a:r>
              <a:rPr lang="en-US" sz="2000" dirty="0">
                <a:solidFill>
                  <a:schemeClr val="tx1"/>
                </a:solidFill>
              </a:rPr>
              <a:t>			MASHUA – BOAT</a:t>
            </a:r>
          </a:p>
          <a:p>
            <a:pPr defTabSz="457200"/>
            <a:r>
              <a:rPr lang="en-US" sz="2000" dirty="0">
                <a:solidFill>
                  <a:schemeClr val="tx1"/>
                </a:solidFill>
              </a:rPr>
              <a:t>			LESO – SCARF</a:t>
            </a:r>
          </a:p>
          <a:p>
            <a:pPr defTabSz="457200"/>
            <a:r>
              <a:rPr lang="en-US" sz="2000" dirty="0">
                <a:solidFill>
                  <a:schemeClr val="tx1"/>
                </a:solidFill>
              </a:rPr>
              <a:t>  			⋮</a:t>
            </a:r>
          </a:p>
          <a:p>
            <a:pPr defTabSz="457200">
              <a:lnSpc>
                <a:spcPct val="150000"/>
              </a:lnSpc>
            </a:pPr>
            <a:r>
              <a:rPr lang="en-US" sz="2000" dirty="0">
                <a:solidFill>
                  <a:schemeClr val="tx1"/>
                </a:solidFill>
              </a:rPr>
              <a:t>	</a:t>
            </a:r>
            <a:r>
              <a:rPr lang="en-US" sz="2000" dirty="0">
                <a:solidFill>
                  <a:schemeClr val="accent5">
                    <a:lumMod val="50000"/>
                  </a:schemeClr>
                </a:solidFill>
              </a:rPr>
              <a:t>Retrieval Practice (with feedback) </a:t>
            </a:r>
          </a:p>
          <a:p>
            <a:pPr defTabSz="457200"/>
            <a:r>
              <a:rPr lang="en-US" sz="2000" dirty="0">
                <a:solidFill>
                  <a:schemeClr val="tx1"/>
                </a:solidFill>
              </a:rPr>
              <a:t>			MASHUA - </a:t>
            </a:r>
            <a:r>
              <a:rPr lang="en-US" sz="2000" i="1" dirty="0">
                <a:solidFill>
                  <a:schemeClr val="tx1"/>
                </a:solidFill>
              </a:rPr>
              <a:t>? …</a:t>
            </a:r>
            <a:r>
              <a:rPr lang="en-US" sz="2000" dirty="0">
                <a:solidFill>
                  <a:schemeClr val="tx1"/>
                </a:solidFill>
              </a:rPr>
              <a:t> BOAT</a:t>
            </a:r>
          </a:p>
          <a:p>
            <a:pPr defTabSz="457200"/>
            <a:r>
              <a:rPr lang="en-US" sz="2000" dirty="0">
                <a:solidFill>
                  <a:schemeClr val="tx1"/>
                </a:solidFill>
              </a:rPr>
              <a:t>			LESO - ? … SCARF</a:t>
            </a:r>
          </a:p>
          <a:p>
            <a:pPr defTabSz="457200"/>
            <a:r>
              <a:rPr lang="en-US" sz="2000" dirty="0">
                <a:solidFill>
                  <a:schemeClr val="tx1"/>
                </a:solidFill>
              </a:rPr>
              <a:t>			 ⋮</a:t>
            </a:r>
          </a:p>
          <a:p>
            <a:pPr defTabSz="457200">
              <a:lnSpc>
                <a:spcPct val="150000"/>
              </a:lnSpc>
            </a:pPr>
            <a:r>
              <a:rPr lang="en-US" sz="2000" dirty="0">
                <a:solidFill>
                  <a:schemeClr val="tx1"/>
                </a:solidFill>
              </a:rPr>
              <a:t>Total learning time equated.</a:t>
            </a:r>
          </a:p>
          <a:p>
            <a:pPr defTabSz="457200">
              <a:lnSpc>
                <a:spcPct val="150000"/>
              </a:lnSpc>
            </a:pPr>
            <a:r>
              <a:rPr lang="en-US" sz="2000" dirty="0">
                <a:solidFill>
                  <a:schemeClr val="tx1"/>
                </a:solidFill>
              </a:rPr>
              <a:t>On final test, Retrieval Practice &gt; Study-Only</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Conclusion: Memory retrieval, whether successful or not, improves learning.</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(Karpicke &amp; Roediger, 2008)</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0" y="0"/>
            <a:ext cx="9144000" cy="6578210"/>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Retrieval Practice Caveat</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Sometimes, knowing a fact is necessary but not sufficient. </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Example	</a:t>
            </a:r>
          </a:p>
          <a:p>
            <a:pPr defTabSz="457200">
              <a:lnSpc>
                <a:spcPct val="150000"/>
              </a:lnSpc>
            </a:pPr>
            <a:r>
              <a:rPr lang="en-US" sz="2000" dirty="0">
                <a:solidFill>
                  <a:schemeClr val="tx1"/>
                </a:solidFill>
              </a:rPr>
              <a:t>	Student memorized </a:t>
            </a:r>
            <a:r>
              <a:rPr lang="en-US" sz="2000" dirty="0">
                <a:solidFill>
                  <a:schemeClr val="accent1">
                    <a:lumMod val="75000"/>
                  </a:schemeClr>
                </a:solidFill>
              </a:rPr>
              <a:t>quadratic formula</a:t>
            </a:r>
            <a:r>
              <a:rPr lang="en-US" sz="2000" dirty="0">
                <a:solidFill>
                  <a:schemeClr val="accent1">
                    <a:lumMod val="75000"/>
                  </a:schemeClr>
                </a:solidFill>
                <a:sym typeface="Wingdings" pitchFamily="2" charset="2"/>
              </a:rPr>
              <a:t> </a:t>
            </a:r>
            <a:r>
              <a:rPr lang="en-US" sz="2000" dirty="0">
                <a:solidFill>
                  <a:schemeClr val="tx1"/>
                </a:solidFill>
              </a:rPr>
              <a:t>but doesn’t know how to use it.</a:t>
            </a:r>
          </a:p>
          <a:p>
            <a:pPr defTabSz="457200">
              <a:lnSpc>
                <a:spcPct val="150000"/>
              </a:lnSpc>
            </a:pPr>
            <a:r>
              <a:rPr lang="en-US" sz="2000" dirty="0">
                <a:solidFill>
                  <a:schemeClr val="tx1"/>
                </a:solidFill>
              </a:rPr>
              <a:t>	</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17</a:t>
            </a:fld>
            <a:endParaRPr lang="en-US" dirty="0"/>
          </a:p>
        </p:txBody>
      </p:sp>
      <p:pic>
        <p:nvPicPr>
          <p:cNvPr id="3" name="Picture 2" descr="https://encrypted-tbn3.gstatic.com/images?q=tbn:ANd9GcQOf9AbwGTjvD8LPiq2A0-x2wlR-yFEKiLFhxTfyd7M1hMWAI8OFw">
            <a:extLst>
              <a:ext uri="{FF2B5EF4-FFF2-40B4-BE49-F238E27FC236}">
                <a16:creationId xmlns:a16="http://schemas.microsoft.com/office/drawing/2014/main" id="{A540FA6C-2990-E9B5-CB88-5FF7EF1B2741}"/>
              </a:ext>
            </a:extLst>
          </p:cNvPr>
          <p:cNvPicPr>
            <a:picLocks noChangeAspect="1" noChangeArrowheads="1"/>
          </p:cNvPicPr>
          <p:nvPr/>
        </p:nvPicPr>
        <p:blipFill>
          <a:blip r:embed="rId3" cstate="print">
            <a:duotone>
              <a:schemeClr val="accent1">
                <a:shade val="45000"/>
                <a:satMod val="135000"/>
              </a:schemeClr>
              <a:prstClr val="white"/>
            </a:duotone>
          </a:blip>
          <a:srcRect l="12461" t="47158" r="9632" b="8042"/>
          <a:stretch>
            <a:fillRect/>
          </a:stretch>
        </p:blipFill>
        <p:spPr bwMode="auto">
          <a:xfrm>
            <a:off x="5685745" y="2889684"/>
            <a:ext cx="2396525" cy="798842"/>
          </a:xfrm>
          <a:prstGeom prst="rect">
            <a:avLst/>
          </a:prstGeom>
          <a:noFill/>
          <a:ln>
            <a:solidFill>
              <a:schemeClr val="accent1"/>
            </a:solidFill>
          </a:ln>
        </p:spPr>
      </p:pic>
    </p:spTree>
    <p:extLst>
      <p:ext uri="{BB962C8B-B14F-4D97-AF65-F5344CB8AC3E}">
        <p14:creationId xmlns:p14="http://schemas.microsoft.com/office/powerpoint/2010/main" val="74682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0" y="0"/>
            <a:ext cx="9144000" cy="6578210"/>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Retrieval Practice is underutilized</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Some disciplines inherently require retrieval practice.</a:t>
            </a:r>
          </a:p>
          <a:p>
            <a:pPr marL="800100" indent="-342900" defTabSz="457200">
              <a:lnSpc>
                <a:spcPct val="150000"/>
              </a:lnSpc>
              <a:buFont typeface="Arial" panose="020B0604020202020204" pitchFamily="34" charset="0"/>
              <a:buChar char="•"/>
            </a:pPr>
            <a:r>
              <a:rPr lang="en-US" sz="2000" dirty="0">
                <a:solidFill>
                  <a:schemeClr val="tx1"/>
                </a:solidFill>
              </a:rPr>
              <a:t> Writing   	requires recall of spelling and syntax</a:t>
            </a:r>
          </a:p>
          <a:p>
            <a:pPr marL="800100" indent="-342900" defTabSz="457200">
              <a:lnSpc>
                <a:spcPct val="150000"/>
              </a:lnSpc>
              <a:buFont typeface="Arial" panose="020B0604020202020204" pitchFamily="34" charset="0"/>
              <a:buChar char="•"/>
            </a:pPr>
            <a:r>
              <a:rPr lang="en-US" sz="2000" dirty="0">
                <a:solidFill>
                  <a:schemeClr val="tx1"/>
                </a:solidFill>
              </a:rPr>
              <a:t>	Math 		solving problems require recall</a:t>
            </a:r>
          </a:p>
          <a:p>
            <a:pPr marL="800100" indent="-342900" defTabSz="457200">
              <a:lnSpc>
                <a:spcPct val="150000"/>
              </a:lnSpc>
              <a:buFont typeface="Arial" panose="020B0604020202020204" pitchFamily="34" charset="0"/>
              <a:buChar char="•"/>
            </a:pPr>
            <a:r>
              <a:rPr lang="en-US" sz="2000" dirty="0">
                <a:solidFill>
                  <a:schemeClr val="tx1"/>
                </a:solidFill>
              </a:rPr>
              <a:t>	Spanish 	responding to teacher’s oral query (¿</a:t>
            </a:r>
            <a:r>
              <a:rPr lang="en-US" sz="2000" dirty="0" err="1">
                <a:solidFill>
                  <a:schemeClr val="tx1"/>
                </a:solidFill>
              </a:rPr>
              <a:t>Cómo</a:t>
            </a:r>
            <a:r>
              <a:rPr lang="en-US" sz="2000" dirty="0">
                <a:solidFill>
                  <a:schemeClr val="tx1"/>
                </a:solidFill>
              </a:rPr>
              <a:t> </a:t>
            </a:r>
            <a:r>
              <a:rPr lang="en-US" sz="2000" dirty="0" err="1">
                <a:solidFill>
                  <a:schemeClr val="tx1"/>
                </a:solidFill>
              </a:rPr>
              <a:t>estás</a:t>
            </a:r>
            <a:r>
              <a:rPr lang="en-US" sz="2000" dirty="0">
                <a:solidFill>
                  <a:schemeClr val="tx1"/>
                </a:solidFill>
              </a:rPr>
              <a:t>?)</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Many do not. </a:t>
            </a:r>
          </a:p>
          <a:p>
            <a:pPr marL="800100" indent="-342900" defTabSz="457200">
              <a:lnSpc>
                <a:spcPct val="150000"/>
              </a:lnSpc>
              <a:buFont typeface="Arial" panose="020B0604020202020204" pitchFamily="34" charset="0"/>
              <a:buChar char="•"/>
            </a:pPr>
            <a:r>
              <a:rPr lang="en-US" sz="2000" dirty="0">
                <a:solidFill>
                  <a:schemeClr val="tx1"/>
                </a:solidFill>
              </a:rPr>
              <a:t>	History</a:t>
            </a:r>
          </a:p>
          <a:p>
            <a:pPr marL="800100" indent="-342900" defTabSz="457200">
              <a:lnSpc>
                <a:spcPct val="150000"/>
              </a:lnSpc>
              <a:buFont typeface="Arial" panose="020B0604020202020204" pitchFamily="34" charset="0"/>
              <a:buChar char="•"/>
            </a:pPr>
            <a:r>
              <a:rPr lang="en-US" sz="2000" dirty="0">
                <a:solidFill>
                  <a:schemeClr val="tx1"/>
                </a:solidFill>
              </a:rPr>
              <a:t>	Geography</a:t>
            </a:r>
          </a:p>
          <a:p>
            <a:pPr marL="800100" indent="-342900" defTabSz="457200">
              <a:lnSpc>
                <a:spcPct val="150000"/>
              </a:lnSpc>
              <a:buFont typeface="Arial" panose="020B0604020202020204" pitchFamily="34" charset="0"/>
              <a:buChar char="•"/>
            </a:pPr>
            <a:r>
              <a:rPr lang="en-US" sz="2000" dirty="0">
                <a:solidFill>
                  <a:schemeClr val="tx1"/>
                </a:solidFill>
              </a:rPr>
              <a:t>	Psychology</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18</a:t>
            </a:fld>
            <a:endParaRPr lang="en-US" dirty="0"/>
          </a:p>
        </p:txBody>
      </p:sp>
    </p:spTree>
    <p:extLst>
      <p:ext uri="{BB962C8B-B14F-4D97-AF65-F5344CB8AC3E}">
        <p14:creationId xmlns:p14="http://schemas.microsoft.com/office/powerpoint/2010/main" val="1002091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Retrieval Practice Takeaway</a:t>
            </a:r>
          </a:p>
          <a:p>
            <a:pPr defTabSz="457200">
              <a:lnSpc>
                <a:spcPct val="150000"/>
              </a:lnSpc>
            </a:pPr>
            <a:r>
              <a:rPr lang="en-US" sz="2000" dirty="0">
                <a:solidFill>
                  <a:schemeClr val="tx1"/>
                </a:solidFill>
              </a:rPr>
              <a:t>Tests </a:t>
            </a:r>
            <a:r>
              <a:rPr lang="en-US" sz="2000" i="1" dirty="0">
                <a:solidFill>
                  <a:schemeClr val="tx1"/>
                </a:solidFill>
              </a:rPr>
              <a:t>improve</a:t>
            </a:r>
            <a:r>
              <a:rPr lang="en-US" sz="2000" dirty="0">
                <a:solidFill>
                  <a:schemeClr val="tx1"/>
                </a:solidFill>
              </a:rPr>
              <a:t> learning and not only </a:t>
            </a:r>
            <a:r>
              <a:rPr lang="en-US" sz="2000" i="1" dirty="0">
                <a:solidFill>
                  <a:schemeClr val="tx1"/>
                </a:solidFill>
              </a:rPr>
              <a:t>assess</a:t>
            </a:r>
            <a:r>
              <a:rPr lang="en-US" sz="2000" dirty="0">
                <a:solidFill>
                  <a:schemeClr val="tx1"/>
                </a:solidFill>
              </a:rPr>
              <a:t> learning (if answers provided later).</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Tests should be frequent.</a:t>
            </a:r>
          </a:p>
          <a:p>
            <a:pPr marL="514350" indent="-228600" defTabSz="457200">
              <a:lnSpc>
                <a:spcPct val="150000"/>
              </a:lnSpc>
              <a:buFont typeface="Arial" panose="020B0604020202020204" pitchFamily="34" charset="0"/>
              <a:buChar char="•"/>
            </a:pPr>
            <a:r>
              <a:rPr lang="en-US" sz="2000" dirty="0">
                <a:solidFill>
                  <a:schemeClr val="tx1"/>
                </a:solidFill>
              </a:rPr>
              <a:t>practice questions during lecture and in textbook (with answers)</a:t>
            </a:r>
          </a:p>
          <a:p>
            <a:pPr marL="514350" indent="-228600" defTabSz="457200">
              <a:lnSpc>
                <a:spcPct val="150000"/>
              </a:lnSpc>
              <a:buFont typeface="Arial" panose="020B0604020202020204" pitchFamily="34" charset="0"/>
              <a:buChar char="•"/>
            </a:pPr>
            <a:r>
              <a:rPr lang="en-US" sz="2000" dirty="0">
                <a:solidFill>
                  <a:schemeClr val="tx1"/>
                </a:solidFill>
              </a:rPr>
              <a:t>self-testing (practice problems, learning apps)</a:t>
            </a:r>
          </a:p>
          <a:p>
            <a:pPr marL="514350" indent="-228600" defTabSz="457200">
              <a:lnSpc>
                <a:spcPct val="150000"/>
              </a:lnSpc>
              <a:buFont typeface="Arial" panose="020B0604020202020204" pitchFamily="34" charset="0"/>
              <a:buChar char="•"/>
            </a:pPr>
            <a:r>
              <a:rPr lang="en-US" sz="2000" dirty="0">
                <a:solidFill>
                  <a:schemeClr val="tx1"/>
                </a:solidFill>
              </a:rPr>
              <a:t>frequent quizzes</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Tests let students know how well they know material (avoid overconfidence).</a:t>
            </a:r>
          </a:p>
          <a:p>
            <a:endParaRPr lang="en-US" sz="2000" dirty="0">
              <a:solidFill>
                <a:schemeClr val="tx1"/>
              </a:solidFill>
            </a:endParaRPr>
          </a:p>
          <a:p>
            <a:endParaRPr lang="en-US" sz="2000" dirty="0">
              <a:solidFill>
                <a:schemeClr val="tx1"/>
              </a:solidFill>
            </a:endParaRP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	</a:t>
            </a: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pPr defTabSz="457200"/>
            <a:endParaRPr lang="en-US" sz="1800" dirty="0">
              <a:solidFill>
                <a:schemeClr val="tx1"/>
              </a:solidFill>
            </a:endParaRPr>
          </a:p>
          <a:p>
            <a:endParaRPr lang="en-US" sz="1800" dirty="0">
              <a:solidFill>
                <a:schemeClr val="tx1"/>
              </a:solidFill>
            </a:endParaRPr>
          </a:p>
          <a:p>
            <a:endParaRPr lang="en-US" sz="1800" dirty="0">
              <a:solidFill>
                <a:schemeClr val="tx1"/>
              </a:solidFill>
            </a:endParaRPr>
          </a:p>
          <a:p>
            <a:endParaRPr lang="en-US" sz="1800" dirty="0">
              <a:solidFill>
                <a:schemeClr val="tx1"/>
              </a:solidFill>
            </a:endParaRPr>
          </a:p>
          <a:p>
            <a:endParaRPr lang="en-US" sz="1800" dirty="0">
              <a:solidFill>
                <a:schemeClr val="tx1"/>
              </a:solidFill>
            </a:endParaRPr>
          </a:p>
          <a:p>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chemeClr val="accent6">
                    <a:lumMod val="50000"/>
                  </a:schemeClr>
                </a:solidFill>
              </a:rPr>
              <a:t>Spaced Practice aka Distributed Practice </a:t>
            </a:r>
          </a:p>
          <a:p>
            <a:pPr defTabSz="457200">
              <a:lnSpc>
                <a:spcPct val="150000"/>
              </a:lnSpc>
            </a:pPr>
            <a:r>
              <a:rPr lang="en-US" sz="2000" dirty="0">
                <a:solidFill>
                  <a:schemeClr val="tx1"/>
                </a:solidFill>
              </a:rPr>
              <a:t>	Distributing a fixed amount of study effort over a longer time interval </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Which French course produces better long-lasting learning?</a:t>
            </a: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	Semester Course		3 hours per week for 15 weeks = 45 hours </a:t>
            </a:r>
          </a:p>
          <a:p>
            <a:pPr defTabSz="457200">
              <a:lnSpc>
                <a:spcPct val="150000"/>
              </a:lnSpc>
            </a:pPr>
            <a:r>
              <a:rPr lang="en-US" sz="2000" dirty="0">
                <a:solidFill>
                  <a:schemeClr val="tx1"/>
                </a:solidFill>
              </a:rPr>
              <a:t>	Intensive Course		15 hours per week for 3 weeks = 45 hours</a:t>
            </a:r>
          </a:p>
          <a:p>
            <a:pPr defTabSz="457200">
              <a:lnSpc>
                <a:spcPct val="150000"/>
              </a:lnSpc>
            </a:pPr>
            <a:r>
              <a:rPr lang="en-US" sz="2000" dirty="0">
                <a:solidFill>
                  <a:schemeClr val="tx1"/>
                </a:solidFill>
              </a:rPr>
              <a:t>	</a:t>
            </a:r>
          </a:p>
          <a:p>
            <a:pPr defTabSz="457200">
              <a:lnSpc>
                <a:spcPct val="150000"/>
              </a:lnSpc>
            </a:pPr>
            <a:r>
              <a:rPr lang="en-US" sz="1800" dirty="0">
                <a:solidFill>
                  <a:schemeClr val="tx1"/>
                </a:solidFill>
              </a:rPr>
              <a:t> </a:t>
            </a:r>
          </a:p>
          <a:p>
            <a:pPr defTabSz="457200">
              <a:lnSpc>
                <a:spcPct val="150000"/>
              </a:lnSpc>
            </a:pPr>
            <a:endParaRPr lang="en-US" sz="1800" dirty="0">
              <a:solidFill>
                <a:schemeClr val="tx1"/>
              </a:solidFill>
            </a:endParaRPr>
          </a:p>
          <a:p>
            <a:pPr defTabSz="457200">
              <a:lnSpc>
                <a:spcPct val="150000"/>
              </a:lnSpc>
            </a:pP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23052" y="121345"/>
            <a:ext cx="9011627" cy="576263"/>
          </a:xfrm>
          <a:prstGeom prst="rect">
            <a:avLst/>
          </a:prstGeom>
          <a:noFill/>
          <a:ln w="9525">
            <a:noFill/>
            <a:miter lim="800000"/>
            <a:headEnd/>
            <a:tailEnd/>
          </a:ln>
        </p:spPr>
        <p:txBody>
          <a:bodyPr lIns="91432" tIns="45716" rIns="91432" bIns="45716"/>
          <a:lstStyle/>
          <a:p>
            <a:r>
              <a:rPr lang="en-US" dirty="0">
                <a:solidFill>
                  <a:srgbClr val="663300"/>
                </a:solidFill>
                <a:latin typeface="Arial" panose="020B0604020202020204" pitchFamily="34" charset="0"/>
                <a:cs typeface="Arial" panose="020B0604020202020204" pitchFamily="34" charset="0"/>
              </a:rPr>
              <a:t>Spacing Experiment</a:t>
            </a: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sz="2200" dirty="0">
              <a:solidFill>
                <a:schemeClr val="tx1"/>
              </a:solidFill>
              <a:latin typeface="Arial" panose="020B0604020202020204" pitchFamily="34" charset="0"/>
              <a:cs typeface="Arial" panose="020B0604020202020204" pitchFamily="34" charset="0"/>
            </a:endParaRPr>
          </a:p>
          <a:p>
            <a:endParaRPr lang="en-US" sz="2200" dirty="0">
              <a:solidFill>
                <a:schemeClr val="tx1"/>
              </a:solidFill>
              <a:latin typeface="Arial" panose="020B0604020202020204" pitchFamily="34" charset="0"/>
              <a:cs typeface="Arial" panose="020B0604020202020204" pitchFamily="34" charset="0"/>
            </a:endParaRPr>
          </a:p>
          <a:p>
            <a:endParaRPr lang="en-US" sz="2200" dirty="0">
              <a:solidFill>
                <a:schemeClr val="tx1"/>
              </a:solidFill>
              <a:latin typeface="Arial" panose="020B0604020202020204" pitchFamily="34" charset="0"/>
              <a:cs typeface="Arial" panose="020B0604020202020204" pitchFamily="34" charset="0"/>
            </a:endParaRPr>
          </a:p>
          <a:p>
            <a:r>
              <a:rPr lang="en-US" sz="2200" dirty="0">
                <a:solidFill>
                  <a:schemeClr val="tx1"/>
                </a:solidFill>
                <a:latin typeface="Arial" panose="020B0604020202020204" pitchFamily="34" charset="0"/>
                <a:cs typeface="Arial" panose="020B0604020202020204" pitchFamily="34" charset="0"/>
              </a:rPr>
              <a:t>  </a:t>
            </a:r>
          </a:p>
        </p:txBody>
      </p:sp>
      <p:graphicFrame>
        <p:nvGraphicFramePr>
          <p:cNvPr id="5" name="Chart 4"/>
          <p:cNvGraphicFramePr/>
          <p:nvPr>
            <p:extLst>
              <p:ext uri="{D42A27DB-BD31-4B8C-83A1-F6EECF244321}">
                <p14:modId xmlns:p14="http://schemas.microsoft.com/office/powerpoint/2010/main" val="465712406"/>
              </p:ext>
            </p:extLst>
          </p:nvPr>
        </p:nvGraphicFramePr>
        <p:xfrm>
          <a:off x="553480" y="3143341"/>
          <a:ext cx="7066520" cy="3379641"/>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a:spLocks noChangeArrowheads="1"/>
          </p:cNvSpPr>
          <p:nvPr/>
        </p:nvSpPr>
        <p:spPr bwMode="auto">
          <a:xfrm>
            <a:off x="6380" y="703308"/>
            <a:ext cx="9144000" cy="576263"/>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latin typeface="Arial" panose="020B0604020202020204" pitchFamily="34" charset="0"/>
                <a:cs typeface="Arial" panose="020B0604020202020204" pitchFamily="34" charset="0"/>
              </a:rPr>
              <a:t>English-learning students were asked to correct non-grammatical sentences.</a:t>
            </a:r>
          </a:p>
          <a:p>
            <a:pPr>
              <a:lnSpc>
                <a:spcPct val="150000"/>
              </a:lnSpc>
            </a:pPr>
            <a:r>
              <a:rPr lang="en-US" sz="2000" i="1" dirty="0">
                <a:solidFill>
                  <a:schemeClr val="accent1">
                    <a:lumMod val="50000"/>
                  </a:schemeClr>
                </a:solidFill>
              </a:rPr>
              <a:t>	I have seen the movie with my brother last week.</a:t>
            </a:r>
          </a:p>
          <a:p>
            <a:pPr>
              <a:lnSpc>
                <a:spcPct val="150000"/>
              </a:lnSpc>
            </a:pPr>
            <a:r>
              <a:rPr lang="en-US" sz="2000" i="1" dirty="0">
                <a:solidFill>
                  <a:schemeClr val="accent1">
                    <a:lumMod val="50000"/>
                  </a:schemeClr>
                </a:solidFill>
              </a:rPr>
              <a:t>	How long did you sit in this classroom so far this morning? </a:t>
            </a:r>
          </a:p>
          <a:p>
            <a:pPr>
              <a:lnSpc>
                <a:spcPct val="150000"/>
              </a:lnSpc>
            </a:pPr>
            <a:r>
              <a:rPr lang="en-US" sz="2000" dirty="0">
                <a:solidFill>
                  <a:schemeClr val="tx1"/>
                </a:solidFill>
                <a:latin typeface="Arial" panose="020B0604020202020204" pitchFamily="34" charset="0"/>
                <a:cs typeface="Arial" panose="020B0604020202020204" pitchFamily="34" charset="0"/>
              </a:rPr>
              <a:t>5 practice sessions </a:t>
            </a:r>
          </a:p>
          <a:p>
            <a:pPr>
              <a:lnSpc>
                <a:spcPct val="150000"/>
              </a:lnSpc>
            </a:pPr>
            <a:r>
              <a:rPr lang="en-US" sz="2000" dirty="0">
                <a:solidFill>
                  <a:schemeClr val="tx1"/>
                </a:solidFill>
                <a:latin typeface="Arial" panose="020B0604020202020204" pitchFamily="34" charset="0"/>
                <a:cs typeface="Arial" panose="020B0604020202020204" pitchFamily="34" charset="0"/>
              </a:rPr>
              <a:t>IVs = Gap x Test Delay</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21</a:t>
            </a:fld>
            <a:endParaRPr lang="en-US" dirty="0"/>
          </a:p>
        </p:txBody>
      </p:sp>
    </p:spTree>
    <p:extLst>
      <p:ext uri="{BB962C8B-B14F-4D97-AF65-F5344CB8AC3E}">
        <p14:creationId xmlns:p14="http://schemas.microsoft.com/office/powerpoint/2010/main" val="3615899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latin typeface="Arial" panose="020B0604020202020204" pitchFamily="34" charset="0"/>
                <a:cs typeface="Arial" panose="020B0604020202020204" pitchFamily="34" charset="0"/>
              </a:rPr>
              <a:t>Results</a:t>
            </a: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endParaRPr lang="en-US" sz="2000" dirty="0">
              <a:solidFill>
                <a:srgbClr val="663300"/>
              </a:solidFill>
              <a:latin typeface="Arial" panose="020B0604020202020204" pitchFamily="34" charset="0"/>
              <a:cs typeface="Arial" panose="020B0604020202020204" pitchFamily="34" charset="0"/>
            </a:endParaRPr>
          </a:p>
          <a:p>
            <a:r>
              <a:rPr lang="en-US" sz="2000" dirty="0">
                <a:solidFill>
                  <a:schemeClr val="tx1"/>
                </a:solidFill>
                <a:latin typeface="Arial" panose="020B0604020202020204" pitchFamily="34" charset="0"/>
                <a:cs typeface="Arial" panose="020B0604020202020204" pitchFamily="34" charset="0"/>
              </a:rPr>
              <a:t>Implications  </a:t>
            </a:r>
          </a:p>
          <a:p>
            <a:pPr>
              <a:lnSpc>
                <a:spcPct val="150000"/>
              </a:lnSpc>
            </a:pPr>
            <a:r>
              <a:rPr lang="en-US" sz="2000" dirty="0">
                <a:solidFill>
                  <a:schemeClr val="tx1"/>
                </a:solidFill>
                <a:latin typeface="Arial" panose="020B0604020202020204" pitchFamily="34" charset="0"/>
                <a:cs typeface="Arial" panose="020B0604020202020204" pitchFamily="34" charset="0"/>
              </a:rPr>
              <a:t>	Intensive foreign language courses do not yield long-term retention. 		</a:t>
            </a:r>
            <a:r>
              <a:rPr lang="en-US" sz="2000" dirty="0">
                <a:solidFill>
                  <a:schemeClr val="accent3">
                    <a:lumMod val="50000"/>
                  </a:schemeClr>
                </a:solidFill>
                <a:latin typeface="Arial" panose="020B0604020202020204" pitchFamily="34" charset="0"/>
                <a:cs typeface="Arial" panose="020B0604020202020204" pitchFamily="34" charset="0"/>
              </a:rPr>
              <a:t>quickly learned </a:t>
            </a:r>
            <a:r>
              <a:rPr lang="en-US" sz="2000" dirty="0">
                <a:solidFill>
                  <a:schemeClr val="accent3">
                    <a:lumMod val="50000"/>
                  </a:schemeClr>
                </a:solidFill>
                <a:latin typeface="Arial" panose="020B0604020202020204" pitchFamily="34" charset="0"/>
                <a:cs typeface="Arial" panose="020B0604020202020204" pitchFamily="34" charset="0"/>
                <a:sym typeface="Wingdings" panose="05000000000000000000" pitchFamily="2" charset="2"/>
              </a:rPr>
              <a:t> quickly forgotten</a:t>
            </a:r>
            <a:endParaRPr lang="en-US" sz="2000" dirty="0">
              <a:solidFill>
                <a:schemeClr val="accent3">
                  <a:lumMod val="50000"/>
                </a:schemeClr>
              </a:solidFill>
              <a:latin typeface="Arial" panose="020B0604020202020204" pitchFamily="34" charset="0"/>
              <a:cs typeface="Arial" panose="020B0604020202020204" pitchFamily="34" charset="0"/>
            </a:endParaRPr>
          </a:p>
          <a:p>
            <a:pPr>
              <a:lnSpc>
                <a:spcPct val="150000"/>
              </a:lnSpc>
            </a:pP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  </a:t>
            </a:r>
          </a:p>
        </p:txBody>
      </p:sp>
      <p:graphicFrame>
        <p:nvGraphicFramePr>
          <p:cNvPr id="6" name="Chart 5"/>
          <p:cNvGraphicFramePr/>
          <p:nvPr>
            <p:extLst>
              <p:ext uri="{D42A27DB-BD31-4B8C-83A1-F6EECF244321}">
                <p14:modId xmlns:p14="http://schemas.microsoft.com/office/powerpoint/2010/main" val="2782434312"/>
              </p:ext>
            </p:extLst>
          </p:nvPr>
        </p:nvGraphicFramePr>
        <p:xfrm>
          <a:off x="729918" y="149405"/>
          <a:ext cx="8414082" cy="389407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a:spLocks noChangeArrowheads="1"/>
          </p:cNvSpPr>
          <p:nvPr/>
        </p:nvSpPr>
        <p:spPr bwMode="auto">
          <a:xfrm>
            <a:off x="0" y="6068218"/>
            <a:ext cx="9144000" cy="576263"/>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latin typeface="Arial" panose="020B0604020202020204" pitchFamily="34" charset="0"/>
                <a:cs typeface="Arial" panose="020B0604020202020204" pitchFamily="34" charset="0"/>
              </a:rPr>
              <a:t>Steve Bird (2010). </a:t>
            </a:r>
            <a:r>
              <a:rPr lang="en-US" sz="2000" i="1" dirty="0">
                <a:solidFill>
                  <a:schemeClr val="tx1"/>
                </a:solidFill>
                <a:latin typeface="Arial" panose="020B0604020202020204" pitchFamily="34" charset="0"/>
                <a:cs typeface="Arial" panose="020B0604020202020204" pitchFamily="34" charset="0"/>
              </a:rPr>
              <a:t>Applied Psycholinguistics.</a:t>
            </a: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22</a:t>
            </a:fld>
            <a:endParaRPr lang="en-US" dirty="0"/>
          </a:p>
        </p:txBody>
      </p:sp>
    </p:spTree>
    <p:extLst>
      <p:ext uri="{BB962C8B-B14F-4D97-AF65-F5344CB8AC3E}">
        <p14:creationId xmlns:p14="http://schemas.microsoft.com/office/powerpoint/2010/main" val="3396045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r>
              <a:rPr lang="en-US" dirty="0">
                <a:solidFill>
                  <a:schemeClr val="accent6">
                    <a:lumMod val="50000"/>
                  </a:schemeClr>
                </a:solidFill>
              </a:rPr>
              <a:t>Spacing Takeaway</a:t>
            </a:r>
          </a:p>
          <a:p>
            <a:pPr defTabSz="457200"/>
            <a:endParaRPr lang="en-US" dirty="0">
              <a:solidFill>
                <a:schemeClr val="accent6">
                  <a:lumMod val="50000"/>
                </a:schemeClr>
              </a:solidFill>
            </a:endParaRPr>
          </a:p>
          <a:p>
            <a:pPr defTabSz="457200">
              <a:lnSpc>
                <a:spcPct val="150000"/>
              </a:lnSpc>
            </a:pPr>
            <a:r>
              <a:rPr lang="en-US" sz="2000" dirty="0">
                <a:solidFill>
                  <a:schemeClr val="tx1"/>
                </a:solidFill>
                <a:latin typeface="Arial" panose="020B0604020202020204" pitchFamily="34" charset="0"/>
                <a:cs typeface="Arial" panose="020B0604020202020204" pitchFamily="34" charset="0"/>
              </a:rPr>
              <a:t>Spacing effect is one of the largest and most robust effects in learning science.</a:t>
            </a:r>
          </a:p>
          <a:p>
            <a:pPr defTabSz="457200">
              <a:lnSpc>
                <a:spcPct val="150000"/>
              </a:lnSpc>
            </a:pPr>
            <a:r>
              <a:rPr lang="en-US" sz="2000" dirty="0">
                <a:solidFill>
                  <a:schemeClr val="tx1"/>
                </a:solidFill>
                <a:latin typeface="Arial" panose="020B0604020202020204" pitchFamily="34" charset="0"/>
                <a:cs typeface="Arial" panose="020B0604020202020204" pitchFamily="34" charset="0"/>
              </a:rPr>
              <a:t>Some implications:</a:t>
            </a:r>
          </a:p>
          <a:p>
            <a:pPr marL="798513" indent="-174625" defTabSz="457200">
              <a:lnSpc>
                <a:spcPct val="150000"/>
              </a:lnSpc>
              <a:buFont typeface="Arial" panose="020B0604020202020204" pitchFamily="34" charset="0"/>
              <a:buChar char="•"/>
            </a:pPr>
            <a:r>
              <a:rPr lang="en-US" sz="2000" dirty="0">
                <a:solidFill>
                  <a:schemeClr val="tx1"/>
                </a:solidFill>
              </a:rPr>
              <a:t>Cumulative exams are good.</a:t>
            </a:r>
          </a:p>
          <a:p>
            <a:pPr marL="798513" indent="-174625" defTabSz="457200">
              <a:lnSpc>
                <a:spcPct val="150000"/>
              </a:lnSpc>
              <a:buFont typeface="Arial" panose="020B0604020202020204" pitchFamily="34" charset="0"/>
              <a:buChar char="•"/>
            </a:pPr>
            <a:r>
              <a:rPr lang="en-US" sz="2000" dirty="0">
                <a:solidFill>
                  <a:schemeClr val="tx1"/>
                </a:solidFill>
              </a:rPr>
              <a:t>Short courses are bad (e.g., 6-week summer course).</a:t>
            </a:r>
          </a:p>
          <a:p>
            <a:pPr marL="798513" indent="-174625" defTabSz="457200">
              <a:lnSpc>
                <a:spcPct val="150000"/>
              </a:lnSpc>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Ensure that spacing gaps are large. </a:t>
            </a:r>
          </a:p>
          <a:p>
            <a:pPr marL="623888" lvl="1" indent="0" defTabSz="457200">
              <a:lnSpc>
                <a:spcPct val="150000"/>
              </a:lnSpc>
            </a:pPr>
            <a:r>
              <a:rPr lang="en-US" sz="2000" dirty="0">
                <a:solidFill>
                  <a:schemeClr val="tx1"/>
                </a:solidFill>
                <a:latin typeface="Arial" panose="020B0604020202020204" pitchFamily="34" charset="0"/>
                <a:cs typeface="Arial" panose="020B0604020202020204" pitchFamily="34" charset="0"/>
              </a:rPr>
              <a:t>	T</a:t>
            </a:r>
            <a:r>
              <a:rPr lang="en-US" sz="2000" dirty="0">
                <a:solidFill>
                  <a:schemeClr val="tx1"/>
                </a:solidFill>
              </a:rPr>
              <a:t>ypical 		Weekly vocab list includes 15 new words</a:t>
            </a:r>
          </a:p>
          <a:p>
            <a:pPr defTabSz="457200">
              <a:lnSpc>
                <a:spcPct val="150000"/>
              </a:lnSpc>
            </a:pPr>
            <a:r>
              <a:rPr lang="en-US" sz="2000" dirty="0">
                <a:solidFill>
                  <a:schemeClr val="tx1"/>
                </a:solidFill>
              </a:rPr>
              <a:t>		Better 		Weekly vocab list includes 10 new words and 5 old words</a:t>
            </a:r>
          </a:p>
          <a:p>
            <a:pPr defTabSz="457200">
              <a:lnSpc>
                <a:spcPct val="150000"/>
              </a:lnSpc>
            </a:pPr>
            <a:endParaRPr lang="en-US" sz="2000" dirty="0">
              <a:solidFill>
                <a:schemeClr val="tx1"/>
              </a:solidFill>
              <a:latin typeface="Arial" panose="020B0604020202020204" pitchFamily="34" charset="0"/>
              <a:cs typeface="Arial" panose="020B0604020202020204" pitchFamily="34" charset="0"/>
            </a:endParaRPr>
          </a:p>
          <a:p>
            <a:pPr defTabSz="457200">
              <a:lnSpc>
                <a:spcPct val="150000"/>
              </a:lnSpc>
            </a:pPr>
            <a:r>
              <a:rPr lang="en-US" sz="2000" dirty="0">
                <a:solidFill>
                  <a:schemeClr val="tx1"/>
                </a:solidFill>
                <a:latin typeface="Arial" panose="020B0604020202020204" pitchFamily="34" charset="0"/>
                <a:cs typeface="Arial" panose="020B0604020202020204" pitchFamily="34" charset="0"/>
              </a:rPr>
              <a:t>Caveat: Spacing effect shrinks as test delay shortens</a:t>
            </a:r>
          </a:p>
          <a:p>
            <a:pPr defTabSz="457200">
              <a:lnSpc>
                <a:spcPct val="150000"/>
              </a:lnSpc>
            </a:pPr>
            <a:r>
              <a:rPr lang="en-US" sz="2000" dirty="0">
                <a:solidFill>
                  <a:schemeClr val="tx1"/>
                </a:solidFill>
                <a:latin typeface="Arial" panose="020B0604020202020204" pitchFamily="34" charset="0"/>
                <a:cs typeface="Arial" panose="020B0604020202020204" pitchFamily="34" charset="0"/>
              </a:rPr>
              <a:t>	So last-minute cramming might be okay if short-term retention is goal.</a:t>
            </a:r>
          </a:p>
          <a:p>
            <a:pPr marL="515937" defTabSz="457200">
              <a:lnSpc>
                <a:spcPct val="150000"/>
              </a:lnSpc>
            </a:pPr>
            <a:r>
              <a:rPr lang="en-US" sz="2000" dirty="0">
                <a:solidFill>
                  <a:schemeClr val="tx1"/>
                </a:solidFill>
                <a:latin typeface="Arial" panose="020B0604020202020204" pitchFamily="34" charset="0"/>
                <a:cs typeface="Arial" panose="020B0604020202020204" pitchFamily="34" charset="0"/>
              </a:rPr>
              <a:t>	(upcoming trip to Paris)</a:t>
            </a:r>
          </a:p>
          <a:p>
            <a:pPr defTabSz="457200">
              <a:lnSpc>
                <a:spcPct val="150000"/>
              </a:lnSpc>
            </a:pPr>
            <a:endParaRPr lang="en-US" sz="2000" dirty="0">
              <a:solidFill>
                <a:schemeClr val="tx1"/>
              </a:solidFill>
            </a:endParaRPr>
          </a:p>
          <a:p>
            <a:pPr defTabSz="457200">
              <a:lnSpc>
                <a:spcPct val="150000"/>
              </a:lnSpc>
            </a:pP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23</a:t>
            </a:fld>
            <a:endParaRPr lang="en-US" dirty="0"/>
          </a:p>
        </p:txBody>
      </p:sp>
    </p:spTree>
    <p:extLst>
      <p:ext uri="{BB962C8B-B14F-4D97-AF65-F5344CB8AC3E}">
        <p14:creationId xmlns:p14="http://schemas.microsoft.com/office/powerpoint/2010/main" val="1457552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0" y="0"/>
            <a:ext cx="9144000" cy="779055"/>
          </a:xfrm>
          <a:prstGeom prst="rect">
            <a:avLst/>
          </a:prstGeom>
          <a:noFill/>
          <a:ln w="9525">
            <a:noFill/>
            <a:miter lim="800000"/>
            <a:headEnd/>
            <a:tailEnd/>
          </a:ln>
        </p:spPr>
        <p:txBody>
          <a:bodyPr lIns="45720" tIns="45716" rIns="45720" bIns="45716"/>
          <a:lstStyle/>
          <a:p>
            <a:pPr defTabSz="457200">
              <a:tabLst>
                <a:tab pos="457200" algn="l"/>
              </a:tabLst>
            </a:pPr>
            <a:r>
              <a:rPr lang="en-US" dirty="0">
                <a:solidFill>
                  <a:srgbClr val="663300"/>
                </a:solidFill>
                <a:latin typeface="Arial" charset="0"/>
                <a:cs typeface="Arial" charset="0"/>
              </a:rPr>
              <a:t>Most math practice assignments are devoted to the same topic</a:t>
            </a:r>
            <a:endParaRPr lang="en-US" dirty="0">
              <a:solidFill>
                <a:schemeClr val="tx1"/>
              </a:solidFill>
              <a:latin typeface="Arial" pitchFamily="34" charset="0"/>
              <a:cs typeface="Arial" pitchFamily="34" charset="0"/>
            </a:endParaRPr>
          </a:p>
        </p:txBody>
      </p:sp>
      <p:pic>
        <p:nvPicPr>
          <p:cNvPr id="15" name="Picture 9"/>
          <p:cNvPicPr>
            <a:picLocks noChangeAspect="1" noChangeArrowheads="1"/>
          </p:cNvPicPr>
          <p:nvPr/>
        </p:nvPicPr>
        <p:blipFill>
          <a:blip r:embed="rId3" cstate="print"/>
          <a:srcRect l="3997" t="2027" r="14737" b="4054"/>
          <a:stretch>
            <a:fillRect/>
          </a:stretch>
        </p:blipFill>
        <p:spPr bwMode="auto">
          <a:xfrm>
            <a:off x="9449435" y="4657960"/>
            <a:ext cx="1117613" cy="1652640"/>
          </a:xfrm>
          <a:prstGeom prst="rect">
            <a:avLst/>
          </a:prstGeom>
          <a:noFill/>
          <a:ln w="9525">
            <a:noFill/>
            <a:miter lim="800000"/>
            <a:headEnd/>
            <a:tailEnd/>
          </a:ln>
        </p:spPr>
      </p:pic>
      <p:sp>
        <p:nvSpPr>
          <p:cNvPr id="11" name="Rectangle 4"/>
          <p:cNvSpPr>
            <a:spLocks noChangeArrowheads="1"/>
          </p:cNvSpPr>
          <p:nvPr/>
        </p:nvSpPr>
        <p:spPr bwMode="auto">
          <a:xfrm>
            <a:off x="0" y="5001967"/>
            <a:ext cx="9277386" cy="1652639"/>
          </a:xfrm>
          <a:prstGeom prst="rect">
            <a:avLst/>
          </a:prstGeom>
          <a:noFill/>
          <a:ln w="9525">
            <a:noFill/>
            <a:miter lim="800000"/>
            <a:headEnd/>
            <a:tailEnd/>
          </a:ln>
        </p:spPr>
        <p:txBody>
          <a:bodyPr lIns="45720" tIns="45716" rIns="45720" bIns="45716"/>
          <a:lstStyle/>
          <a:p>
            <a:pPr defTabSz="457200">
              <a:lnSpc>
                <a:spcPct val="150000"/>
              </a:lnSpc>
              <a:tabLst>
                <a:tab pos="457200" algn="l"/>
              </a:tabLst>
            </a:pPr>
            <a:r>
              <a:rPr lang="en-US" sz="2000" dirty="0">
                <a:solidFill>
                  <a:schemeClr val="accent1">
                    <a:lumMod val="50000"/>
                  </a:schemeClr>
                </a:solidFill>
                <a:latin typeface="Arial" charset="0"/>
                <a:cs typeface="Arial" charset="0"/>
                <a:sym typeface="Wingdings" panose="05000000000000000000" pitchFamily="2" charset="2"/>
              </a:rPr>
              <a:t>With such </a:t>
            </a:r>
            <a:r>
              <a:rPr lang="en-US" sz="2000" u="sng" dirty="0">
                <a:solidFill>
                  <a:schemeClr val="accent1">
                    <a:lumMod val="50000"/>
                  </a:schemeClr>
                </a:solidFill>
                <a:latin typeface="Arial" charset="0"/>
                <a:cs typeface="Arial" charset="0"/>
                <a:sym typeface="Wingdings" panose="05000000000000000000" pitchFamily="2" charset="2"/>
              </a:rPr>
              <a:t>blocked practice</a:t>
            </a:r>
            <a:r>
              <a:rPr lang="en-US" sz="2000" dirty="0">
                <a:solidFill>
                  <a:schemeClr val="accent1">
                    <a:lumMod val="50000"/>
                  </a:schemeClr>
                </a:solidFill>
                <a:latin typeface="Arial" charset="0"/>
                <a:cs typeface="Arial" charset="0"/>
                <a:sym typeface="Wingdings" panose="05000000000000000000" pitchFamily="2" charset="2"/>
              </a:rPr>
              <a:t>, students need not learn how to choose a strategy.</a:t>
            </a:r>
          </a:p>
          <a:p>
            <a:pPr defTabSz="457200">
              <a:lnSpc>
                <a:spcPct val="150000"/>
              </a:lnSpc>
              <a:tabLst>
                <a:tab pos="457200" algn="l"/>
              </a:tabLst>
            </a:pPr>
            <a:r>
              <a:rPr lang="en-US" sz="2000" dirty="0">
                <a:solidFill>
                  <a:schemeClr val="accent1">
                    <a:lumMod val="50000"/>
                  </a:schemeClr>
                </a:solidFill>
                <a:cs typeface="Arial" charset="0"/>
                <a:sym typeface="Wingdings" panose="05000000000000000000" pitchFamily="2" charset="2"/>
              </a:rPr>
              <a:t>They often </a:t>
            </a:r>
            <a:r>
              <a:rPr lang="en-US" sz="2000" dirty="0">
                <a:solidFill>
                  <a:schemeClr val="accent1">
                    <a:lumMod val="50000"/>
                  </a:schemeClr>
                </a:solidFill>
                <a:latin typeface="Arial" charset="0"/>
                <a:cs typeface="Arial" charset="0"/>
              </a:rPr>
              <a:t>know the strategy for a problem before they read the problem!</a:t>
            </a:r>
            <a:endParaRPr lang="en-US" sz="2000" dirty="0">
              <a:solidFill>
                <a:schemeClr val="tx1"/>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24</a:t>
            </a:fld>
            <a:endParaRPr lang="en-US" dirty="0"/>
          </a:p>
        </p:txBody>
      </p:sp>
      <p:grpSp>
        <p:nvGrpSpPr>
          <p:cNvPr id="4" name="Group 3">
            <a:extLst>
              <a:ext uri="{FF2B5EF4-FFF2-40B4-BE49-F238E27FC236}">
                <a16:creationId xmlns:a16="http://schemas.microsoft.com/office/drawing/2014/main" id="{6AEB3A4B-35B2-897C-CAEF-5897F7813F96}"/>
              </a:ext>
            </a:extLst>
          </p:cNvPr>
          <p:cNvGrpSpPr/>
          <p:nvPr/>
        </p:nvGrpSpPr>
        <p:grpSpPr>
          <a:xfrm>
            <a:off x="343258" y="604030"/>
            <a:ext cx="5914370" cy="4085462"/>
            <a:chOff x="11442637" y="10090675"/>
            <a:chExt cx="9918357" cy="6547649"/>
          </a:xfrm>
        </p:grpSpPr>
        <p:grpSp>
          <p:nvGrpSpPr>
            <p:cNvPr id="5" name="Group 4">
              <a:extLst>
                <a:ext uri="{FF2B5EF4-FFF2-40B4-BE49-F238E27FC236}">
                  <a16:creationId xmlns:a16="http://schemas.microsoft.com/office/drawing/2014/main" id="{504B55E9-BD69-DA2C-3A83-5E2BC1D4BD61}"/>
                </a:ext>
              </a:extLst>
            </p:cNvPr>
            <p:cNvGrpSpPr/>
            <p:nvPr/>
          </p:nvGrpSpPr>
          <p:grpSpPr>
            <a:xfrm>
              <a:off x="11442638" y="10110973"/>
              <a:ext cx="9829800" cy="6229975"/>
              <a:chOff x="11582399" y="11911986"/>
              <a:chExt cx="9829800" cy="6229975"/>
            </a:xfrm>
          </p:grpSpPr>
          <p:grpSp>
            <p:nvGrpSpPr>
              <p:cNvPr id="12" name="Group 11">
                <a:extLst>
                  <a:ext uri="{FF2B5EF4-FFF2-40B4-BE49-F238E27FC236}">
                    <a16:creationId xmlns:a16="http://schemas.microsoft.com/office/drawing/2014/main" id="{33BA4977-14FE-74C2-975D-08932EE6729A}"/>
                  </a:ext>
                </a:extLst>
              </p:cNvPr>
              <p:cNvGrpSpPr/>
              <p:nvPr/>
            </p:nvGrpSpPr>
            <p:grpSpPr>
              <a:xfrm>
                <a:off x="11582399" y="11911986"/>
                <a:ext cx="9829800" cy="6229975"/>
                <a:chOff x="-18023305" y="2788167"/>
                <a:chExt cx="13832305" cy="10846810"/>
              </a:xfrm>
            </p:grpSpPr>
            <p:pic>
              <p:nvPicPr>
                <p:cNvPr id="17" name="Picture 9">
                  <a:extLst>
                    <a:ext uri="{FF2B5EF4-FFF2-40B4-BE49-F238E27FC236}">
                      <a16:creationId xmlns:a16="http://schemas.microsoft.com/office/drawing/2014/main" id="{CB2E87FA-5949-B2CE-C183-D8440D399B07}"/>
                    </a:ext>
                  </a:extLst>
                </p:cNvPr>
                <p:cNvPicPr>
                  <a:picLocks noChangeAspect="1" noChangeArrowheads="1"/>
                </p:cNvPicPr>
                <p:nvPr/>
              </p:nvPicPr>
              <p:blipFill rotWithShape="1">
                <a:blip r:embed="rId4" cstate="print"/>
                <a:srcRect l="5044" t="2471" r="17149" b="49844"/>
                <a:stretch/>
              </p:blipFill>
              <p:spPr bwMode="auto">
                <a:xfrm>
                  <a:off x="-18023305" y="2788167"/>
                  <a:ext cx="13832305" cy="10846810"/>
                </a:xfrm>
                <a:prstGeom prst="rect">
                  <a:avLst/>
                </a:prstGeom>
                <a:noFill/>
                <a:ln>
                  <a:noFill/>
                </a:ln>
              </p:spPr>
            </p:pic>
            <p:sp>
              <p:nvSpPr>
                <p:cNvPr id="18" name="Rectangle 17">
                  <a:extLst>
                    <a:ext uri="{FF2B5EF4-FFF2-40B4-BE49-F238E27FC236}">
                      <a16:creationId xmlns:a16="http://schemas.microsoft.com/office/drawing/2014/main" id="{BAE68ED4-DA7F-42A7-4653-C410411048F0}"/>
                    </a:ext>
                  </a:extLst>
                </p:cNvPr>
                <p:cNvSpPr/>
                <p:nvPr/>
              </p:nvSpPr>
              <p:spPr>
                <a:xfrm>
                  <a:off x="-10287000" y="12168411"/>
                  <a:ext cx="5867400" cy="1466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07"/>
                </a:p>
              </p:txBody>
            </p:sp>
          </p:grpSp>
          <p:sp>
            <p:nvSpPr>
              <p:cNvPr id="16" name="Oval 15">
                <a:extLst>
                  <a:ext uri="{FF2B5EF4-FFF2-40B4-BE49-F238E27FC236}">
                    <a16:creationId xmlns:a16="http://schemas.microsoft.com/office/drawing/2014/main" id="{539B15F2-497F-EBFC-0F70-C0633AE5B6CA}"/>
                  </a:ext>
                </a:extLst>
              </p:cNvPr>
              <p:cNvSpPr/>
              <p:nvPr/>
            </p:nvSpPr>
            <p:spPr bwMode="auto">
              <a:xfrm>
                <a:off x="12782060" y="12680711"/>
                <a:ext cx="4835853" cy="649342"/>
              </a:xfrm>
              <a:prstGeom prst="ellipse">
                <a:avLst/>
              </a:prstGeom>
              <a:noFill/>
              <a:ln w="31750" cap="flat" cmpd="sng" algn="ctr">
                <a:solidFill>
                  <a:srgbClr val="FF0000"/>
                </a:solidFill>
                <a:prstDash val="solid"/>
                <a:round/>
                <a:headEnd type="none" w="med" len="med"/>
                <a:tailEnd type="none" w="med" len="med"/>
              </a:ln>
              <a:effectLst/>
            </p:spPr>
            <p:txBody>
              <a:bodyPr vert="horz" wrap="square" lIns="106682" tIns="53340" rIns="106682" bIns="53340" numCol="1" rtlCol="0" anchor="ctr" anchorCtr="0" compatLnSpc="1">
                <a:prstTxWarp prst="textNoShape">
                  <a:avLst/>
                </a:prstTxWarp>
                <a:spAutoFit/>
              </a:bodyPr>
              <a:lstStyle/>
              <a:p>
                <a:pPr algn="l" defTabSz="1066847">
                  <a:tabLst>
                    <a:tab pos="-533421" algn="l"/>
                    <a:tab pos="0" algn="l"/>
                    <a:tab pos="266714" algn="l"/>
                  </a:tabLst>
                </a:pPr>
                <a:endParaRPr lang="en-US" sz="2801" dirty="0">
                  <a:solidFill>
                    <a:srgbClr val="CC3300"/>
                  </a:solidFill>
                  <a:latin typeface="Times New Roman" pitchFamily="18" charset="0"/>
                </a:endParaRPr>
              </a:p>
            </p:txBody>
          </p:sp>
        </p:grpSp>
        <p:sp>
          <p:nvSpPr>
            <p:cNvPr id="6" name="Freeform 18">
              <a:extLst>
                <a:ext uri="{FF2B5EF4-FFF2-40B4-BE49-F238E27FC236}">
                  <a16:creationId xmlns:a16="http://schemas.microsoft.com/office/drawing/2014/main" id="{C5ACBE62-B679-9F1C-E856-B6DD9B3B7C20}"/>
                </a:ext>
              </a:extLst>
            </p:cNvPr>
            <p:cNvSpPr/>
            <p:nvPr/>
          </p:nvSpPr>
          <p:spPr>
            <a:xfrm>
              <a:off x="11442637" y="16425203"/>
              <a:ext cx="9906001" cy="213121"/>
            </a:xfrm>
            <a:custGeom>
              <a:avLst/>
              <a:gdLst>
                <a:gd name="connsiteX0" fmla="*/ 0 w 10305535"/>
                <a:gd name="connsiteY0" fmla="*/ 24714 h 259492"/>
                <a:gd name="connsiteX1" fmla="*/ 0 w 10305535"/>
                <a:gd name="connsiteY1" fmla="*/ 24714 h 259492"/>
                <a:gd name="connsiteX2" fmla="*/ 135924 w 10305535"/>
                <a:gd name="connsiteY2" fmla="*/ 148281 h 259492"/>
                <a:gd name="connsiteX3" fmla="*/ 271849 w 10305535"/>
                <a:gd name="connsiteY3" fmla="*/ 222422 h 259492"/>
                <a:gd name="connsiteX4" fmla="*/ 271849 w 10305535"/>
                <a:gd name="connsiteY4" fmla="*/ 222422 h 259492"/>
                <a:gd name="connsiteX5" fmla="*/ 716692 w 10305535"/>
                <a:gd name="connsiteY5" fmla="*/ 111211 h 259492"/>
                <a:gd name="connsiteX6" fmla="*/ 716692 w 10305535"/>
                <a:gd name="connsiteY6" fmla="*/ 111211 h 259492"/>
                <a:gd name="connsiteX7" fmla="*/ 1383957 w 10305535"/>
                <a:gd name="connsiteY7" fmla="*/ 148281 h 259492"/>
                <a:gd name="connsiteX8" fmla="*/ 1383957 w 10305535"/>
                <a:gd name="connsiteY8" fmla="*/ 148281 h 259492"/>
                <a:gd name="connsiteX9" fmla="*/ 1717589 w 10305535"/>
                <a:gd name="connsiteY9" fmla="*/ 74141 h 259492"/>
                <a:gd name="connsiteX10" fmla="*/ 1717589 w 10305535"/>
                <a:gd name="connsiteY10" fmla="*/ 74141 h 259492"/>
                <a:gd name="connsiteX11" fmla="*/ 2001795 w 10305535"/>
                <a:gd name="connsiteY11" fmla="*/ 98854 h 259492"/>
                <a:gd name="connsiteX12" fmla="*/ 2224216 w 10305535"/>
                <a:gd name="connsiteY12" fmla="*/ 222422 h 259492"/>
                <a:gd name="connsiteX13" fmla="*/ 2236573 w 10305535"/>
                <a:gd name="connsiteY13" fmla="*/ 210065 h 259492"/>
                <a:gd name="connsiteX14" fmla="*/ 2681416 w 10305535"/>
                <a:gd name="connsiteY14" fmla="*/ 98854 h 259492"/>
                <a:gd name="connsiteX15" fmla="*/ 2681416 w 10305535"/>
                <a:gd name="connsiteY15" fmla="*/ 98854 h 259492"/>
                <a:gd name="connsiteX16" fmla="*/ 3361038 w 10305535"/>
                <a:gd name="connsiteY16" fmla="*/ 259492 h 259492"/>
                <a:gd name="connsiteX17" fmla="*/ 3361038 w 10305535"/>
                <a:gd name="connsiteY17" fmla="*/ 259492 h 259492"/>
                <a:gd name="connsiteX18" fmla="*/ 3768811 w 10305535"/>
                <a:gd name="connsiteY18" fmla="*/ 135925 h 259492"/>
                <a:gd name="connsiteX19" fmla="*/ 3768811 w 10305535"/>
                <a:gd name="connsiteY19" fmla="*/ 135925 h 259492"/>
                <a:gd name="connsiteX20" fmla="*/ 4300151 w 10305535"/>
                <a:gd name="connsiteY20" fmla="*/ 234779 h 259492"/>
                <a:gd name="connsiteX21" fmla="*/ 4300151 w 10305535"/>
                <a:gd name="connsiteY21" fmla="*/ 234779 h 259492"/>
                <a:gd name="connsiteX22" fmla="*/ 4819135 w 10305535"/>
                <a:gd name="connsiteY22" fmla="*/ 111211 h 259492"/>
                <a:gd name="connsiteX23" fmla="*/ 4831492 w 10305535"/>
                <a:gd name="connsiteY23" fmla="*/ 111211 h 259492"/>
                <a:gd name="connsiteX24" fmla="*/ 5288692 w 10305535"/>
                <a:gd name="connsiteY24" fmla="*/ 222422 h 259492"/>
                <a:gd name="connsiteX25" fmla="*/ 5288692 w 10305535"/>
                <a:gd name="connsiteY25" fmla="*/ 222422 h 259492"/>
                <a:gd name="connsiteX26" fmla="*/ 5622324 w 10305535"/>
                <a:gd name="connsiteY26" fmla="*/ 98854 h 259492"/>
                <a:gd name="connsiteX27" fmla="*/ 5745892 w 10305535"/>
                <a:gd name="connsiteY27" fmla="*/ 61784 h 259492"/>
                <a:gd name="connsiteX28" fmla="*/ 5745892 w 10305535"/>
                <a:gd name="connsiteY28" fmla="*/ 61784 h 259492"/>
                <a:gd name="connsiteX29" fmla="*/ 6252519 w 10305535"/>
                <a:gd name="connsiteY29" fmla="*/ 172995 h 259492"/>
                <a:gd name="connsiteX30" fmla="*/ 6252519 w 10305535"/>
                <a:gd name="connsiteY30" fmla="*/ 172995 h 259492"/>
                <a:gd name="connsiteX31" fmla="*/ 6734432 w 10305535"/>
                <a:gd name="connsiteY31" fmla="*/ 61784 h 259492"/>
                <a:gd name="connsiteX32" fmla="*/ 6734432 w 10305535"/>
                <a:gd name="connsiteY32" fmla="*/ 61784 h 259492"/>
                <a:gd name="connsiteX33" fmla="*/ 7142205 w 10305535"/>
                <a:gd name="connsiteY33" fmla="*/ 148281 h 259492"/>
                <a:gd name="connsiteX34" fmla="*/ 7142205 w 10305535"/>
                <a:gd name="connsiteY34" fmla="*/ 148281 h 259492"/>
                <a:gd name="connsiteX35" fmla="*/ 7574692 w 10305535"/>
                <a:gd name="connsiteY35" fmla="*/ 74141 h 259492"/>
                <a:gd name="connsiteX36" fmla="*/ 7574692 w 10305535"/>
                <a:gd name="connsiteY36" fmla="*/ 74141 h 259492"/>
                <a:gd name="connsiteX37" fmla="*/ 8155459 w 10305535"/>
                <a:gd name="connsiteY37" fmla="*/ 148281 h 259492"/>
                <a:gd name="connsiteX38" fmla="*/ 8155459 w 10305535"/>
                <a:gd name="connsiteY38" fmla="*/ 148281 h 259492"/>
                <a:gd name="connsiteX39" fmla="*/ 8550876 w 10305535"/>
                <a:gd name="connsiteY39" fmla="*/ 37070 h 259492"/>
                <a:gd name="connsiteX40" fmla="*/ 8550876 w 10305535"/>
                <a:gd name="connsiteY40" fmla="*/ 37070 h 259492"/>
                <a:gd name="connsiteX41" fmla="*/ 8909222 w 10305535"/>
                <a:gd name="connsiteY41" fmla="*/ 160638 h 259492"/>
                <a:gd name="connsiteX42" fmla="*/ 8909222 w 10305535"/>
                <a:gd name="connsiteY42" fmla="*/ 160638 h 259492"/>
                <a:gd name="connsiteX43" fmla="*/ 9255211 w 10305535"/>
                <a:gd name="connsiteY43" fmla="*/ 86498 h 259492"/>
                <a:gd name="connsiteX44" fmla="*/ 9255211 w 10305535"/>
                <a:gd name="connsiteY44" fmla="*/ 86498 h 259492"/>
                <a:gd name="connsiteX45" fmla="*/ 9576486 w 10305535"/>
                <a:gd name="connsiteY45" fmla="*/ 185352 h 259492"/>
                <a:gd name="connsiteX46" fmla="*/ 9588843 w 10305535"/>
                <a:gd name="connsiteY46" fmla="*/ 185352 h 259492"/>
                <a:gd name="connsiteX47" fmla="*/ 9823622 w 10305535"/>
                <a:gd name="connsiteY47" fmla="*/ 135925 h 259492"/>
                <a:gd name="connsiteX48" fmla="*/ 9823622 w 10305535"/>
                <a:gd name="connsiteY48" fmla="*/ 135925 h 259492"/>
                <a:gd name="connsiteX49" fmla="*/ 10058400 w 10305535"/>
                <a:gd name="connsiteY49" fmla="*/ 135925 h 259492"/>
                <a:gd name="connsiteX50" fmla="*/ 10058400 w 10305535"/>
                <a:gd name="connsiteY50" fmla="*/ 135925 h 259492"/>
                <a:gd name="connsiteX51" fmla="*/ 10305535 w 10305535"/>
                <a:gd name="connsiteY51" fmla="*/ 0 h 259492"/>
                <a:gd name="connsiteX52" fmla="*/ 10305535 w 10305535"/>
                <a:gd name="connsiteY52" fmla="*/ 0 h 25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305535" h="259492">
                  <a:moveTo>
                    <a:pt x="0" y="24714"/>
                  </a:moveTo>
                  <a:lnTo>
                    <a:pt x="0" y="24714"/>
                  </a:lnTo>
                  <a:cubicBezTo>
                    <a:pt x="45308" y="65903"/>
                    <a:pt x="86404" y="112266"/>
                    <a:pt x="135924" y="148281"/>
                  </a:cubicBezTo>
                  <a:cubicBezTo>
                    <a:pt x="177663" y="178637"/>
                    <a:pt x="271849" y="222422"/>
                    <a:pt x="271849" y="222422"/>
                  </a:cubicBezTo>
                  <a:lnTo>
                    <a:pt x="271849" y="222422"/>
                  </a:lnTo>
                  <a:lnTo>
                    <a:pt x="716692" y="111211"/>
                  </a:lnTo>
                  <a:lnTo>
                    <a:pt x="716692" y="111211"/>
                  </a:lnTo>
                  <a:lnTo>
                    <a:pt x="1383957" y="148281"/>
                  </a:lnTo>
                  <a:lnTo>
                    <a:pt x="1383957" y="148281"/>
                  </a:lnTo>
                  <a:lnTo>
                    <a:pt x="1717589" y="74141"/>
                  </a:lnTo>
                  <a:lnTo>
                    <a:pt x="1717589" y="74141"/>
                  </a:lnTo>
                  <a:cubicBezTo>
                    <a:pt x="1812324" y="82379"/>
                    <a:pt x="1910531" y="72143"/>
                    <a:pt x="2001795" y="98854"/>
                  </a:cubicBezTo>
                  <a:cubicBezTo>
                    <a:pt x="2083194" y="122678"/>
                    <a:pt x="2224216" y="222422"/>
                    <a:pt x="2224216" y="222422"/>
                  </a:cubicBezTo>
                  <a:lnTo>
                    <a:pt x="2236573" y="210065"/>
                  </a:lnTo>
                  <a:lnTo>
                    <a:pt x="2681416" y="98854"/>
                  </a:lnTo>
                  <a:lnTo>
                    <a:pt x="2681416" y="98854"/>
                  </a:lnTo>
                  <a:lnTo>
                    <a:pt x="3361038" y="259492"/>
                  </a:lnTo>
                  <a:lnTo>
                    <a:pt x="3361038" y="259492"/>
                  </a:lnTo>
                  <a:lnTo>
                    <a:pt x="3768811" y="135925"/>
                  </a:lnTo>
                  <a:lnTo>
                    <a:pt x="3768811" y="135925"/>
                  </a:lnTo>
                  <a:lnTo>
                    <a:pt x="4300151" y="234779"/>
                  </a:lnTo>
                  <a:lnTo>
                    <a:pt x="4300151" y="234779"/>
                  </a:lnTo>
                  <a:cubicBezTo>
                    <a:pt x="4815818" y="134161"/>
                    <a:pt x="4729830" y="289821"/>
                    <a:pt x="4819135" y="111211"/>
                  </a:cubicBezTo>
                  <a:lnTo>
                    <a:pt x="4831492" y="111211"/>
                  </a:lnTo>
                  <a:lnTo>
                    <a:pt x="5288692" y="222422"/>
                  </a:lnTo>
                  <a:lnTo>
                    <a:pt x="5288692" y="222422"/>
                  </a:lnTo>
                  <a:lnTo>
                    <a:pt x="5622324" y="98854"/>
                  </a:lnTo>
                  <a:cubicBezTo>
                    <a:pt x="5662896" y="84599"/>
                    <a:pt x="5745892" y="61784"/>
                    <a:pt x="5745892" y="61784"/>
                  </a:cubicBezTo>
                  <a:lnTo>
                    <a:pt x="5745892" y="61784"/>
                  </a:lnTo>
                  <a:lnTo>
                    <a:pt x="6252519" y="172995"/>
                  </a:lnTo>
                  <a:lnTo>
                    <a:pt x="6252519" y="172995"/>
                  </a:lnTo>
                  <a:lnTo>
                    <a:pt x="6734432" y="61784"/>
                  </a:lnTo>
                  <a:lnTo>
                    <a:pt x="6734432" y="61784"/>
                  </a:lnTo>
                  <a:lnTo>
                    <a:pt x="7142205" y="148281"/>
                  </a:lnTo>
                  <a:lnTo>
                    <a:pt x="7142205" y="148281"/>
                  </a:lnTo>
                  <a:lnTo>
                    <a:pt x="7574692" y="74141"/>
                  </a:lnTo>
                  <a:lnTo>
                    <a:pt x="7574692" y="74141"/>
                  </a:lnTo>
                  <a:lnTo>
                    <a:pt x="8155459" y="148281"/>
                  </a:lnTo>
                  <a:lnTo>
                    <a:pt x="8155459" y="148281"/>
                  </a:lnTo>
                  <a:lnTo>
                    <a:pt x="8550876" y="37070"/>
                  </a:lnTo>
                  <a:lnTo>
                    <a:pt x="8550876" y="37070"/>
                  </a:lnTo>
                  <a:lnTo>
                    <a:pt x="8909222" y="160638"/>
                  </a:lnTo>
                  <a:lnTo>
                    <a:pt x="8909222" y="160638"/>
                  </a:lnTo>
                  <a:lnTo>
                    <a:pt x="9255211" y="86498"/>
                  </a:lnTo>
                  <a:lnTo>
                    <a:pt x="9255211" y="86498"/>
                  </a:lnTo>
                  <a:lnTo>
                    <a:pt x="9576486" y="185352"/>
                  </a:lnTo>
                  <a:lnTo>
                    <a:pt x="9588843" y="185352"/>
                  </a:lnTo>
                  <a:lnTo>
                    <a:pt x="9823622" y="135925"/>
                  </a:lnTo>
                  <a:lnTo>
                    <a:pt x="9823622" y="135925"/>
                  </a:lnTo>
                  <a:lnTo>
                    <a:pt x="10058400" y="135925"/>
                  </a:lnTo>
                  <a:lnTo>
                    <a:pt x="10058400" y="135925"/>
                  </a:lnTo>
                  <a:cubicBezTo>
                    <a:pt x="10288873" y="7884"/>
                    <a:pt x="10204963" y="50288"/>
                    <a:pt x="10305535" y="0"/>
                  </a:cubicBezTo>
                  <a:lnTo>
                    <a:pt x="10305535" y="0"/>
                  </a:lnTo>
                </a:path>
              </a:pathLst>
            </a:custGeom>
            <a:noFill/>
            <a:ln w="25400">
              <a:solidFill>
                <a:schemeClr val="tx1"/>
              </a:solidFill>
            </a:ln>
            <a:effectLst>
              <a:outerShdw blurRad="50800" dist="38100" dir="5400000" algn="ctr" rotWithShape="0">
                <a:schemeClr val="bg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07"/>
            </a:p>
          </p:txBody>
        </p:sp>
        <p:cxnSp>
          <p:nvCxnSpPr>
            <p:cNvPr id="7" name="Straight Connector 6">
              <a:extLst>
                <a:ext uri="{FF2B5EF4-FFF2-40B4-BE49-F238E27FC236}">
                  <a16:creationId xmlns:a16="http://schemas.microsoft.com/office/drawing/2014/main" id="{DDFB0837-9176-2AA8-564F-C2C4420E7F03}"/>
                </a:ext>
              </a:extLst>
            </p:cNvPr>
            <p:cNvCxnSpPr>
              <a:cxnSpLocks/>
              <a:endCxn id="6" idx="0"/>
            </p:cNvCxnSpPr>
            <p:nvPr/>
          </p:nvCxnSpPr>
          <p:spPr>
            <a:xfrm>
              <a:off x="11442637" y="10110973"/>
              <a:ext cx="0" cy="63345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75B77D8-ABCB-C6BF-5974-6EC0F3F9CE7F}"/>
                </a:ext>
              </a:extLst>
            </p:cNvPr>
            <p:cNvCxnSpPr/>
            <p:nvPr/>
          </p:nvCxnSpPr>
          <p:spPr>
            <a:xfrm>
              <a:off x="21360994" y="10090675"/>
              <a:ext cx="0" cy="63345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0B619C-3FBE-FC0B-1BCD-39CC968F64F1}"/>
                </a:ext>
              </a:extLst>
            </p:cNvPr>
            <p:cNvCxnSpPr/>
            <p:nvPr/>
          </p:nvCxnSpPr>
          <p:spPr>
            <a:xfrm flipV="1">
              <a:off x="11442638" y="10110974"/>
              <a:ext cx="9918356"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5743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Triangle 7"/>
          <p:cNvSpPr/>
          <p:nvPr/>
        </p:nvSpPr>
        <p:spPr bwMode="auto">
          <a:xfrm>
            <a:off x="6722680" y="2430470"/>
            <a:ext cx="2112275" cy="1997060"/>
          </a:xfrm>
          <a:prstGeom prst="rtTriangle">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tab pos="-457200" algn="l"/>
                <a:tab pos="0" algn="l"/>
                <a:tab pos="228600" algn="l"/>
              </a:tabLst>
            </a:pPr>
            <a:endParaRPr kumimoji="0" lang="en-US" sz="2400" b="0" i="0" u="none" strike="noStrike" cap="none" normalizeH="0" baseline="0">
              <a:ln>
                <a:noFill/>
              </a:ln>
              <a:solidFill>
                <a:srgbClr val="CC3300"/>
              </a:solidFill>
              <a:effectLst/>
              <a:latin typeface="Times New Roman" pitchFamily="18" charset="0"/>
            </a:endParaRPr>
          </a:p>
        </p:txBody>
      </p:sp>
      <p:sp>
        <p:nvSpPr>
          <p:cNvPr id="6" name="Rectangle 4"/>
          <p:cNvSpPr>
            <a:spLocks noChangeArrowheads="1"/>
          </p:cNvSpPr>
          <p:nvPr/>
        </p:nvSpPr>
        <p:spPr bwMode="auto">
          <a:xfrm>
            <a:off x="0" y="0"/>
            <a:ext cx="8988575" cy="625435"/>
          </a:xfrm>
          <a:prstGeom prst="rect">
            <a:avLst/>
          </a:prstGeom>
          <a:noFill/>
          <a:ln w="9525">
            <a:noFill/>
            <a:miter lim="800000"/>
            <a:headEnd/>
            <a:tailEnd/>
          </a:ln>
        </p:spPr>
        <p:txBody>
          <a:bodyPr lIns="91432" tIns="45716" rIns="91432" bIns="45716"/>
          <a:lstStyle/>
          <a:p>
            <a:pPr defTabSz="457200">
              <a:lnSpc>
                <a:spcPct val="150000"/>
              </a:lnSpc>
              <a:tabLst>
                <a:tab pos="457200" algn="l"/>
              </a:tabLst>
            </a:pPr>
            <a:r>
              <a:rPr lang="en-US" dirty="0">
                <a:solidFill>
                  <a:srgbClr val="663300"/>
                </a:solidFill>
                <a:latin typeface="Arial" charset="0"/>
                <a:cs typeface="Arial" charset="0"/>
              </a:rPr>
              <a:t>But students must learn to </a:t>
            </a:r>
            <a:r>
              <a:rPr lang="en-US" u="sng" dirty="0">
                <a:solidFill>
                  <a:srgbClr val="663300"/>
                </a:solidFill>
                <a:latin typeface="Arial" charset="0"/>
                <a:cs typeface="Arial" charset="0"/>
              </a:rPr>
              <a:t>choose</a:t>
            </a:r>
            <a:r>
              <a:rPr lang="en-US" dirty="0">
                <a:solidFill>
                  <a:srgbClr val="663300"/>
                </a:solidFill>
                <a:latin typeface="Arial" charset="0"/>
                <a:cs typeface="Arial" charset="0"/>
              </a:rPr>
              <a:t> a strategy – not just </a:t>
            </a:r>
            <a:r>
              <a:rPr lang="en-US" u="sng" dirty="0">
                <a:solidFill>
                  <a:srgbClr val="663300"/>
                </a:solidFill>
                <a:latin typeface="Arial" charset="0"/>
                <a:cs typeface="Arial" charset="0"/>
              </a:rPr>
              <a:t>use</a:t>
            </a:r>
            <a:r>
              <a:rPr lang="en-US" dirty="0">
                <a:solidFill>
                  <a:srgbClr val="663300"/>
                </a:solidFill>
                <a:latin typeface="Arial" charset="0"/>
                <a:cs typeface="Arial" charset="0"/>
              </a:rPr>
              <a:t> it</a:t>
            </a:r>
          </a:p>
          <a:p>
            <a:pPr>
              <a:lnSpc>
                <a:spcPct val="150000"/>
              </a:lnSpc>
              <a:tabLst>
                <a:tab pos="457200" algn="l"/>
              </a:tabLst>
            </a:pPr>
            <a:endParaRPr lang="en-US" sz="2000" dirty="0">
              <a:solidFill>
                <a:schemeClr val="tx1"/>
              </a:solidFill>
              <a:latin typeface="Arial" pitchFamily="34" charset="0"/>
              <a:cs typeface="Arial" pitchFamily="34" charset="0"/>
            </a:endParaRPr>
          </a:p>
          <a:p>
            <a:pPr>
              <a:lnSpc>
                <a:spcPct val="150000"/>
              </a:lnSpc>
              <a:tabLst>
                <a:tab pos="457200" algn="l"/>
              </a:tabLst>
            </a:pPr>
            <a:r>
              <a:rPr lang="en-US" sz="2000" dirty="0">
                <a:solidFill>
                  <a:schemeClr val="tx1"/>
                </a:solidFill>
                <a:latin typeface="Arial" pitchFamily="34" charset="0"/>
                <a:cs typeface="Arial" pitchFamily="34" charset="0"/>
              </a:rPr>
              <a:t>		Zoe kayaks 24 km east and then 7 km north. </a:t>
            </a:r>
          </a:p>
          <a:p>
            <a:pPr>
              <a:lnSpc>
                <a:spcPct val="150000"/>
              </a:lnSpc>
              <a:tabLst>
                <a:tab pos="457200" algn="l"/>
              </a:tabLst>
            </a:pPr>
            <a:r>
              <a:rPr lang="en-US" sz="2000" dirty="0">
                <a:solidFill>
                  <a:schemeClr val="tx1"/>
                </a:solidFill>
                <a:latin typeface="Arial" pitchFamily="34" charset="0"/>
                <a:cs typeface="Arial" pitchFamily="34" charset="0"/>
              </a:rPr>
              <a:t>		How far is she from her starting point? </a:t>
            </a:r>
          </a:p>
          <a:p>
            <a:pPr>
              <a:lnSpc>
                <a:spcPct val="150000"/>
              </a:lnSpc>
              <a:tabLst>
                <a:tab pos="457200" algn="l"/>
              </a:tabLst>
            </a:pPr>
            <a:endParaRPr lang="en-US" sz="2000" dirty="0">
              <a:solidFill>
                <a:schemeClr val="tx1"/>
              </a:solidFill>
              <a:latin typeface="Arial" pitchFamily="34" charset="0"/>
              <a:cs typeface="Arial" pitchFamily="34" charset="0"/>
            </a:endParaRPr>
          </a:p>
          <a:p>
            <a:pPr>
              <a:lnSpc>
                <a:spcPct val="150000"/>
              </a:lnSpc>
              <a:tabLst>
                <a:tab pos="457200" algn="l"/>
              </a:tabLst>
            </a:pPr>
            <a:endParaRPr lang="en-US" sz="2000" dirty="0">
              <a:solidFill>
                <a:schemeClr val="tx1"/>
              </a:solidFill>
              <a:latin typeface="Arial" pitchFamily="34" charset="0"/>
              <a:cs typeface="Arial" pitchFamily="34" charset="0"/>
            </a:endParaRPr>
          </a:p>
          <a:p>
            <a:pPr>
              <a:lnSpc>
                <a:spcPct val="150000"/>
              </a:lnSpc>
              <a:tabLst>
                <a:tab pos="457200" algn="l"/>
              </a:tabLst>
            </a:pPr>
            <a:endParaRPr lang="en-US" sz="2000" dirty="0">
              <a:solidFill>
                <a:schemeClr val="tx1"/>
              </a:solidFill>
              <a:latin typeface="Arial" pitchFamily="34" charset="0"/>
              <a:cs typeface="Arial" pitchFamily="34" charset="0"/>
            </a:endParaRPr>
          </a:p>
          <a:p>
            <a:pPr>
              <a:lnSpc>
                <a:spcPct val="150000"/>
              </a:lnSpc>
              <a:tabLst>
                <a:tab pos="457200" algn="l"/>
              </a:tabLst>
            </a:pPr>
            <a:endParaRPr lang="en-US" sz="2000" dirty="0">
              <a:solidFill>
                <a:schemeClr val="tx1"/>
              </a:solidFill>
              <a:latin typeface="Arial" pitchFamily="34" charset="0"/>
              <a:cs typeface="Arial" pitchFamily="34" charset="0"/>
            </a:endParaRPr>
          </a:p>
          <a:p>
            <a:pPr>
              <a:lnSpc>
                <a:spcPct val="150000"/>
              </a:lnSpc>
              <a:tabLst>
                <a:tab pos="457200" algn="l"/>
              </a:tabLst>
            </a:pPr>
            <a:endParaRPr lang="en-US" sz="2000" dirty="0">
              <a:solidFill>
                <a:schemeClr val="tx1"/>
              </a:solidFill>
              <a:latin typeface="Arial" pitchFamily="34" charset="0"/>
              <a:cs typeface="Arial" pitchFamily="34" charset="0"/>
            </a:endParaRPr>
          </a:p>
          <a:p>
            <a:pPr>
              <a:lnSpc>
                <a:spcPct val="150000"/>
              </a:lnSpc>
              <a:tabLst>
                <a:tab pos="457200" algn="l"/>
              </a:tabLst>
            </a:pPr>
            <a:endParaRPr lang="en-US" sz="2000" dirty="0">
              <a:solidFill>
                <a:schemeClr val="tx1"/>
              </a:solidFill>
              <a:latin typeface="Arial" pitchFamily="34" charset="0"/>
              <a:cs typeface="Arial" pitchFamily="34" charset="0"/>
            </a:endParaRPr>
          </a:p>
          <a:p>
            <a:pPr defTabSz="457200">
              <a:lnSpc>
                <a:spcPct val="150000"/>
              </a:lnSpc>
              <a:tabLst>
                <a:tab pos="457200" algn="l"/>
              </a:tabLst>
            </a:pPr>
            <a:r>
              <a:rPr lang="en-US" sz="2000" dirty="0">
                <a:solidFill>
                  <a:schemeClr val="tx1"/>
                </a:solidFill>
                <a:latin typeface="Arial" charset="0"/>
                <a:cs typeface="Arial" charset="0"/>
              </a:rPr>
              <a:t>Without learning to choose, students might do well on weekly quiz, </a:t>
            </a:r>
          </a:p>
          <a:p>
            <a:pPr defTabSz="457200">
              <a:lnSpc>
                <a:spcPct val="150000"/>
              </a:lnSpc>
              <a:tabLst>
                <a:tab pos="457200" algn="l"/>
              </a:tabLst>
            </a:pPr>
            <a:r>
              <a:rPr lang="en-US" sz="2000" dirty="0">
                <a:solidFill>
                  <a:schemeClr val="tx1"/>
                </a:solidFill>
                <a:cs typeface="Arial" charset="0"/>
              </a:rPr>
              <a:t>but they will struggle on </a:t>
            </a:r>
            <a:r>
              <a:rPr lang="en-US" sz="2000" dirty="0">
                <a:solidFill>
                  <a:schemeClr val="tx1"/>
                </a:solidFill>
                <a:latin typeface="Arial" charset="0"/>
                <a:cs typeface="Arial" charset="0"/>
              </a:rPr>
              <a:t>cumulative exam (semester final, standardized exam).</a:t>
            </a:r>
          </a:p>
        </p:txBody>
      </p:sp>
      <p:grpSp>
        <p:nvGrpSpPr>
          <p:cNvPr id="2" name="Group 1"/>
          <p:cNvGrpSpPr/>
          <p:nvPr/>
        </p:nvGrpSpPr>
        <p:grpSpPr>
          <a:xfrm>
            <a:off x="4726519" y="2509358"/>
            <a:ext cx="4417481" cy="1018489"/>
            <a:chOff x="2151578" y="2502174"/>
            <a:chExt cx="4686316" cy="1409223"/>
          </a:xfrm>
        </p:grpSpPr>
        <p:sp>
          <p:nvSpPr>
            <p:cNvPr id="9" name="Right Triangle 8"/>
            <p:cNvSpPr/>
            <p:nvPr/>
          </p:nvSpPr>
          <p:spPr bwMode="auto">
            <a:xfrm rot="10800000" flipV="1">
              <a:off x="2151578" y="2551162"/>
              <a:ext cx="3669064" cy="960125"/>
            </a:xfrm>
            <a:prstGeom prst="rtTriangl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tab pos="-457200" algn="l"/>
                  <a:tab pos="0" algn="l"/>
                  <a:tab pos="228600" algn="l"/>
                </a:tabLst>
              </a:pPr>
              <a:endParaRPr kumimoji="0" lang="en-US" sz="2400" b="0" i="0" u="none" strike="noStrike" cap="none" normalizeH="0" baseline="0">
                <a:ln>
                  <a:noFill/>
                </a:ln>
                <a:solidFill>
                  <a:srgbClr val="CC3300"/>
                </a:solidFill>
                <a:effectLst/>
                <a:latin typeface="Times New Roman" pitchFamily="18" charset="0"/>
              </a:endParaRPr>
            </a:p>
          </p:txBody>
        </p:sp>
        <p:sp>
          <p:nvSpPr>
            <p:cNvPr id="11" name="Rectangle 10"/>
            <p:cNvSpPr/>
            <p:nvPr/>
          </p:nvSpPr>
          <p:spPr bwMode="auto">
            <a:xfrm>
              <a:off x="5656358" y="3367268"/>
              <a:ext cx="164286" cy="144019"/>
            </a:xfrm>
            <a:prstGeom prst="rect">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tab pos="-457200" algn="l"/>
                  <a:tab pos="0" algn="l"/>
                  <a:tab pos="228600" algn="l"/>
                </a:tabLst>
              </a:pPr>
              <a:endParaRPr kumimoji="0" lang="en-US" sz="2400" b="0" i="0" u="none" strike="noStrike" cap="none" normalizeH="0" baseline="0">
                <a:ln>
                  <a:noFill/>
                </a:ln>
                <a:solidFill>
                  <a:srgbClr val="CC3300"/>
                </a:solidFill>
                <a:effectLst/>
                <a:latin typeface="Times New Roman" pitchFamily="18" charset="0"/>
              </a:endParaRPr>
            </a:p>
          </p:txBody>
        </p:sp>
        <p:sp>
          <p:nvSpPr>
            <p:cNvPr id="12" name="TextBox 11"/>
            <p:cNvSpPr txBox="1"/>
            <p:nvPr/>
          </p:nvSpPr>
          <p:spPr>
            <a:xfrm>
              <a:off x="5777477" y="2781592"/>
              <a:ext cx="1060417" cy="400110"/>
            </a:xfrm>
            <a:prstGeom prst="rect">
              <a:avLst/>
            </a:prstGeom>
            <a:noFill/>
          </p:spPr>
          <p:txBody>
            <a:bodyPr wrap="square" rtlCol="0">
              <a:spAutoFit/>
            </a:bodyPr>
            <a:lstStyle/>
            <a:p>
              <a:r>
                <a:rPr lang="en-US" sz="2000" dirty="0">
                  <a:solidFill>
                    <a:srgbClr val="006600"/>
                  </a:solidFill>
                  <a:latin typeface="Arial" pitchFamily="34" charset="0"/>
                  <a:cs typeface="Arial" pitchFamily="34" charset="0"/>
                </a:rPr>
                <a:t>7 north</a:t>
              </a:r>
            </a:p>
          </p:txBody>
        </p:sp>
        <p:sp>
          <p:nvSpPr>
            <p:cNvPr id="13" name="TextBox 12"/>
            <p:cNvSpPr txBox="1"/>
            <p:nvPr/>
          </p:nvSpPr>
          <p:spPr>
            <a:xfrm>
              <a:off x="3878198" y="3511287"/>
              <a:ext cx="1209651" cy="400110"/>
            </a:xfrm>
            <a:prstGeom prst="rect">
              <a:avLst/>
            </a:prstGeom>
            <a:noFill/>
          </p:spPr>
          <p:txBody>
            <a:bodyPr wrap="square" rtlCol="0">
              <a:spAutoFit/>
            </a:bodyPr>
            <a:lstStyle/>
            <a:p>
              <a:r>
                <a:rPr lang="en-US" sz="2000" dirty="0">
                  <a:solidFill>
                    <a:srgbClr val="006600"/>
                  </a:solidFill>
                  <a:latin typeface="Arial" pitchFamily="34" charset="0"/>
                  <a:cs typeface="Arial" pitchFamily="34" charset="0"/>
                </a:rPr>
                <a:t>24 east</a:t>
              </a:r>
            </a:p>
          </p:txBody>
        </p:sp>
        <p:sp>
          <p:nvSpPr>
            <p:cNvPr id="14" name="TextBox 13"/>
            <p:cNvSpPr txBox="1"/>
            <p:nvPr/>
          </p:nvSpPr>
          <p:spPr>
            <a:xfrm>
              <a:off x="3940249" y="2502174"/>
              <a:ext cx="561152" cy="400110"/>
            </a:xfrm>
            <a:prstGeom prst="rect">
              <a:avLst/>
            </a:prstGeom>
            <a:noFill/>
          </p:spPr>
          <p:txBody>
            <a:bodyPr wrap="square" rtlCol="0">
              <a:spAutoFit/>
            </a:bodyPr>
            <a:lstStyle/>
            <a:p>
              <a:r>
                <a:rPr lang="en-US" sz="2000" dirty="0">
                  <a:solidFill>
                    <a:srgbClr val="006600"/>
                  </a:solidFill>
                  <a:latin typeface="Arial" pitchFamily="34" charset="0"/>
                  <a:cs typeface="Arial" pitchFamily="34" charset="0"/>
                </a:rPr>
                <a:t>?</a:t>
              </a:r>
            </a:p>
          </p:txBody>
        </p:sp>
      </p:grpSp>
      <p:sp>
        <p:nvSpPr>
          <p:cNvPr id="24" name="Rectangle 4"/>
          <p:cNvSpPr>
            <a:spLocks noChangeArrowheads="1"/>
          </p:cNvSpPr>
          <p:nvPr/>
        </p:nvSpPr>
        <p:spPr bwMode="auto">
          <a:xfrm>
            <a:off x="-191122" y="3153450"/>
            <a:ext cx="8988575" cy="625435"/>
          </a:xfrm>
          <a:prstGeom prst="rect">
            <a:avLst/>
          </a:prstGeom>
          <a:noFill/>
          <a:ln w="9525">
            <a:noFill/>
            <a:miter lim="800000"/>
            <a:headEnd/>
            <a:tailEnd/>
          </a:ln>
        </p:spPr>
        <p:txBody>
          <a:bodyPr lIns="91432" tIns="45716" rIns="91432" bIns="45716"/>
          <a:lstStyle/>
          <a:p>
            <a:pPr>
              <a:lnSpc>
                <a:spcPct val="150000"/>
              </a:lnSpc>
              <a:tabLst>
                <a:tab pos="457200" algn="l"/>
              </a:tabLst>
            </a:pPr>
            <a:r>
              <a:rPr lang="en-US" sz="2000" dirty="0">
                <a:solidFill>
                  <a:schemeClr val="tx1"/>
                </a:solidFill>
                <a:latin typeface="Arial" pitchFamily="34" charset="0"/>
                <a:cs typeface="Arial" pitchFamily="34" charset="0"/>
              </a:rPr>
              <a:t>	</a:t>
            </a:r>
            <a:r>
              <a:rPr lang="en-US" sz="2000" dirty="0">
                <a:solidFill>
                  <a:srgbClr val="0000CC"/>
                </a:solidFill>
                <a:latin typeface="Arial" pitchFamily="34" charset="0"/>
                <a:cs typeface="Arial" pitchFamily="34" charset="0"/>
              </a:rPr>
              <a:t>2.  Use strategy</a:t>
            </a:r>
            <a:r>
              <a:rPr lang="en-US" sz="2000" dirty="0">
                <a:solidFill>
                  <a:schemeClr val="tx1"/>
                </a:solidFill>
                <a:latin typeface="Arial" pitchFamily="34" charset="0"/>
                <a:cs typeface="Arial" pitchFamily="34" charset="0"/>
              </a:rPr>
              <a:t>	</a:t>
            </a:r>
            <a:r>
              <a:rPr lang="en-US" sz="2000" dirty="0">
                <a:solidFill>
                  <a:srgbClr val="006600"/>
                </a:solidFill>
                <a:latin typeface="Arial" pitchFamily="34" charset="0"/>
                <a:cs typeface="Arial" pitchFamily="34" charset="0"/>
              </a:rPr>
              <a:t>c</a:t>
            </a:r>
            <a:r>
              <a:rPr lang="en-US" sz="2000" baseline="30000" dirty="0">
                <a:solidFill>
                  <a:srgbClr val="006600"/>
                </a:solidFill>
                <a:latin typeface="Arial" pitchFamily="34" charset="0"/>
                <a:cs typeface="Arial" pitchFamily="34" charset="0"/>
              </a:rPr>
              <a:t>2  </a:t>
            </a:r>
            <a:r>
              <a:rPr lang="en-US" sz="2000" dirty="0">
                <a:solidFill>
                  <a:srgbClr val="006600"/>
                </a:solidFill>
                <a:latin typeface="Arial" pitchFamily="34" charset="0"/>
                <a:cs typeface="Arial" pitchFamily="34" charset="0"/>
              </a:rPr>
              <a:t>=  24</a:t>
            </a:r>
            <a:r>
              <a:rPr lang="en-US" sz="2000" baseline="30000" dirty="0">
                <a:solidFill>
                  <a:srgbClr val="006600"/>
                </a:solidFill>
                <a:latin typeface="Arial" pitchFamily="34" charset="0"/>
                <a:cs typeface="Arial" pitchFamily="34" charset="0"/>
              </a:rPr>
              <a:t>2</a:t>
            </a:r>
            <a:r>
              <a:rPr lang="en-US" sz="2000" dirty="0">
                <a:solidFill>
                  <a:srgbClr val="006600"/>
                </a:solidFill>
                <a:latin typeface="Arial" pitchFamily="34" charset="0"/>
                <a:cs typeface="Arial" pitchFamily="34" charset="0"/>
              </a:rPr>
              <a:t> + 7</a:t>
            </a:r>
            <a:r>
              <a:rPr lang="en-US" sz="2000" baseline="30000" dirty="0">
                <a:solidFill>
                  <a:srgbClr val="006600"/>
                </a:solidFill>
                <a:latin typeface="Arial" pitchFamily="34" charset="0"/>
                <a:cs typeface="Arial" pitchFamily="34" charset="0"/>
              </a:rPr>
              <a:t>2</a:t>
            </a:r>
            <a:r>
              <a:rPr lang="en-US" sz="2000" dirty="0">
                <a:solidFill>
                  <a:srgbClr val="006600"/>
                </a:solidFill>
                <a:latin typeface="Arial" pitchFamily="34" charset="0"/>
                <a:cs typeface="Arial" pitchFamily="34" charset="0"/>
              </a:rPr>
              <a:t> </a:t>
            </a:r>
            <a:r>
              <a:rPr lang="en-US" sz="2000" baseline="30000" dirty="0">
                <a:solidFill>
                  <a:srgbClr val="006600"/>
                </a:solidFill>
                <a:latin typeface="Arial" pitchFamily="34" charset="0"/>
                <a:cs typeface="Arial" pitchFamily="34" charset="0"/>
              </a:rPr>
              <a:t>	</a:t>
            </a:r>
            <a:r>
              <a:rPr lang="en-US" sz="2000" dirty="0">
                <a:solidFill>
                  <a:srgbClr val="006600"/>
                </a:solidFill>
                <a:latin typeface="Arial" pitchFamily="34" charset="0"/>
                <a:cs typeface="Arial" pitchFamily="34" charset="0"/>
              </a:rPr>
              <a:t>								c   =  25 km	</a:t>
            </a:r>
            <a:endParaRPr lang="en-US" sz="2000" dirty="0">
              <a:solidFill>
                <a:schemeClr val="tx1"/>
              </a:solidFill>
              <a:latin typeface="Arial" pitchFamily="34" charset="0"/>
              <a:cs typeface="Arial" pitchFamily="34" charset="0"/>
            </a:endParaRPr>
          </a:p>
        </p:txBody>
      </p:sp>
      <p:sp>
        <p:nvSpPr>
          <p:cNvPr id="25" name="Rectangle 4"/>
          <p:cNvSpPr>
            <a:spLocks noChangeArrowheads="1"/>
          </p:cNvSpPr>
          <p:nvPr/>
        </p:nvSpPr>
        <p:spPr bwMode="auto">
          <a:xfrm>
            <a:off x="-191122" y="2393168"/>
            <a:ext cx="8988575" cy="625435"/>
          </a:xfrm>
          <a:prstGeom prst="rect">
            <a:avLst/>
          </a:prstGeom>
          <a:noFill/>
          <a:ln w="9525">
            <a:noFill/>
            <a:miter lim="800000"/>
            <a:headEnd/>
            <a:tailEnd/>
          </a:ln>
        </p:spPr>
        <p:txBody>
          <a:bodyPr lIns="91432" tIns="45716" rIns="91432" bIns="45716"/>
          <a:lstStyle/>
          <a:p>
            <a:pPr>
              <a:lnSpc>
                <a:spcPct val="150000"/>
              </a:lnSpc>
              <a:tabLst>
                <a:tab pos="457200" algn="l"/>
              </a:tabLst>
            </a:pPr>
            <a:r>
              <a:rPr lang="en-US" sz="2000" dirty="0">
                <a:solidFill>
                  <a:schemeClr val="tx1"/>
                </a:solidFill>
                <a:latin typeface="Arial" pitchFamily="34" charset="0"/>
                <a:cs typeface="Arial" pitchFamily="34" charset="0"/>
              </a:rPr>
              <a:t>	</a:t>
            </a:r>
            <a:r>
              <a:rPr lang="en-US" sz="2000" dirty="0">
                <a:solidFill>
                  <a:srgbClr val="0000CC"/>
                </a:solidFill>
                <a:latin typeface="Arial" pitchFamily="34" charset="0"/>
                <a:cs typeface="Arial" pitchFamily="34" charset="0"/>
              </a:rPr>
              <a:t>1. Choose strategy	</a:t>
            </a:r>
            <a:r>
              <a:rPr lang="en-US" sz="2000" dirty="0">
                <a:solidFill>
                  <a:srgbClr val="006600"/>
                </a:solidFill>
                <a:latin typeface="Arial" pitchFamily="34" charset="0"/>
                <a:cs typeface="Arial" pitchFamily="34" charset="0"/>
              </a:rPr>
              <a:t>Pythagorean Theorem </a:t>
            </a:r>
            <a:endParaRPr lang="en-US" sz="2000" dirty="0">
              <a:solidFill>
                <a:schemeClr val="tx1"/>
              </a:solidFill>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F57E3ED8-5D9E-41A8-96A6-F4C335CCFD4A}" type="slidenum">
              <a:rPr lang="en-US" smtClean="0"/>
              <a:pPr>
                <a:defRPr/>
              </a:pPr>
              <a:t>25</a:t>
            </a:fld>
            <a:endParaRPr lang="en-US" dirty="0"/>
          </a:p>
        </p:txBody>
      </p:sp>
    </p:spTree>
    <p:extLst>
      <p:ext uri="{BB962C8B-B14F-4D97-AF65-F5344CB8AC3E}">
        <p14:creationId xmlns:p14="http://schemas.microsoft.com/office/powerpoint/2010/main" val="2012569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03006" y="159485"/>
            <a:ext cx="9026980" cy="6555641"/>
          </a:xfrm>
          <a:prstGeom prst="rect">
            <a:avLst/>
          </a:prstGeom>
          <a:noFill/>
          <a:ln w="9525">
            <a:noFill/>
            <a:miter lim="800000"/>
            <a:headEnd/>
            <a:tailEnd/>
          </a:ln>
        </p:spPr>
        <p:txBody>
          <a:bodyPr wrap="square">
            <a:spAutoFit/>
          </a:bodyPr>
          <a:lstStyle/>
          <a:p>
            <a:r>
              <a:rPr lang="en-US" dirty="0">
                <a:solidFill>
                  <a:srgbClr val="663300"/>
                </a:solidFill>
                <a:latin typeface="Arial" pitchFamily="34" charset="0"/>
                <a:cs typeface="Arial" pitchFamily="34" charset="0"/>
              </a:rPr>
              <a:t>All math disciplines require fiendishly-difficult discriminations.</a:t>
            </a: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endParaRPr lang="en-US" dirty="0">
              <a:solidFill>
                <a:srgbClr val="663300"/>
              </a:solidFill>
              <a:latin typeface="Arial" pitchFamily="34" charset="0"/>
              <a:cs typeface="Arial" pitchFamily="34" charset="0"/>
            </a:endParaRPr>
          </a:p>
          <a:p>
            <a:pPr>
              <a:lnSpc>
                <a:spcPct val="150000"/>
              </a:lnSpc>
            </a:pPr>
            <a:r>
              <a:rPr lang="en-US" sz="1400" b="1" dirty="0">
                <a:solidFill>
                  <a:schemeClr val="tx1"/>
                </a:solidFill>
                <a:latin typeface="Arial" pitchFamily="34" charset="0"/>
                <a:cs typeface="Arial" pitchFamily="34" charset="0"/>
              </a:rPr>
              <a:t>Statistics</a:t>
            </a:r>
          </a:p>
          <a:p>
            <a:pPr>
              <a:lnSpc>
                <a:spcPct val="150000"/>
              </a:lnSpc>
            </a:pPr>
            <a:r>
              <a:rPr lang="en-US" sz="1400" dirty="0">
                <a:solidFill>
                  <a:schemeClr val="tx1"/>
                </a:solidFill>
                <a:latin typeface="Arial" pitchFamily="34" charset="0"/>
                <a:cs typeface="Arial" pitchFamily="34" charset="0"/>
              </a:rPr>
              <a:t>   blah blah two conditions blah blah				repeated-measures </a:t>
            </a:r>
            <a:r>
              <a:rPr lang="en-US" sz="1400" i="1" dirty="0">
                <a:solidFill>
                  <a:schemeClr val="tx1"/>
                </a:solidFill>
                <a:latin typeface="Arial" pitchFamily="34" charset="0"/>
                <a:cs typeface="Arial" pitchFamily="34" charset="0"/>
              </a:rPr>
              <a:t>t</a:t>
            </a:r>
            <a:r>
              <a:rPr lang="en-US" sz="1400" dirty="0">
                <a:solidFill>
                  <a:schemeClr val="tx1"/>
                </a:solidFill>
                <a:latin typeface="Arial" pitchFamily="34" charset="0"/>
                <a:cs typeface="Arial" pitchFamily="34" charset="0"/>
              </a:rPr>
              <a:t> test</a:t>
            </a:r>
          </a:p>
          <a:p>
            <a:pPr>
              <a:lnSpc>
                <a:spcPct val="150000"/>
              </a:lnSpc>
            </a:pPr>
            <a:r>
              <a:rPr lang="en-US" sz="1400" dirty="0">
                <a:solidFill>
                  <a:schemeClr val="tx1"/>
                </a:solidFill>
                <a:latin typeface="Arial" pitchFamily="34" charset="0"/>
                <a:cs typeface="Arial" pitchFamily="34" charset="0"/>
              </a:rPr>
              <a:t>   blah blah two conditions blah blah				independent-measures t test	</a:t>
            </a:r>
          </a:p>
          <a:p>
            <a:endParaRPr lang="en-US" dirty="0">
              <a:solidFill>
                <a:srgbClr val="663300"/>
              </a:solidFill>
              <a:latin typeface="Arial" pitchFamily="34" charset="0"/>
              <a:cs typeface="Arial" pitchFamily="34" charset="0"/>
            </a:endParaRPr>
          </a:p>
        </p:txBody>
      </p:sp>
      <p:pic>
        <p:nvPicPr>
          <p:cNvPr id="2" name="Picture 1">
            <a:extLst>
              <a:ext uri="{FF2B5EF4-FFF2-40B4-BE49-F238E27FC236}">
                <a16:creationId xmlns:a16="http://schemas.microsoft.com/office/drawing/2014/main" id="{C3F14467-A794-1D9C-5B86-6B4B1CF27A01}"/>
              </a:ext>
            </a:extLst>
          </p:cNvPr>
          <p:cNvPicPr>
            <a:picLocks noChangeAspect="1"/>
          </p:cNvPicPr>
          <p:nvPr/>
        </p:nvPicPr>
        <p:blipFill>
          <a:blip r:embed="rId3"/>
          <a:stretch>
            <a:fillRect/>
          </a:stretch>
        </p:blipFill>
        <p:spPr>
          <a:xfrm>
            <a:off x="-56330" y="817460"/>
            <a:ext cx="9345651" cy="4224550"/>
          </a:xfrm>
          <a:prstGeom prst="rect">
            <a:avLst/>
          </a:prstGeom>
        </p:spPr>
      </p:pic>
      <p:sp>
        <p:nvSpPr>
          <p:cNvPr id="3" name="Slide Number Placeholder 2">
            <a:extLst>
              <a:ext uri="{FF2B5EF4-FFF2-40B4-BE49-F238E27FC236}">
                <a16:creationId xmlns:a16="http://schemas.microsoft.com/office/drawing/2014/main" id="{A5B60DDA-DC41-2570-A088-1E3F2534B1C4}"/>
              </a:ext>
            </a:extLst>
          </p:cNvPr>
          <p:cNvSpPr>
            <a:spLocks noGrp="1"/>
          </p:cNvSpPr>
          <p:nvPr>
            <p:ph type="sldNum" sz="quarter" idx="12"/>
          </p:nvPr>
        </p:nvSpPr>
        <p:spPr/>
        <p:txBody>
          <a:bodyPr/>
          <a:lstStyle/>
          <a:p>
            <a:pPr>
              <a:defRPr/>
            </a:pPr>
            <a:fld id="{771D5AD0-D902-47D3-8508-4DA912C1202E}" type="slidenum">
              <a:rPr lang="en-US" smtClean="0"/>
              <a:pPr>
                <a:defRPr/>
              </a:pPr>
              <a:t>26</a:t>
            </a:fld>
            <a:endParaRPr lang="en-US"/>
          </a:p>
        </p:txBody>
      </p:sp>
    </p:spTree>
    <p:extLst>
      <p:ext uri="{BB962C8B-B14F-4D97-AF65-F5344CB8AC3E}">
        <p14:creationId xmlns:p14="http://schemas.microsoft.com/office/powerpoint/2010/main" val="4183558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35" name="Picture 9234">
            <a:extLst>
              <a:ext uri="{FF2B5EF4-FFF2-40B4-BE49-F238E27FC236}">
                <a16:creationId xmlns:a16="http://schemas.microsoft.com/office/drawing/2014/main" id="{722B4110-A47F-63C2-5EA5-7E0DE39EE9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45245" y="3161714"/>
            <a:ext cx="5300009" cy="3515517"/>
          </a:xfrm>
          <a:prstGeom prst="rect">
            <a:avLst/>
          </a:prstGeom>
          <a:noFill/>
          <a:ln>
            <a:noFill/>
          </a:ln>
        </p:spPr>
      </p:pic>
      <p:sp>
        <p:nvSpPr>
          <p:cNvPr id="9218" name="Text Box 2"/>
          <p:cNvSpPr txBox="1">
            <a:spLocks noChangeArrowheads="1"/>
          </p:cNvSpPr>
          <p:nvPr/>
        </p:nvSpPr>
        <p:spPr bwMode="auto">
          <a:xfrm>
            <a:off x="12869" y="81979"/>
            <a:ext cx="9144000" cy="461665"/>
          </a:xfrm>
          <a:prstGeom prst="rect">
            <a:avLst/>
          </a:prstGeom>
          <a:noFill/>
          <a:ln w="9525">
            <a:noFill/>
            <a:miter lim="800000"/>
            <a:headEnd/>
            <a:tailEnd/>
          </a:ln>
        </p:spPr>
        <p:txBody>
          <a:bodyPr wrap="square">
            <a:spAutoFit/>
          </a:bodyPr>
          <a:lstStyle/>
          <a:p>
            <a:r>
              <a:rPr lang="en-US" dirty="0">
                <a:solidFill>
                  <a:srgbClr val="663300"/>
                </a:solidFill>
                <a:latin typeface="Arial" pitchFamily="34" charset="0"/>
                <a:cs typeface="Arial" pitchFamily="34" charset="0"/>
              </a:rPr>
              <a:t>Inability to choose strategy often underlies poor math performance</a:t>
            </a:r>
          </a:p>
        </p:txBody>
      </p:sp>
      <p:pic>
        <p:nvPicPr>
          <p:cNvPr id="9232" name="Picture 9231">
            <a:extLst>
              <a:ext uri="{FF2B5EF4-FFF2-40B4-BE49-F238E27FC236}">
                <a16:creationId xmlns:a16="http://schemas.microsoft.com/office/drawing/2014/main" id="{91DC4DBB-08B7-5F7A-4349-52DEC07F184B}"/>
              </a:ext>
            </a:extLst>
          </p:cNvPr>
          <p:cNvPicPr>
            <a:picLocks noChangeAspect="1"/>
          </p:cNvPicPr>
          <p:nvPr/>
        </p:nvPicPr>
        <p:blipFill>
          <a:blip r:embed="rId4"/>
          <a:stretch>
            <a:fillRect/>
          </a:stretch>
        </p:blipFill>
        <p:spPr>
          <a:xfrm>
            <a:off x="5123519" y="4127409"/>
            <a:ext cx="3915505" cy="2262292"/>
          </a:xfrm>
          <a:prstGeom prst="rect">
            <a:avLst/>
          </a:prstGeom>
        </p:spPr>
      </p:pic>
      <p:pic>
        <p:nvPicPr>
          <p:cNvPr id="9234" name="Picture 9233">
            <a:extLst>
              <a:ext uri="{FF2B5EF4-FFF2-40B4-BE49-F238E27FC236}">
                <a16:creationId xmlns:a16="http://schemas.microsoft.com/office/drawing/2014/main" id="{C662C505-1B99-6964-4934-AB206A60A3D0}"/>
              </a:ext>
            </a:extLst>
          </p:cNvPr>
          <p:cNvPicPr>
            <a:picLocks noChangeAspect="1"/>
          </p:cNvPicPr>
          <p:nvPr/>
        </p:nvPicPr>
        <p:blipFill>
          <a:blip r:embed="rId5"/>
          <a:stretch>
            <a:fillRect/>
          </a:stretch>
        </p:blipFill>
        <p:spPr>
          <a:xfrm>
            <a:off x="274610" y="1516913"/>
            <a:ext cx="3226020" cy="2786108"/>
          </a:xfrm>
          <a:prstGeom prst="rect">
            <a:avLst/>
          </a:prstGeom>
        </p:spPr>
      </p:pic>
      <p:pic>
        <p:nvPicPr>
          <p:cNvPr id="3" name="Picture 2">
            <a:extLst>
              <a:ext uri="{FF2B5EF4-FFF2-40B4-BE49-F238E27FC236}">
                <a16:creationId xmlns:a16="http://schemas.microsoft.com/office/drawing/2014/main" id="{F0C93B70-8A71-43B7-D14F-2A1CC9AA7AE8}"/>
              </a:ext>
            </a:extLst>
          </p:cNvPr>
          <p:cNvPicPr>
            <a:picLocks noChangeAspect="1"/>
          </p:cNvPicPr>
          <p:nvPr/>
        </p:nvPicPr>
        <p:blipFill>
          <a:blip r:embed="rId6"/>
          <a:stretch>
            <a:fillRect/>
          </a:stretch>
        </p:blipFill>
        <p:spPr>
          <a:xfrm>
            <a:off x="12869" y="3806920"/>
            <a:ext cx="3781577" cy="2394314"/>
          </a:xfrm>
          <a:prstGeom prst="rect">
            <a:avLst/>
          </a:prstGeom>
        </p:spPr>
      </p:pic>
      <p:grpSp>
        <p:nvGrpSpPr>
          <p:cNvPr id="4" name="Group 3">
            <a:extLst>
              <a:ext uri="{FF2B5EF4-FFF2-40B4-BE49-F238E27FC236}">
                <a16:creationId xmlns:a16="http://schemas.microsoft.com/office/drawing/2014/main" id="{E6FBDEAA-8D8D-1508-9BB2-B0890D79A9CB}"/>
              </a:ext>
            </a:extLst>
          </p:cNvPr>
          <p:cNvGrpSpPr/>
          <p:nvPr/>
        </p:nvGrpSpPr>
        <p:grpSpPr>
          <a:xfrm>
            <a:off x="2904725" y="679621"/>
            <a:ext cx="3648475" cy="1481552"/>
            <a:chOff x="0" y="0"/>
            <a:chExt cx="5529072" cy="2471586"/>
          </a:xfrm>
        </p:grpSpPr>
        <p:grpSp>
          <p:nvGrpSpPr>
            <p:cNvPr id="5" name="Group 4">
              <a:extLst>
                <a:ext uri="{FF2B5EF4-FFF2-40B4-BE49-F238E27FC236}">
                  <a16:creationId xmlns:a16="http://schemas.microsoft.com/office/drawing/2014/main" id="{7D6FE657-83AB-C769-E7A5-168AB56FB3A6}"/>
                </a:ext>
              </a:extLst>
            </p:cNvPr>
            <p:cNvGrpSpPr/>
            <p:nvPr/>
          </p:nvGrpSpPr>
          <p:grpSpPr>
            <a:xfrm>
              <a:off x="0" y="1408176"/>
              <a:ext cx="1146048" cy="876882"/>
              <a:chOff x="0" y="0"/>
              <a:chExt cx="1146048" cy="876882"/>
            </a:xfrm>
          </p:grpSpPr>
          <p:pic>
            <p:nvPicPr>
              <p:cNvPr id="11" name="Picture 10">
                <a:extLst>
                  <a:ext uri="{FF2B5EF4-FFF2-40B4-BE49-F238E27FC236}">
                    <a16:creationId xmlns:a16="http://schemas.microsoft.com/office/drawing/2014/main" id="{B55D5BE1-D598-15E4-2A24-A21F5193378C}"/>
                  </a:ext>
                </a:extLst>
              </p:cNvPr>
              <p:cNvPicPr>
                <a:picLocks noChangeAspect="1"/>
              </p:cNvPicPr>
              <p:nvPr/>
            </p:nvPicPr>
            <p:blipFill>
              <a:blip r:embed="rId7"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16200000">
                <a:off x="466344" y="3048"/>
                <a:ext cx="128016" cy="1060704"/>
              </a:xfrm>
              <a:prstGeom prst="rect">
                <a:avLst/>
              </a:prstGeom>
              <a:noFill/>
              <a:ln>
                <a:noFill/>
              </a:ln>
            </p:spPr>
          </p:pic>
          <p:pic>
            <p:nvPicPr>
              <p:cNvPr id="12" name="Picture 11">
                <a:extLst>
                  <a:ext uri="{FF2B5EF4-FFF2-40B4-BE49-F238E27FC236}">
                    <a16:creationId xmlns:a16="http://schemas.microsoft.com/office/drawing/2014/main" id="{4CB305E4-E916-A26F-8E1E-794A7D321F30}"/>
                  </a:ext>
                </a:extLst>
              </p:cNvPr>
              <p:cNvPicPr>
                <a:picLocks noChangeAspect="1"/>
              </p:cNvPicPr>
              <p:nvPr/>
            </p:nvPicPr>
            <p:blipFill>
              <a:blip r:embed="rId8" cstate="print">
                <a:duotone>
                  <a:srgbClr val="4F81BD">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93648" y="0"/>
                <a:ext cx="152400" cy="512064"/>
              </a:xfrm>
              <a:prstGeom prst="rect">
                <a:avLst/>
              </a:prstGeom>
              <a:noFill/>
              <a:ln>
                <a:noFill/>
              </a:ln>
            </p:spPr>
          </p:pic>
          <p:sp>
            <p:nvSpPr>
              <p:cNvPr id="13" name="Right Triangle 12">
                <a:extLst>
                  <a:ext uri="{FF2B5EF4-FFF2-40B4-BE49-F238E27FC236}">
                    <a16:creationId xmlns:a16="http://schemas.microsoft.com/office/drawing/2014/main" id="{C0958B7E-418F-96B4-F1C6-44AB4B42D3D3}"/>
                  </a:ext>
                </a:extLst>
              </p:cNvPr>
              <p:cNvSpPr/>
              <p:nvPr/>
            </p:nvSpPr>
            <p:spPr>
              <a:xfrm flipH="1">
                <a:off x="0" y="0"/>
                <a:ext cx="1064260" cy="520423"/>
              </a:xfrm>
              <a:prstGeom prst="rtTriangle">
                <a:avLst/>
              </a:prstGeom>
              <a:noFill/>
              <a:ln w="12700" cap="flat" cmpd="sng" algn="ctr">
                <a:solidFill>
                  <a:srgbClr val="1F497D"/>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ysClr val="windowText" lastClr="000000"/>
                  </a:solidFill>
                  <a:effectLst/>
                  <a:uLnTx/>
                  <a:uFillTx/>
                </a:endParaRPr>
              </a:p>
            </p:txBody>
          </p:sp>
          <p:sp>
            <p:nvSpPr>
              <p:cNvPr id="15" name="Text Box 46">
                <a:extLst>
                  <a:ext uri="{FF2B5EF4-FFF2-40B4-BE49-F238E27FC236}">
                    <a16:creationId xmlns:a16="http://schemas.microsoft.com/office/drawing/2014/main" id="{58AD05F5-472E-820C-4C0B-1879B8144A77}"/>
                  </a:ext>
                </a:extLst>
              </p:cNvPr>
              <p:cNvSpPr txBox="1"/>
              <p:nvPr/>
            </p:nvSpPr>
            <p:spPr>
              <a:xfrm>
                <a:off x="353540" y="578587"/>
                <a:ext cx="352109" cy="298295"/>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endParaRPr kumimoji="0" lang="en-US" sz="2000" b="0" i="0" u="none" strike="noStrike" kern="0" cap="none" spc="0" normalizeH="0" baseline="0" noProof="0" dirty="0">
                  <a:ln>
                    <a:noFill/>
                  </a:ln>
                  <a:solidFill>
                    <a:sysClr val="windowText" lastClr="000000"/>
                  </a:solidFill>
                  <a:effectLst/>
                  <a:uLnTx/>
                  <a:uFillTx/>
                  <a:latin typeface="Cambria" panose="02040503050406030204" pitchFamily="18" charset="0"/>
                  <a:ea typeface="Times New Roman" panose="02020603050405020304" pitchFamily="18" charset="0"/>
                  <a:cs typeface="Times New Roman" panose="02020603050405020304" pitchFamily="18" charset="0"/>
                </a:endParaRPr>
              </a:p>
            </p:txBody>
          </p:sp>
        </p:grpSp>
        <p:grpSp>
          <p:nvGrpSpPr>
            <p:cNvPr id="6" name="Group 5">
              <a:extLst>
                <a:ext uri="{FF2B5EF4-FFF2-40B4-BE49-F238E27FC236}">
                  <a16:creationId xmlns:a16="http://schemas.microsoft.com/office/drawing/2014/main" id="{0B6F0CBA-8448-3E6C-7987-7EC0B0862481}"/>
                </a:ext>
              </a:extLst>
            </p:cNvPr>
            <p:cNvGrpSpPr/>
            <p:nvPr/>
          </p:nvGrpSpPr>
          <p:grpSpPr>
            <a:xfrm>
              <a:off x="1316736" y="0"/>
              <a:ext cx="4212336" cy="2471586"/>
              <a:chOff x="0" y="0"/>
              <a:chExt cx="4212336" cy="2471586"/>
            </a:xfrm>
          </p:grpSpPr>
          <p:pic>
            <p:nvPicPr>
              <p:cNvPr id="7" name="Picture 6">
                <a:extLst>
                  <a:ext uri="{FF2B5EF4-FFF2-40B4-BE49-F238E27FC236}">
                    <a16:creationId xmlns:a16="http://schemas.microsoft.com/office/drawing/2014/main" id="{BFC36978-374C-680C-5378-7EE2ABD2FB69}"/>
                  </a:ext>
                </a:extLst>
              </p:cNvPr>
              <p:cNvPicPr>
                <a:picLocks noChangeAspect="1"/>
              </p:cNvPicPr>
              <p:nvPr/>
            </p:nvPicPr>
            <p:blipFill>
              <a:blip r:embed="rId9" cstate="print">
                <a:grayscl/>
                <a:extLst>
                  <a:ext uri="{28A0092B-C50C-407E-A947-70E740481C1C}">
                    <a14:useLocalDpi xmlns:a14="http://schemas.microsoft.com/office/drawing/2010/main" val="0"/>
                  </a:ext>
                </a:extLst>
              </a:blip>
              <a:srcRect/>
              <a:stretch>
                <a:fillRect/>
              </a:stretch>
            </p:blipFill>
            <p:spPr bwMode="auto">
              <a:xfrm rot="16200000">
                <a:off x="1749552" y="-79248"/>
                <a:ext cx="493776" cy="3992880"/>
              </a:xfrm>
              <a:prstGeom prst="rect">
                <a:avLst/>
              </a:prstGeom>
              <a:noFill/>
              <a:ln>
                <a:noFill/>
              </a:ln>
            </p:spPr>
          </p:pic>
          <p:pic>
            <p:nvPicPr>
              <p:cNvPr id="8" name="Picture 7">
                <a:extLst>
                  <a:ext uri="{FF2B5EF4-FFF2-40B4-BE49-F238E27FC236}">
                    <a16:creationId xmlns:a16="http://schemas.microsoft.com/office/drawing/2014/main" id="{E48B4C73-971C-C9E4-79F1-57D7CD5D232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29584" y="0"/>
                <a:ext cx="682752" cy="1975104"/>
              </a:xfrm>
              <a:prstGeom prst="rect">
                <a:avLst/>
              </a:prstGeom>
              <a:noFill/>
              <a:ln>
                <a:noFill/>
              </a:ln>
            </p:spPr>
          </p:pic>
          <p:sp>
            <p:nvSpPr>
              <p:cNvPr id="9" name="Right Triangle 8">
                <a:extLst>
                  <a:ext uri="{FF2B5EF4-FFF2-40B4-BE49-F238E27FC236}">
                    <a16:creationId xmlns:a16="http://schemas.microsoft.com/office/drawing/2014/main" id="{A56F2227-7EC0-4B6E-2229-88FF9A9315FC}"/>
                  </a:ext>
                </a:extLst>
              </p:cNvPr>
              <p:cNvSpPr/>
              <p:nvPr/>
            </p:nvSpPr>
            <p:spPr>
              <a:xfrm flipH="1">
                <a:off x="24384" y="0"/>
                <a:ext cx="3844290" cy="1927860"/>
              </a:xfrm>
              <a:prstGeom prst="rtTriangle">
                <a:avLst/>
              </a:prstGeom>
              <a:noFill/>
              <a:ln w="12700" cap="flat" cmpd="sng" algn="ctr">
                <a:solidFill>
                  <a:srgbClr val="1F497D"/>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Text Box 167">
                <a:extLst>
                  <a:ext uri="{FF2B5EF4-FFF2-40B4-BE49-F238E27FC236}">
                    <a16:creationId xmlns:a16="http://schemas.microsoft.com/office/drawing/2014/main" id="{42A35D9E-4660-C3E8-14DA-5A39DA963670}"/>
                  </a:ext>
                </a:extLst>
              </p:cNvPr>
              <p:cNvSpPr txBox="1"/>
              <p:nvPr/>
            </p:nvSpPr>
            <p:spPr>
              <a:xfrm>
                <a:off x="1847038" y="2164058"/>
                <a:ext cx="352111" cy="307528"/>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endParaRPr kumimoji="0" lang="en-US" sz="2000" b="0" i="0" u="none" strike="noStrike" kern="0" cap="none" spc="0" normalizeH="0" baseline="0" noProof="0" dirty="0">
                  <a:ln>
                    <a:noFill/>
                  </a:ln>
                  <a:solidFill>
                    <a:sysClr val="windowText" lastClr="000000"/>
                  </a:solidFill>
                  <a:effectLst/>
                  <a:uLnTx/>
                  <a:uFillTx/>
                  <a:latin typeface="Cambria" panose="02040503050406030204" pitchFamily="18" charset="0"/>
                  <a:ea typeface="Times New Roman" panose="02020603050405020304" pitchFamily="18" charset="0"/>
                  <a:cs typeface="Times New Roman" panose="02020603050405020304" pitchFamily="18" charset="0"/>
                </a:endParaRPr>
              </a:p>
            </p:txBody>
          </p:sp>
        </p:grpSp>
      </p:grpSp>
      <p:sp>
        <p:nvSpPr>
          <p:cNvPr id="2" name="Slide Number Placeholder 1">
            <a:extLst>
              <a:ext uri="{FF2B5EF4-FFF2-40B4-BE49-F238E27FC236}">
                <a16:creationId xmlns:a16="http://schemas.microsoft.com/office/drawing/2014/main" id="{B47F6CB6-4D5D-CE5C-C9CD-8B0554360FAC}"/>
              </a:ext>
            </a:extLst>
          </p:cNvPr>
          <p:cNvSpPr>
            <a:spLocks noGrp="1"/>
          </p:cNvSpPr>
          <p:nvPr>
            <p:ph type="sldNum" sz="quarter" idx="12"/>
          </p:nvPr>
        </p:nvSpPr>
        <p:spPr/>
        <p:txBody>
          <a:bodyPr/>
          <a:lstStyle/>
          <a:p>
            <a:pPr>
              <a:defRPr/>
            </a:pPr>
            <a:fld id="{771D5AD0-D902-47D3-8508-4DA912C1202E}" type="slidenum">
              <a:rPr lang="en-US" smtClean="0"/>
              <a:pPr>
                <a:defRPr/>
              </a:pPr>
              <a:t>27</a:t>
            </a:fld>
            <a:endParaRPr lang="en-US"/>
          </a:p>
        </p:txBody>
      </p:sp>
      <p:pic>
        <p:nvPicPr>
          <p:cNvPr id="9231" name="Picture 9230">
            <a:extLst>
              <a:ext uri="{FF2B5EF4-FFF2-40B4-BE49-F238E27FC236}">
                <a16:creationId xmlns:a16="http://schemas.microsoft.com/office/drawing/2014/main" id="{281F2785-773D-CDCF-C2C0-AA6BD453129B}"/>
              </a:ext>
            </a:extLst>
          </p:cNvPr>
          <p:cNvPicPr>
            <a:picLocks noChangeAspect="1"/>
          </p:cNvPicPr>
          <p:nvPr/>
        </p:nvPicPr>
        <p:blipFill>
          <a:blip r:embed="rId11"/>
          <a:stretch>
            <a:fillRect/>
          </a:stretch>
        </p:blipFill>
        <p:spPr>
          <a:xfrm>
            <a:off x="5104371" y="1774535"/>
            <a:ext cx="3915505" cy="2687111"/>
          </a:xfrm>
          <a:prstGeom prst="rect">
            <a:avLst/>
          </a:prstGeom>
        </p:spPr>
      </p:pic>
    </p:spTree>
    <p:extLst>
      <p:ext uri="{BB962C8B-B14F-4D97-AF65-F5344CB8AC3E}">
        <p14:creationId xmlns:p14="http://schemas.microsoft.com/office/powerpoint/2010/main" val="779514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defTabSz="457200">
              <a:lnSpc>
                <a:spcPct val="150000"/>
              </a:lnSpc>
            </a:pPr>
            <a:r>
              <a:rPr lang="en-US" dirty="0">
                <a:solidFill>
                  <a:srgbClr val="663300"/>
                </a:solidFill>
                <a:latin typeface="Arial" charset="0"/>
                <a:cs typeface="Arial" charset="0"/>
              </a:rPr>
              <a:t>Obvious Remedy:  Interleave problems (aka mixed review)</a:t>
            </a:r>
          </a:p>
          <a:p>
            <a:pPr defTabSz="457200">
              <a:lnSpc>
                <a:spcPct val="150000"/>
              </a:lnSpc>
            </a:pPr>
            <a:endParaRPr lang="en-US" sz="2800" dirty="0">
              <a:solidFill>
                <a:srgbClr val="663300"/>
              </a:solidFill>
              <a:latin typeface="Arial" charset="0"/>
              <a:cs typeface="Arial" charset="0"/>
            </a:endParaRPr>
          </a:p>
          <a:p>
            <a:pPr lvl="2" defTabSz="457200">
              <a:lnSpc>
                <a:spcPct val="150000"/>
              </a:lnSpc>
              <a:tabLst>
                <a:tab pos="457200" algn="l"/>
              </a:tabLst>
            </a:pPr>
            <a:endParaRPr lang="en-US" dirty="0">
              <a:solidFill>
                <a:srgbClr val="003258"/>
              </a:solidFill>
              <a:latin typeface="Arial" charset="0"/>
              <a:cs typeface="Arial" charset="0"/>
            </a:endParaRPr>
          </a:p>
          <a:p>
            <a:pPr lvl="2" defTabSz="457200">
              <a:lnSpc>
                <a:spcPct val="150000"/>
              </a:lnSpc>
              <a:tabLst>
                <a:tab pos="457200" algn="l"/>
              </a:tabLst>
            </a:pPr>
            <a:endParaRPr lang="en-US" dirty="0">
              <a:solidFill>
                <a:srgbClr val="003258"/>
              </a:solidFill>
              <a:latin typeface="Arial" charset="0"/>
              <a:cs typeface="Arial" charset="0"/>
            </a:endParaRPr>
          </a:p>
          <a:p>
            <a:pPr lvl="2" defTabSz="457200">
              <a:lnSpc>
                <a:spcPct val="150000"/>
              </a:lnSpc>
              <a:tabLst>
                <a:tab pos="457200" algn="l"/>
              </a:tabLst>
            </a:pPr>
            <a:endParaRPr lang="en-US" dirty="0">
              <a:solidFill>
                <a:srgbClr val="003258"/>
              </a:solidFill>
              <a:latin typeface="Arial" charset="0"/>
              <a:cs typeface="Arial" charset="0"/>
            </a:endParaRPr>
          </a:p>
          <a:p>
            <a:pPr lvl="2" defTabSz="457200">
              <a:lnSpc>
                <a:spcPct val="150000"/>
              </a:lnSpc>
              <a:tabLst>
                <a:tab pos="457200" algn="l"/>
              </a:tabLst>
            </a:pPr>
            <a:endParaRPr lang="en-US" dirty="0">
              <a:solidFill>
                <a:srgbClr val="003258"/>
              </a:solidFill>
              <a:latin typeface="Arial" charset="0"/>
              <a:cs typeface="Arial" charset="0"/>
            </a:endParaRPr>
          </a:p>
          <a:p>
            <a:pPr lvl="2" defTabSz="457200">
              <a:lnSpc>
                <a:spcPct val="150000"/>
              </a:lnSpc>
              <a:tabLst>
                <a:tab pos="457200" algn="l"/>
              </a:tabLst>
            </a:pPr>
            <a:endParaRPr lang="en-US" dirty="0">
              <a:solidFill>
                <a:srgbClr val="003258"/>
              </a:solidFill>
              <a:latin typeface="Arial" charset="0"/>
              <a:cs typeface="Arial" charset="0"/>
            </a:endParaRPr>
          </a:p>
          <a:p>
            <a:pPr lvl="2" defTabSz="457200">
              <a:lnSpc>
                <a:spcPct val="150000"/>
              </a:lnSpc>
              <a:tabLst>
                <a:tab pos="457200" algn="l"/>
              </a:tabLst>
            </a:pPr>
            <a:endParaRPr lang="en-US" dirty="0">
              <a:solidFill>
                <a:srgbClr val="003258"/>
              </a:solidFill>
              <a:latin typeface="Arial" charset="0"/>
              <a:cs typeface="Arial" charset="0"/>
            </a:endParaRPr>
          </a:p>
          <a:p>
            <a:pPr defTabSz="457200"/>
            <a:r>
              <a:rPr lang="en-US" sz="2000" dirty="0">
                <a:solidFill>
                  <a:srgbClr val="0000CC"/>
                </a:solidFill>
                <a:latin typeface="Arial" charset="0"/>
                <a:cs typeface="Arial" charset="0"/>
              </a:rPr>
              <a:t>				</a:t>
            </a:r>
            <a:endParaRPr lang="en-US" sz="2000" dirty="0">
              <a:solidFill>
                <a:srgbClr val="7030A0"/>
              </a:solidFill>
              <a:latin typeface="Arial" charset="0"/>
              <a:cs typeface="Arial" charset="0"/>
            </a:endParaRPr>
          </a:p>
          <a:p>
            <a:pPr defTabSz="457200">
              <a:lnSpc>
                <a:spcPct val="150000"/>
              </a:lnSpc>
            </a:pPr>
            <a:endParaRPr lang="en-US" sz="2000" dirty="0">
              <a:solidFill>
                <a:schemeClr val="tx1"/>
              </a:solidFill>
              <a:latin typeface="Arial" charset="0"/>
              <a:cs typeface="Arial" charset="0"/>
            </a:endParaRPr>
          </a:p>
          <a:p>
            <a:pPr defTabSz="457200">
              <a:lnSpc>
                <a:spcPct val="150000"/>
              </a:lnSpc>
            </a:pPr>
            <a:endParaRPr lang="en-US" sz="2000" dirty="0">
              <a:solidFill>
                <a:schemeClr val="tx1"/>
              </a:solidFill>
              <a:latin typeface="Arial" charset="0"/>
              <a:cs typeface="Arial" charset="0"/>
            </a:endParaRPr>
          </a:p>
          <a:p>
            <a:pPr defTabSz="457200">
              <a:lnSpc>
                <a:spcPct val="150000"/>
              </a:lnSpc>
            </a:pPr>
            <a:r>
              <a:rPr lang="en-US" sz="2000" dirty="0">
                <a:solidFill>
                  <a:schemeClr val="tx1"/>
                </a:solidFill>
                <a:latin typeface="Arial" charset="0"/>
                <a:cs typeface="Arial" charset="0"/>
              </a:rPr>
              <a:t> </a:t>
            </a:r>
          </a:p>
          <a:p>
            <a:pPr defTabSz="457200">
              <a:lnSpc>
                <a:spcPct val="150000"/>
              </a:lnSpc>
            </a:pPr>
            <a:endParaRPr lang="en-US" dirty="0">
              <a:solidFill>
                <a:srgbClr val="663300"/>
              </a:solidFill>
              <a:latin typeface="Arial" charset="0"/>
              <a:cs typeface="Arial" charset="0"/>
            </a:endParaRPr>
          </a:p>
          <a:p>
            <a:pPr defTabSz="457200">
              <a:lnSpc>
                <a:spcPct val="150000"/>
              </a:lnSpc>
            </a:pPr>
            <a:r>
              <a:rPr lang="en-US" dirty="0">
                <a:solidFill>
                  <a:srgbClr val="663300"/>
                </a:solidFill>
                <a:latin typeface="Arial" charset="0"/>
                <a:cs typeface="Arial" charset="0"/>
              </a:rPr>
              <a:t>  </a:t>
            </a:r>
          </a:p>
          <a:p>
            <a:pPr defTabSz="457200">
              <a:lnSpc>
                <a:spcPct val="150000"/>
              </a:lnSpc>
            </a:pPr>
            <a:endParaRPr lang="en-US" dirty="0">
              <a:solidFill>
                <a:srgbClr val="663300"/>
              </a:solidFill>
              <a:latin typeface="Arial" charset="0"/>
              <a:cs typeface="Arial" charset="0"/>
            </a:endParaRPr>
          </a:p>
          <a:p>
            <a:pPr>
              <a:lnSpc>
                <a:spcPct val="150000"/>
              </a:lnSpc>
            </a:pPr>
            <a:r>
              <a:rPr lang="en-US" sz="2000" dirty="0">
                <a:solidFill>
                  <a:schemeClr val="tx1"/>
                </a:solidFill>
                <a:latin typeface="Arial" pitchFamily="34" charset="0"/>
                <a:cs typeface="Arial" pitchFamily="34" charset="0"/>
              </a:rPr>
              <a:t>	</a:t>
            </a:r>
            <a:r>
              <a:rPr lang="en-US" sz="2000" dirty="0">
                <a:solidFill>
                  <a:srgbClr val="006600"/>
                </a:solidFill>
                <a:latin typeface="Arial" pitchFamily="34" charset="0"/>
                <a:cs typeface="Arial" pitchFamily="34" charset="0"/>
              </a:rPr>
              <a:t>	</a:t>
            </a:r>
            <a:endParaRPr lang="en-US" sz="2000" dirty="0">
              <a:solidFill>
                <a:srgbClr val="663300"/>
              </a:solidFill>
              <a:latin typeface="Arial" charset="0"/>
              <a:cs typeface="Arial" charset="0"/>
            </a:endParaRPr>
          </a:p>
          <a:p>
            <a:pPr defTabSz="457200">
              <a:lnSpc>
                <a:spcPct val="150000"/>
              </a:lnSpc>
            </a:pPr>
            <a:endParaRPr lang="en-US" sz="2000" dirty="0">
              <a:solidFill>
                <a:srgbClr val="663300"/>
              </a:solidFill>
              <a:latin typeface="Arial" charset="0"/>
              <a:cs typeface="Arial" charset="0"/>
            </a:endParaRPr>
          </a:p>
          <a:p>
            <a:pPr defTabSz="457200">
              <a:lnSpc>
                <a:spcPct val="150000"/>
              </a:lnSpc>
            </a:pPr>
            <a:endParaRPr lang="en-US" sz="2000" dirty="0">
              <a:solidFill>
                <a:srgbClr val="FF0000"/>
              </a:solidFill>
              <a:latin typeface="Arial" charset="0"/>
              <a:cs typeface="Arial" charset="0"/>
            </a:endParaRPr>
          </a:p>
          <a:p>
            <a:pPr defTabSz="457200">
              <a:lnSpc>
                <a:spcPct val="150000"/>
              </a:lnSpc>
            </a:pPr>
            <a:endParaRPr lang="en-US" sz="2000" dirty="0">
              <a:solidFill>
                <a:schemeClr val="tx1"/>
              </a:solidFill>
              <a:latin typeface="Arial" charset="0"/>
              <a:cs typeface="Arial" charset="0"/>
            </a:endParaRPr>
          </a:p>
          <a:p>
            <a:pPr defTabSz="457200">
              <a:lnSpc>
                <a:spcPct val="150000"/>
              </a:lnSpc>
            </a:pPr>
            <a:endParaRPr lang="en-US" sz="2000" dirty="0">
              <a:solidFill>
                <a:schemeClr val="tx1"/>
              </a:solidFill>
              <a:latin typeface="Arial" charset="0"/>
              <a:cs typeface="Arial" charset="0"/>
            </a:endParaRPr>
          </a:p>
        </p:txBody>
      </p:sp>
      <p:sp>
        <p:nvSpPr>
          <p:cNvPr id="3215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215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2154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Slide Number Placeholder 1">
            <a:extLst>
              <a:ext uri="{FF2B5EF4-FFF2-40B4-BE49-F238E27FC236}">
                <a16:creationId xmlns:a16="http://schemas.microsoft.com/office/drawing/2014/main" id="{9B269E80-3C4C-1D6B-9E56-F8E9C85DF4AF}"/>
              </a:ext>
            </a:extLst>
          </p:cNvPr>
          <p:cNvSpPr>
            <a:spLocks noGrp="1"/>
          </p:cNvSpPr>
          <p:nvPr>
            <p:ph type="sldNum" sz="quarter" idx="12"/>
          </p:nvPr>
        </p:nvSpPr>
        <p:spPr/>
        <p:txBody>
          <a:bodyPr/>
          <a:lstStyle/>
          <a:p>
            <a:pPr>
              <a:defRPr/>
            </a:pPr>
            <a:fld id="{771D5AD0-D902-47D3-8508-4DA912C1202E}" type="slidenum">
              <a:rPr lang="en-US" smtClean="0"/>
              <a:pPr>
                <a:defRPr/>
              </a:pPr>
              <a:t>28</a:t>
            </a:fld>
            <a:endParaRPr lang="en-US"/>
          </a:p>
        </p:txBody>
      </p:sp>
      <p:pic>
        <p:nvPicPr>
          <p:cNvPr id="3" name="Picture 2">
            <a:extLst>
              <a:ext uri="{FF2B5EF4-FFF2-40B4-BE49-F238E27FC236}">
                <a16:creationId xmlns:a16="http://schemas.microsoft.com/office/drawing/2014/main" id="{DCAFFE97-B5A2-A16F-7D8C-16D17DFC8EF2}"/>
              </a:ext>
            </a:extLst>
          </p:cNvPr>
          <p:cNvPicPr>
            <a:picLocks noChangeAspect="1"/>
          </p:cNvPicPr>
          <p:nvPr/>
        </p:nvPicPr>
        <p:blipFill rotWithShape="1">
          <a:blip r:embed="rId2"/>
          <a:srcRect l="1918" t="12034" r="1328" b="3188"/>
          <a:stretch/>
        </p:blipFill>
        <p:spPr>
          <a:xfrm>
            <a:off x="270640" y="587030"/>
            <a:ext cx="8110750" cy="6045834"/>
          </a:xfrm>
          <a:prstGeom prst="rect">
            <a:avLst/>
          </a:prstGeom>
        </p:spPr>
      </p:pic>
    </p:spTree>
    <p:extLst>
      <p:ext uri="{BB962C8B-B14F-4D97-AF65-F5344CB8AC3E}">
        <p14:creationId xmlns:p14="http://schemas.microsoft.com/office/powerpoint/2010/main" val="2110721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13695"/>
            <a:ext cx="8489949" cy="1877437"/>
          </a:xfrm>
          <a:prstGeom prst="rect">
            <a:avLst/>
          </a:prstGeom>
          <a:noFill/>
          <a:ln w="9525">
            <a:noFill/>
            <a:miter lim="800000"/>
            <a:headEnd/>
            <a:tailEnd/>
          </a:ln>
        </p:spPr>
        <p:txBody>
          <a:bodyPr wrap="square" anchor="ctr">
            <a:spAutoFit/>
          </a:bodyPr>
          <a:lstStyle/>
          <a:p>
            <a:pPr>
              <a:tabLst>
                <a:tab pos="-457200" algn="l"/>
                <a:tab pos="0" algn="l"/>
                <a:tab pos="228600" algn="l"/>
              </a:tabLst>
            </a:pPr>
            <a:r>
              <a:rPr lang="en-US" dirty="0">
                <a:solidFill>
                  <a:srgbClr val="663300"/>
                </a:solidFill>
                <a:latin typeface="Arial" pitchFamily="34" charset="0"/>
                <a:cs typeface="Arial" pitchFamily="34" charset="0"/>
              </a:rPr>
              <a:t>Math Interleaving Experiment</a:t>
            </a:r>
          </a:p>
          <a:p>
            <a:pPr marL="342900" indent="-342900">
              <a:lnSpc>
                <a:spcPct val="150000"/>
              </a:lnSpc>
              <a:buFont typeface="Arial" panose="020B0604020202020204" pitchFamily="34" charset="0"/>
              <a:buChar char="•"/>
              <a:tabLst>
                <a:tab pos="-457200" algn="l"/>
                <a:tab pos="0" algn="l"/>
              </a:tabLst>
            </a:pPr>
            <a:r>
              <a:rPr lang="en-US" sz="2000" dirty="0">
                <a:solidFill>
                  <a:schemeClr val="tx1"/>
                </a:solidFill>
                <a:latin typeface="Arial" pitchFamily="34" charset="0"/>
                <a:cs typeface="Arial" pitchFamily="34" charset="0"/>
              </a:rPr>
              <a:t>54 seventh-grade math classes in Hillsborough County</a:t>
            </a:r>
          </a:p>
          <a:p>
            <a:pPr marL="342900" indent="-342900">
              <a:lnSpc>
                <a:spcPct val="150000"/>
              </a:lnSpc>
              <a:buFont typeface="Arial" panose="020B0604020202020204" pitchFamily="34" charset="0"/>
              <a:buChar char="•"/>
              <a:tabLst>
                <a:tab pos="-457200" algn="l"/>
                <a:tab pos="0" algn="l"/>
              </a:tabLst>
            </a:pPr>
            <a:r>
              <a:rPr lang="en-US" sz="2000" dirty="0">
                <a:solidFill>
                  <a:schemeClr val="tx1"/>
                </a:solidFill>
                <a:latin typeface="Arial" pitchFamily="34" charset="0"/>
                <a:cs typeface="Arial" pitchFamily="34" charset="0"/>
              </a:rPr>
              <a:t>Each class randomly assigned to one of two conditions</a:t>
            </a:r>
          </a:p>
          <a:p>
            <a:pPr algn="ctr">
              <a:tabLst>
                <a:tab pos="-457200" algn="l"/>
                <a:tab pos="0" algn="l"/>
                <a:tab pos="228600" algn="l"/>
              </a:tabLst>
            </a:pPr>
            <a:endParaRPr lang="en-US" sz="2800" dirty="0">
              <a:solidFill>
                <a:srgbClr val="6633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562A4C4-54C1-903F-6A2D-249DFDC7D7D0}"/>
              </a:ext>
            </a:extLst>
          </p:cNvPr>
          <p:cNvSpPr>
            <a:spLocks noGrp="1"/>
          </p:cNvSpPr>
          <p:nvPr>
            <p:ph type="sldNum" sz="quarter" idx="12"/>
          </p:nvPr>
        </p:nvSpPr>
        <p:spPr/>
        <p:txBody>
          <a:bodyPr/>
          <a:lstStyle/>
          <a:p>
            <a:pPr>
              <a:defRPr/>
            </a:pPr>
            <a:fld id="{771D5AD0-D902-47D3-8508-4DA912C1202E}" type="slidenum">
              <a:rPr lang="en-US" smtClean="0"/>
              <a:pPr>
                <a:defRPr/>
              </a:pPr>
              <a:t>29</a:t>
            </a:fld>
            <a:endParaRPr lang="en-US"/>
          </a:p>
        </p:txBody>
      </p:sp>
      <p:pic>
        <p:nvPicPr>
          <p:cNvPr id="3" name="Picture 2">
            <a:extLst>
              <a:ext uri="{FF2B5EF4-FFF2-40B4-BE49-F238E27FC236}">
                <a16:creationId xmlns:a16="http://schemas.microsoft.com/office/drawing/2014/main" id="{16E03FDB-E4BF-74C4-788A-36EE63DACA06}"/>
              </a:ext>
            </a:extLst>
          </p:cNvPr>
          <p:cNvPicPr>
            <a:picLocks noChangeAspect="1"/>
          </p:cNvPicPr>
          <p:nvPr/>
        </p:nvPicPr>
        <p:blipFill>
          <a:blip r:embed="rId2"/>
          <a:stretch>
            <a:fillRect/>
          </a:stretch>
        </p:blipFill>
        <p:spPr>
          <a:xfrm>
            <a:off x="2251054" y="4114161"/>
            <a:ext cx="6232236" cy="1705416"/>
          </a:xfrm>
          <a:prstGeom prst="rect">
            <a:avLst/>
          </a:prstGeom>
        </p:spPr>
      </p:pic>
      <p:graphicFrame>
        <p:nvGraphicFramePr>
          <p:cNvPr id="4" name="Table 3">
            <a:extLst>
              <a:ext uri="{FF2B5EF4-FFF2-40B4-BE49-F238E27FC236}">
                <a16:creationId xmlns:a16="http://schemas.microsoft.com/office/drawing/2014/main" id="{0DFC1FA0-2959-F8E3-DA3F-8162115E8505}"/>
              </a:ext>
            </a:extLst>
          </p:cNvPr>
          <p:cNvGraphicFramePr>
            <a:graphicFrameLocks noGrp="1"/>
          </p:cNvGraphicFramePr>
          <p:nvPr>
            <p:extLst>
              <p:ext uri="{D42A27DB-BD31-4B8C-83A1-F6EECF244321}">
                <p14:modId xmlns:p14="http://schemas.microsoft.com/office/powerpoint/2010/main" val="2023147961"/>
              </p:ext>
            </p:extLst>
          </p:nvPr>
        </p:nvGraphicFramePr>
        <p:xfrm>
          <a:off x="165026" y="1550122"/>
          <a:ext cx="8813947" cy="3129924"/>
        </p:xfrm>
        <a:graphic>
          <a:graphicData uri="http://schemas.openxmlformats.org/drawingml/2006/table">
            <a:tbl>
              <a:tblPr firstRow="1" firstCol="1" bandRow="1"/>
              <a:tblGrid>
                <a:gridCol w="2793964">
                  <a:extLst>
                    <a:ext uri="{9D8B030D-6E8A-4147-A177-3AD203B41FA5}">
                      <a16:colId xmlns:a16="http://schemas.microsoft.com/office/drawing/2014/main" val="3050048354"/>
                    </a:ext>
                  </a:extLst>
                </a:gridCol>
                <a:gridCol w="917500">
                  <a:extLst>
                    <a:ext uri="{9D8B030D-6E8A-4147-A177-3AD203B41FA5}">
                      <a16:colId xmlns:a16="http://schemas.microsoft.com/office/drawing/2014/main" val="2339247595"/>
                    </a:ext>
                  </a:extLst>
                </a:gridCol>
                <a:gridCol w="2432553">
                  <a:extLst>
                    <a:ext uri="{9D8B030D-6E8A-4147-A177-3AD203B41FA5}">
                      <a16:colId xmlns:a16="http://schemas.microsoft.com/office/drawing/2014/main" val="2257828815"/>
                    </a:ext>
                  </a:extLst>
                </a:gridCol>
                <a:gridCol w="766018">
                  <a:extLst>
                    <a:ext uri="{9D8B030D-6E8A-4147-A177-3AD203B41FA5}">
                      <a16:colId xmlns:a16="http://schemas.microsoft.com/office/drawing/2014/main" val="4096548648"/>
                    </a:ext>
                  </a:extLst>
                </a:gridCol>
                <a:gridCol w="1903912">
                  <a:extLst>
                    <a:ext uri="{9D8B030D-6E8A-4147-A177-3AD203B41FA5}">
                      <a16:colId xmlns:a16="http://schemas.microsoft.com/office/drawing/2014/main" val="1139285507"/>
                    </a:ext>
                  </a:extLst>
                </a:gridCol>
              </a:tblGrid>
              <a:tr h="461170">
                <a:tc rowSpan="2">
                  <a:txBody>
                    <a:bodyPr/>
                    <a:lstStyle/>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Mostly Interleaved Practice</a:t>
                      </a:r>
                      <a:endParaRPr lang="en-US" sz="2000" dirty="0">
                        <a:effectLst/>
                        <a:latin typeface="Times New Roman" panose="02020603050405020304" pitchFamily="18" charset="0"/>
                        <a:ea typeface="Times New Roman" panose="02020603050405020304" pitchFamily="18" charset="0"/>
                      </a:endParaRPr>
                    </a:p>
                  </a:txBody>
                  <a:tcPr marL="64452" marR="64452" marT="32227" marB="32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5">
                  <a:txBody>
                    <a:bodyPr/>
                    <a:lstStyle/>
                    <a:p>
                      <a:pPr marL="0" marR="0" algn="ctr">
                        <a:spcBef>
                          <a:spcPts val="0"/>
                        </a:spcBef>
                        <a:spcAft>
                          <a:spcPts val="0"/>
                        </a:spcAft>
                      </a:pPr>
                      <a:r>
                        <a:rPr lang="en-US" sz="2800" dirty="0">
                          <a:effectLst/>
                          <a:latin typeface="MS PMincho"/>
                          <a:ea typeface="Times New Roman" panose="02020603050405020304" pitchFamily="18" charset="0"/>
                          <a:cs typeface="Arial" panose="020B0604020202020204" pitchFamily="34" charset="0"/>
                        </a:rPr>
                        <a:t> </a:t>
                      </a:r>
                      <a:endParaRPr lang="en-US" sz="21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500" dirty="0">
                          <a:effectLst/>
                          <a:latin typeface="MS PMincho"/>
                          <a:ea typeface="Times New Roman" panose="02020603050405020304" pitchFamily="18" charset="0"/>
                          <a:cs typeface="Arial" panose="020B0604020202020204" pitchFamily="34" charset="0"/>
                        </a:rPr>
                        <a:t> </a:t>
                      </a:r>
                      <a:endParaRPr lang="en-US" sz="21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200" dirty="0">
                          <a:effectLst/>
                          <a:latin typeface="Arial" panose="020B0604020202020204" pitchFamily="34" charset="0"/>
                          <a:ea typeface="MS PMincho"/>
                          <a:cs typeface="Arial" panose="020B0604020202020204" pitchFamily="34" charset="0"/>
                          <a:sym typeface="Symbol" panose="05050102010706020507" pitchFamily="18" charset="2"/>
                        </a:rPr>
                        <a:t></a:t>
                      </a:r>
                      <a:endParaRPr lang="en-US" sz="2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10</a:t>
                      </a:r>
                      <a:endParaRPr lang="en-US" sz="2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Days</a:t>
                      </a:r>
                      <a:endParaRPr lang="en-US" dirty="0"/>
                    </a:p>
                  </a:txBody>
                  <a:tcPr marL="0" marR="0" marT="32227" marB="32227"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64452" marR="64452" marT="32227" marB="32227" anchor="ctr">
                    <a:lnL>
                      <a:noFill/>
                    </a:lnL>
                    <a:lnR>
                      <a:noFill/>
                    </a:lnR>
                    <a:lnT>
                      <a:noFill/>
                    </a:lnT>
                    <a:lnB>
                      <a:noFill/>
                    </a:lnB>
                  </a:tcPr>
                </a:tc>
                <a:tc rowSpan="5">
                  <a:txBody>
                    <a:bodyPr/>
                    <a:lstStyle/>
                    <a:p>
                      <a:pPr marL="0" marR="0" algn="ctr">
                        <a:spcBef>
                          <a:spcPts val="0"/>
                        </a:spcBef>
                        <a:spcAft>
                          <a:spcPts val="0"/>
                        </a:spcAft>
                      </a:pPr>
                      <a:r>
                        <a:rPr lang="en-US" sz="2500" dirty="0">
                          <a:solidFill>
                            <a:srgbClr val="FFFFFF"/>
                          </a:solidFill>
                          <a:effectLst/>
                          <a:latin typeface="MS PMincho"/>
                          <a:ea typeface="Times New Roman" panose="02020603050405020304" pitchFamily="18" charset="0"/>
                          <a:cs typeface="Arial" panose="020B0604020202020204" pitchFamily="34" charset="0"/>
                        </a:rPr>
                        <a:t> </a:t>
                      </a:r>
                      <a:endParaRPr lang="en-US" sz="21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500" dirty="0">
                          <a:solidFill>
                            <a:srgbClr val="FFFFFF"/>
                          </a:solidFill>
                          <a:effectLst/>
                          <a:latin typeface="MS PMincho"/>
                          <a:ea typeface="MS PMincho"/>
                          <a:cs typeface="Arial" panose="020B0604020202020204" pitchFamily="34" charset="0"/>
                          <a:sym typeface="Symbol" panose="05050102010706020507" pitchFamily="18" charset="2"/>
                        </a:rPr>
                        <a:t></a:t>
                      </a:r>
                      <a:endParaRPr lang="en-US" sz="21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200" dirty="0">
                          <a:effectLst/>
                          <a:latin typeface="Arial" panose="020B0604020202020204" pitchFamily="34" charset="0"/>
                          <a:ea typeface="MS PMincho"/>
                          <a:cs typeface="Arial" panose="020B0604020202020204" pitchFamily="34" charset="0"/>
                          <a:sym typeface="Symbol" panose="05050102010706020507" pitchFamily="18" charset="2"/>
                        </a:rPr>
                        <a:t></a:t>
                      </a:r>
                      <a:endParaRPr lang="en-US" sz="2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33 days</a:t>
                      </a:r>
                      <a:endParaRPr lang="en-US" sz="2000" dirty="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tc>
                  <a:txBody>
                    <a:bodyPr/>
                    <a:lstStyle/>
                    <a:p>
                      <a:pPr marL="0" marR="0" algn="ctr">
                        <a:spcBef>
                          <a:spcPts val="0"/>
                        </a:spcBef>
                        <a:spcAft>
                          <a:spcPts val="0"/>
                        </a:spcAft>
                      </a:pPr>
                      <a:r>
                        <a:rPr lang="en-US" sz="2800">
                          <a:effectLst/>
                          <a:latin typeface="Arial" panose="020B0604020202020204" pitchFamily="34" charset="0"/>
                          <a:ea typeface="Times New Roman" panose="02020603050405020304" pitchFamily="18" charset="0"/>
                        </a:rPr>
                        <a:t> </a:t>
                      </a:r>
                      <a:endParaRPr lang="en-US" sz="210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extLst>
                  <a:ext uri="{0D108BD9-81ED-4DB2-BD59-A6C34878D82A}">
                    <a16:rowId xmlns:a16="http://schemas.microsoft.com/office/drawing/2014/main" val="3331747185"/>
                  </a:ext>
                </a:extLst>
              </a:tr>
              <a:tr h="46117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2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64452" marR="64452" marT="32227" marB="32227"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2800">
                          <a:effectLst/>
                          <a:latin typeface="Arial" panose="020B0604020202020204" pitchFamily="34" charset="0"/>
                          <a:ea typeface="Times New Roman" panose="02020603050405020304" pitchFamily="18" charset="0"/>
                        </a:rPr>
                        <a:t> </a:t>
                      </a:r>
                      <a:endParaRPr lang="en-US" sz="210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6369705"/>
                  </a:ext>
                </a:extLst>
              </a:tr>
              <a:tr h="632878">
                <a:tc>
                  <a:txBody>
                    <a:bodyPr/>
                    <a:lstStyle/>
                    <a:p>
                      <a:pPr marL="0" marR="0" algn="ctr">
                        <a:spcBef>
                          <a:spcPts val="0"/>
                        </a:spcBef>
                        <a:spcAft>
                          <a:spcPts val="0"/>
                        </a:spcAft>
                      </a:pPr>
                      <a:r>
                        <a:rPr lang="en-US" sz="2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64452" marR="64452" marT="32227" marB="32227"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mpd="sng">
                      <a:noFill/>
                      <a:prstDash val="solid"/>
                    </a:lnL>
                    <a:lnT w="12700" cmpd="sng">
                      <a:noFill/>
                      <a:prstDash val="solid"/>
                    </a:lnT>
                  </a:tcPr>
                </a:tc>
                <a:tc>
                  <a:txBody>
                    <a:bodyPr/>
                    <a:lstStyle/>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Review</a:t>
                      </a:r>
                      <a:endParaRPr lang="en-US" sz="2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Assignment</a:t>
                      </a:r>
                      <a:endParaRPr lang="en-US" sz="2000" dirty="0">
                        <a:effectLst/>
                        <a:latin typeface="Times New Roman" panose="02020603050405020304" pitchFamily="18" charset="0"/>
                        <a:ea typeface="Times New Roman" panose="02020603050405020304" pitchFamily="18" charset="0"/>
                      </a:endParaRPr>
                    </a:p>
                  </a:txBody>
                  <a:tcPr marL="0" marR="0" marT="32227" marB="32227"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vMerge="1">
                  <a:txBody>
                    <a:bodyPr/>
                    <a:lstStyle/>
                    <a:p>
                      <a:endParaRPr lang="en-US"/>
                    </a:p>
                  </a:txBody>
                  <a:tcPr>
                    <a:lnL w="12700" cap="flat" cmpd="sng" algn="ctr">
                      <a:solidFill>
                        <a:srgbClr val="000000"/>
                      </a:solidFill>
                      <a:prstDash val="solid"/>
                      <a:round/>
                      <a:headEnd type="none" w="med" len="med"/>
                      <a:tailEnd type="none" w="med" len="med"/>
                    </a:lnL>
                    <a:lnT w="12700" cmpd="sng">
                      <a:noFill/>
                      <a:prstDash val="solid"/>
                    </a:lnT>
                  </a:tcPr>
                </a:tc>
                <a:tc>
                  <a:txBody>
                    <a:bodyPr/>
                    <a:lstStyle/>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Unannounced Test</a:t>
                      </a:r>
                      <a:endParaRPr lang="en-US" sz="2000" dirty="0">
                        <a:effectLst/>
                        <a:latin typeface="Times New Roman" panose="02020603050405020304" pitchFamily="18" charset="0"/>
                        <a:ea typeface="Times New Roman" panose="02020603050405020304" pitchFamily="18" charset="0"/>
                      </a:endParaRPr>
                    </a:p>
                  </a:txBody>
                  <a:tcPr marL="0" marR="0" marT="32227" marB="32227"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33041831"/>
                  </a:ext>
                </a:extLst>
              </a:tr>
              <a:tr h="461170">
                <a:tc rowSpan="2">
                  <a:txBody>
                    <a:bodyPr/>
                    <a:lstStyle/>
                    <a:p>
                      <a:pPr marL="0" marR="0" algn="ctr">
                        <a:spcBef>
                          <a:spcPts val="0"/>
                        </a:spcBef>
                        <a:spcAft>
                          <a:spcPts val="0"/>
                        </a:spcAft>
                      </a:pPr>
                      <a:r>
                        <a:rPr lang="en-US" sz="2000" dirty="0">
                          <a:effectLst/>
                          <a:latin typeface="Arial" panose="020B0604020202020204" pitchFamily="34" charset="0"/>
                          <a:ea typeface="Times New Roman" panose="02020603050405020304" pitchFamily="18" charset="0"/>
                        </a:rPr>
                        <a:t>Mostly Blocked Practice</a:t>
                      </a:r>
                      <a:endParaRPr lang="en-US" sz="2000" dirty="0">
                        <a:effectLst/>
                        <a:latin typeface="Times New Roman" panose="02020603050405020304" pitchFamily="18" charset="0"/>
                        <a:ea typeface="Times New Roman" panose="02020603050405020304" pitchFamily="18" charset="0"/>
                      </a:endParaRPr>
                    </a:p>
                  </a:txBody>
                  <a:tcPr marL="64452" marR="64452" marT="32227" marB="32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vMerge="1">
                  <a:txBody>
                    <a:bodyPr/>
                    <a:lstStyle/>
                    <a:p>
                      <a:endParaRPr lang="en-US"/>
                    </a:p>
                  </a:txBody>
                  <a:tcPr/>
                </a:tc>
                <a:tc>
                  <a:txBody>
                    <a:bodyPr/>
                    <a:lstStyle/>
                    <a:p>
                      <a:pPr marL="0" marR="0" algn="ctr">
                        <a:spcBef>
                          <a:spcPts val="0"/>
                        </a:spcBef>
                        <a:spcAft>
                          <a:spcPts val="0"/>
                        </a:spcAft>
                      </a:pPr>
                      <a:r>
                        <a:rPr lang="en-US" sz="2800">
                          <a:effectLst/>
                          <a:latin typeface="Arial" panose="020B0604020202020204" pitchFamily="34" charset="0"/>
                          <a:ea typeface="Times New Roman" panose="02020603050405020304" pitchFamily="18" charset="0"/>
                        </a:rPr>
                        <a:t> </a:t>
                      </a:r>
                      <a:endParaRPr lang="en-US" sz="210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marL="0" marR="0" algn="ctr">
                        <a:spcBef>
                          <a:spcPts val="0"/>
                        </a:spcBef>
                        <a:spcAft>
                          <a:spcPts val="0"/>
                        </a:spcAft>
                      </a:pPr>
                      <a:r>
                        <a:rPr lang="en-US" sz="2800">
                          <a:effectLst/>
                          <a:latin typeface="Arial" panose="020B0604020202020204" pitchFamily="34" charset="0"/>
                          <a:ea typeface="Times New Roman" panose="02020603050405020304" pitchFamily="18" charset="0"/>
                        </a:rPr>
                        <a:t> </a:t>
                      </a:r>
                      <a:endParaRPr lang="en-US" sz="210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25908495"/>
                  </a:ext>
                </a:extLst>
              </a:tr>
              <a:tr h="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2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tc vMerge="1">
                  <a:txBody>
                    <a:bodyPr/>
                    <a:lstStyle/>
                    <a:p>
                      <a:endParaRPr lang="en-US"/>
                    </a:p>
                  </a:txBody>
                  <a:tcPr/>
                </a:tc>
                <a:tc>
                  <a:txBody>
                    <a:bodyPr/>
                    <a:lstStyle/>
                    <a:p>
                      <a:pPr marL="0" marR="0" algn="ctr">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extLst>
                  <a:ext uri="{0D108BD9-81ED-4DB2-BD59-A6C34878D82A}">
                    <a16:rowId xmlns:a16="http://schemas.microsoft.com/office/drawing/2014/main" val="3386218488"/>
                  </a:ext>
                </a:extLst>
              </a:tr>
              <a:tr h="461170">
                <a:tc>
                  <a:txBody>
                    <a:bodyPr/>
                    <a:lstStyle/>
                    <a:p>
                      <a:pPr marL="0" marR="0" algn="ctr">
                        <a:spcBef>
                          <a:spcPts val="0"/>
                        </a:spcBef>
                        <a:spcAft>
                          <a:spcPts val="0"/>
                        </a:spcAft>
                      </a:pPr>
                      <a:r>
                        <a:rPr lang="en-US" sz="2200" dirty="0">
                          <a:effectLst/>
                          <a:latin typeface="Arial" panose="020B0604020202020204" pitchFamily="34" charset="0"/>
                          <a:ea typeface="MS PMincho"/>
                          <a:cs typeface="Arial" panose="020B0604020202020204" pitchFamily="34" charset="0"/>
                          <a:sym typeface="Symbol" panose="05050102010706020507" pitchFamily="18" charset="2"/>
                        </a:rPr>
                        <a:t></a:t>
                      </a:r>
                      <a:r>
                        <a:rPr lang="en-US" sz="2200" dirty="0">
                          <a:effectLst/>
                          <a:latin typeface="Arial" panose="020B0604020202020204" pitchFamily="34" charset="0"/>
                          <a:ea typeface="MS PMincho"/>
                        </a:rPr>
                        <a:t>  </a:t>
                      </a:r>
                      <a:r>
                        <a:rPr lang="en-US" sz="2000" dirty="0">
                          <a:effectLst/>
                          <a:latin typeface="Arial" panose="020B0604020202020204" pitchFamily="34" charset="0"/>
                          <a:ea typeface="Times New Roman" panose="02020603050405020304" pitchFamily="18" charset="0"/>
                        </a:rPr>
                        <a:t>103 days </a:t>
                      </a:r>
                      <a:r>
                        <a:rPr lang="en-US" sz="2200" dirty="0">
                          <a:effectLst/>
                          <a:latin typeface="Arial" panose="020B0604020202020204" pitchFamily="34" charset="0"/>
                          <a:ea typeface="MS PMincho"/>
                          <a:cs typeface="Arial" panose="020B0604020202020204" pitchFamily="34" charset="0"/>
                          <a:sym typeface="Symbol" panose="05050102010706020507" pitchFamily="18" charset="2"/>
                        </a:rPr>
                        <a:t></a:t>
                      </a:r>
                      <a:endParaRPr lang="en-US" sz="2200" dirty="0">
                        <a:effectLst/>
                        <a:latin typeface="Times New Roman" panose="02020603050405020304" pitchFamily="18" charset="0"/>
                        <a:ea typeface="Times New Roman" panose="02020603050405020304" pitchFamily="18" charset="0"/>
                      </a:endParaRPr>
                    </a:p>
                  </a:txBody>
                  <a:tcPr marL="0" marR="0" marT="32227" marB="32227">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800">
                          <a:effectLst/>
                          <a:latin typeface="MS PMincho"/>
                          <a:ea typeface="Times New Roman" panose="02020603050405020304" pitchFamily="18" charset="0"/>
                          <a:cs typeface="Arial" panose="020B0604020202020204" pitchFamily="34" charset="0"/>
                        </a:rPr>
                        <a:t> </a:t>
                      </a:r>
                      <a:endParaRPr lang="en-US" sz="210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tc>
                  <a:txBody>
                    <a:bodyPr/>
                    <a:lstStyle/>
                    <a:p>
                      <a:pPr marL="0" marR="0" algn="ctr">
                        <a:spcBef>
                          <a:spcPts val="0"/>
                        </a:spcBef>
                        <a:spcAft>
                          <a:spcPts val="0"/>
                        </a:spcAft>
                      </a:pPr>
                      <a:r>
                        <a:rPr lang="en-US" sz="2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tc>
                  <a:txBody>
                    <a:bodyPr/>
                    <a:lstStyle/>
                    <a:p>
                      <a:pPr marL="0" marR="0" algn="ctr">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tc>
                  <a:txBody>
                    <a:bodyPr/>
                    <a:lstStyle/>
                    <a:p>
                      <a:pPr marL="0" marR="0" algn="ctr">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0" marR="0" marT="32227" marB="32227" anchor="ctr">
                    <a:lnL>
                      <a:noFill/>
                    </a:lnL>
                    <a:lnR>
                      <a:noFill/>
                    </a:lnR>
                    <a:lnT>
                      <a:noFill/>
                    </a:lnT>
                    <a:lnB>
                      <a:noFill/>
                    </a:lnB>
                  </a:tcPr>
                </a:tc>
                <a:extLst>
                  <a:ext uri="{0D108BD9-81ED-4DB2-BD59-A6C34878D82A}">
                    <a16:rowId xmlns:a16="http://schemas.microsoft.com/office/drawing/2014/main" val="3733473738"/>
                  </a:ext>
                </a:extLst>
              </a:tr>
            </a:tbl>
          </a:graphicData>
        </a:graphic>
      </p:graphicFrame>
      <p:sp>
        <p:nvSpPr>
          <p:cNvPr id="5" name="Rectangle 11">
            <a:extLst>
              <a:ext uri="{FF2B5EF4-FFF2-40B4-BE49-F238E27FC236}">
                <a16:creationId xmlns:a16="http://schemas.microsoft.com/office/drawing/2014/main" id="{444B0913-45FD-CF68-CE97-2A5C9E16336D}"/>
              </a:ext>
            </a:extLst>
          </p:cNvPr>
          <p:cNvSpPr>
            <a:spLocks noChangeArrowheads="1"/>
          </p:cNvSpPr>
          <p:nvPr/>
        </p:nvSpPr>
        <p:spPr bwMode="auto">
          <a:xfrm>
            <a:off x="46058" y="5980728"/>
            <a:ext cx="9051881" cy="754053"/>
          </a:xfrm>
          <a:prstGeom prst="rect">
            <a:avLst/>
          </a:prstGeom>
          <a:noFill/>
          <a:ln w="9525">
            <a:noFill/>
            <a:miter lim="800000"/>
            <a:headEnd/>
            <a:tailEnd/>
          </a:ln>
        </p:spPr>
        <p:txBody>
          <a:bodyPr wrap="square" anchor="ctr" anchorCtr="0">
            <a:spAutoFit/>
          </a:bodyPr>
          <a:lstStyle/>
          <a:p>
            <a:pPr marL="274320" marR="0" indent="-274320">
              <a:spcBef>
                <a:spcPts val="0"/>
              </a:spcBef>
              <a:spcAft>
                <a:spcPts val="600"/>
              </a:spcAft>
            </a:pPr>
            <a:r>
              <a:rPr lang="en-US" sz="1800" dirty="0">
                <a:solidFill>
                  <a:schemeClr val="tx1"/>
                </a:solidFill>
                <a:latin typeface="Arial" panose="020B0604020202020204" pitchFamily="34" charset="0"/>
                <a:ea typeface="Times New Roman" panose="02020603050405020304" pitchFamily="18" charset="0"/>
                <a:cs typeface="Arial" panose="020B0604020202020204" pitchFamily="34" charset="0"/>
              </a:rPr>
              <a:t>Rohrer, Dedrick, Hartwig, and Cheung (2020). </a:t>
            </a:r>
            <a:r>
              <a:rPr lang="en-US" sz="1800" i="1" dirty="0">
                <a:solidFill>
                  <a:schemeClr val="tx1"/>
                </a:solidFill>
                <a:latin typeface="Arial" panose="020B0604020202020204" pitchFamily="34" charset="0"/>
                <a:ea typeface="Times New Roman" panose="02020603050405020304" pitchFamily="18" charset="0"/>
                <a:cs typeface="Arial" panose="020B0604020202020204" pitchFamily="34" charset="0"/>
              </a:rPr>
              <a:t>Journal of Educational Psychology</a:t>
            </a:r>
            <a:endParaRPr lang="en-US" sz="1800" i="1" dirty="0">
              <a:solidFill>
                <a:schemeClr val="tx1"/>
              </a:solidFill>
              <a:latin typeface="Arial" panose="020B0604020202020204" pitchFamily="34" charset="0"/>
              <a:cs typeface="Arial" pitchFamily="34" charset="0"/>
            </a:endParaRPr>
          </a:p>
          <a:p>
            <a:pPr>
              <a:tabLst>
                <a:tab pos="-457200" algn="l"/>
                <a:tab pos="0" algn="l"/>
              </a:tabLst>
            </a:pPr>
            <a:endParaRPr lang="en-US" sz="20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768783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854" y="106724"/>
            <a:ext cx="8489949" cy="523220"/>
          </a:xfrm>
          <a:prstGeom prst="rect">
            <a:avLst/>
          </a:prstGeom>
          <a:noFill/>
          <a:ln w="9525">
            <a:noFill/>
            <a:miter lim="800000"/>
            <a:headEnd/>
            <a:tailEnd/>
          </a:ln>
        </p:spPr>
        <p:txBody>
          <a:bodyPr wrap="square" anchor="ctr">
            <a:spAutoFit/>
          </a:bodyPr>
          <a:lstStyle/>
          <a:p>
            <a:pPr>
              <a:tabLst>
                <a:tab pos="-457200" algn="l"/>
                <a:tab pos="0" algn="l"/>
                <a:tab pos="228600" algn="l"/>
              </a:tabLst>
            </a:pPr>
            <a:r>
              <a:rPr lang="en-US" sz="2800" dirty="0">
                <a:solidFill>
                  <a:srgbClr val="663300"/>
                </a:solidFill>
                <a:latin typeface="Arial" pitchFamily="34" charset="0"/>
                <a:cs typeface="Arial" pitchFamily="34" charset="0"/>
              </a:rPr>
              <a:t>Yet blocked practice predominates most textbooks</a:t>
            </a:r>
          </a:p>
        </p:txBody>
      </p:sp>
      <p:sp>
        <p:nvSpPr>
          <p:cNvPr id="2" name="Slide Number Placeholder 1">
            <a:extLst>
              <a:ext uri="{FF2B5EF4-FFF2-40B4-BE49-F238E27FC236}">
                <a16:creationId xmlns:a16="http://schemas.microsoft.com/office/drawing/2014/main" id="{1562A4C4-54C1-903F-6A2D-249DFDC7D7D0}"/>
              </a:ext>
            </a:extLst>
          </p:cNvPr>
          <p:cNvSpPr>
            <a:spLocks noGrp="1"/>
          </p:cNvSpPr>
          <p:nvPr>
            <p:ph type="sldNum" sz="quarter" idx="12"/>
          </p:nvPr>
        </p:nvSpPr>
        <p:spPr>
          <a:xfrm>
            <a:off x="6584950" y="6294076"/>
            <a:ext cx="1905000" cy="457200"/>
          </a:xfrm>
        </p:spPr>
        <p:txBody>
          <a:bodyPr/>
          <a:lstStyle/>
          <a:p>
            <a:pPr>
              <a:defRPr/>
            </a:pPr>
            <a:fld id="{771D5AD0-D902-47D3-8508-4DA912C1202E}" type="slidenum">
              <a:rPr lang="en-US" smtClean="0"/>
              <a:pPr>
                <a:defRPr/>
              </a:pPr>
              <a:t>30</a:t>
            </a:fld>
            <a:endParaRPr lang="en-US"/>
          </a:p>
        </p:txBody>
      </p:sp>
      <p:pic>
        <p:nvPicPr>
          <p:cNvPr id="6" name="Picture 5">
            <a:extLst>
              <a:ext uri="{FF2B5EF4-FFF2-40B4-BE49-F238E27FC236}">
                <a16:creationId xmlns:a16="http://schemas.microsoft.com/office/drawing/2014/main" id="{B9FDED19-E4DF-084A-4110-0AB4F8F98C06}"/>
              </a:ext>
            </a:extLst>
          </p:cNvPr>
          <p:cNvPicPr>
            <a:picLocks noChangeAspect="1"/>
          </p:cNvPicPr>
          <p:nvPr/>
        </p:nvPicPr>
        <p:blipFill>
          <a:blip r:embed="rId2"/>
          <a:stretch>
            <a:fillRect/>
          </a:stretch>
        </p:blipFill>
        <p:spPr>
          <a:xfrm>
            <a:off x="106324" y="855865"/>
            <a:ext cx="9065830" cy="4584055"/>
          </a:xfrm>
          <a:prstGeom prst="rect">
            <a:avLst/>
          </a:prstGeom>
        </p:spPr>
      </p:pic>
      <p:sp>
        <p:nvSpPr>
          <p:cNvPr id="7" name="Rectangle 11">
            <a:extLst>
              <a:ext uri="{FF2B5EF4-FFF2-40B4-BE49-F238E27FC236}">
                <a16:creationId xmlns:a16="http://schemas.microsoft.com/office/drawing/2014/main" id="{B73B567C-72D4-E4C6-A690-3C3A4CDD895D}"/>
              </a:ext>
            </a:extLst>
          </p:cNvPr>
          <p:cNvSpPr>
            <a:spLocks noChangeArrowheads="1"/>
          </p:cNvSpPr>
          <p:nvPr/>
        </p:nvSpPr>
        <p:spPr bwMode="auto">
          <a:xfrm>
            <a:off x="15819" y="6054730"/>
            <a:ext cx="9051881" cy="784830"/>
          </a:xfrm>
          <a:prstGeom prst="rect">
            <a:avLst/>
          </a:prstGeom>
          <a:noFill/>
          <a:ln w="9525">
            <a:noFill/>
            <a:miter lim="800000"/>
            <a:headEnd/>
            <a:tailEnd/>
          </a:ln>
        </p:spPr>
        <p:txBody>
          <a:bodyPr wrap="square" anchor="ctr" anchorCtr="0">
            <a:spAutoFit/>
          </a:bodyPr>
          <a:lstStyle/>
          <a:p>
            <a:pPr marL="274320" marR="0" indent="-274320">
              <a:spcBef>
                <a:spcPts val="0"/>
              </a:spcBef>
              <a:spcAft>
                <a:spcPts val="600"/>
              </a:spcAft>
            </a:pPr>
            <a:r>
              <a:rPr lang="en-US" sz="2000" dirty="0">
                <a:solidFill>
                  <a:schemeClr val="tx1"/>
                </a:solidFill>
                <a:latin typeface="Arial" panose="020B0604020202020204" pitchFamily="34" charset="0"/>
                <a:ea typeface="Times New Roman" panose="02020603050405020304" pitchFamily="18" charset="0"/>
                <a:cs typeface="Arial" panose="020B0604020202020204" pitchFamily="34" charset="0"/>
              </a:rPr>
              <a:t>Rohrer et al. (2020). </a:t>
            </a:r>
            <a:r>
              <a:rPr lang="en-US" sz="2000" i="1" dirty="0">
                <a:solidFill>
                  <a:schemeClr val="tx1"/>
                </a:solidFill>
                <a:latin typeface="Arial" panose="020B0604020202020204" pitchFamily="34" charset="0"/>
                <a:ea typeface="Times New Roman" panose="02020603050405020304" pitchFamily="18" charset="0"/>
                <a:cs typeface="Arial" panose="020B0604020202020204" pitchFamily="34" charset="0"/>
              </a:rPr>
              <a:t>Educational Psychology Review</a:t>
            </a:r>
            <a:endParaRPr lang="en-US" sz="2000" i="1" dirty="0">
              <a:solidFill>
                <a:schemeClr val="tx1"/>
              </a:solidFill>
              <a:latin typeface="Arial" panose="020B0604020202020204" pitchFamily="34" charset="0"/>
              <a:cs typeface="Arial" pitchFamily="34" charset="0"/>
            </a:endParaRPr>
          </a:p>
          <a:p>
            <a:pPr>
              <a:tabLst>
                <a:tab pos="-457200" algn="l"/>
                <a:tab pos="0" algn="l"/>
              </a:tabLst>
            </a:pPr>
            <a:endParaRPr lang="en-US" sz="20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022043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125625"/>
            <a:ext cx="9144000" cy="5632311"/>
          </a:xfrm>
          <a:prstGeom prst="rect">
            <a:avLst/>
          </a:prstGeom>
          <a:noFill/>
          <a:ln w="9525">
            <a:noFill/>
            <a:miter lim="800000"/>
            <a:headEnd/>
            <a:tailEnd/>
          </a:ln>
        </p:spPr>
        <p:txBody>
          <a:bodyPr wrap="square" anchor="ctr">
            <a:spAutoFit/>
          </a:bodyPr>
          <a:lstStyle/>
          <a:p>
            <a:pPr>
              <a:tabLst>
                <a:tab pos="-457200" algn="l"/>
                <a:tab pos="0" algn="l"/>
                <a:tab pos="228600" algn="l"/>
              </a:tabLst>
            </a:pPr>
            <a:r>
              <a:rPr lang="en-US" dirty="0">
                <a:solidFill>
                  <a:srgbClr val="663300"/>
                </a:solidFill>
                <a:latin typeface="Arial" pitchFamily="34" charset="0"/>
                <a:cs typeface="Arial" pitchFamily="34" charset="0"/>
              </a:rPr>
              <a:t>Even most review assignments include small blocks</a:t>
            </a: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a:p>
            <a:pPr>
              <a:tabLst>
                <a:tab pos="-457200" algn="l"/>
                <a:tab pos="0" algn="l"/>
                <a:tab pos="228600" algn="l"/>
              </a:tabLst>
            </a:pPr>
            <a:endParaRPr lang="en-US" dirty="0">
              <a:solidFill>
                <a:srgbClr val="663300"/>
              </a:solidFill>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1562A4C4-54C1-903F-6A2D-249DFDC7D7D0}"/>
              </a:ext>
            </a:extLst>
          </p:cNvPr>
          <p:cNvSpPr>
            <a:spLocks noGrp="1"/>
          </p:cNvSpPr>
          <p:nvPr>
            <p:ph type="sldNum" sz="quarter" idx="12"/>
          </p:nvPr>
        </p:nvSpPr>
        <p:spPr>
          <a:xfrm>
            <a:off x="6584950" y="6294076"/>
            <a:ext cx="1905000" cy="457200"/>
          </a:xfrm>
        </p:spPr>
        <p:txBody>
          <a:bodyPr/>
          <a:lstStyle/>
          <a:p>
            <a:pPr>
              <a:defRPr/>
            </a:pPr>
            <a:fld id="{771D5AD0-D902-47D3-8508-4DA912C1202E}" type="slidenum">
              <a:rPr lang="en-US" smtClean="0"/>
              <a:pPr>
                <a:defRPr/>
              </a:pPr>
              <a:t>31</a:t>
            </a:fld>
            <a:endParaRPr lang="en-US"/>
          </a:p>
        </p:txBody>
      </p:sp>
      <p:pic>
        <p:nvPicPr>
          <p:cNvPr id="3" name="Picture 2" descr="GlencoeAlg1">
            <a:extLst>
              <a:ext uri="{FF2B5EF4-FFF2-40B4-BE49-F238E27FC236}">
                <a16:creationId xmlns:a16="http://schemas.microsoft.com/office/drawing/2014/main" id="{6F84A03D-DB13-A53C-3969-AF43A52905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665" y="1029508"/>
            <a:ext cx="7412165" cy="4729561"/>
          </a:xfrm>
          <a:prstGeom prst="rect">
            <a:avLst/>
          </a:prstGeom>
          <a:noFill/>
          <a:ln>
            <a:noFill/>
          </a:ln>
        </p:spPr>
      </p:pic>
    </p:spTree>
    <p:extLst>
      <p:ext uri="{BB962C8B-B14F-4D97-AF65-F5344CB8AC3E}">
        <p14:creationId xmlns:p14="http://schemas.microsoft.com/office/powerpoint/2010/main" val="3288046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ChangeArrowheads="1"/>
          </p:cNvSpPr>
          <p:nvPr/>
        </p:nvSpPr>
        <p:spPr bwMode="auto">
          <a:xfrm>
            <a:off x="10738" y="90170"/>
            <a:ext cx="9144000" cy="652463"/>
          </a:xfrm>
          <a:prstGeom prst="rect">
            <a:avLst/>
          </a:prstGeom>
          <a:noFill/>
          <a:ln w="9525">
            <a:noFill/>
            <a:miter lim="800000"/>
            <a:headEnd/>
            <a:tailEnd/>
          </a:ln>
        </p:spPr>
        <p:txBody>
          <a:bodyPr lIns="91432" tIns="45716" rIns="91432" bIns="45716"/>
          <a:lstStyle/>
          <a:p>
            <a:pPr defTabSz="457200"/>
            <a:r>
              <a:rPr lang="en-US" dirty="0">
                <a:solidFill>
                  <a:schemeClr val="accent6">
                    <a:lumMod val="50000"/>
                  </a:schemeClr>
                </a:solidFill>
              </a:rPr>
              <a:t>Overview of Learning Strategies</a:t>
            </a:r>
          </a:p>
          <a:p>
            <a:pPr defTabSz="457200"/>
            <a:endParaRPr lang="en-US" sz="2000" dirty="0">
              <a:solidFill>
                <a:schemeClr val="tx1"/>
              </a:solidFill>
            </a:endParaRPr>
          </a:p>
          <a:p>
            <a:pPr defTabSz="457200"/>
            <a:endParaRPr lang="en-US" sz="2000" dirty="0">
              <a:solidFill>
                <a:schemeClr val="tx1"/>
              </a:solidFill>
            </a:endParaRPr>
          </a:p>
          <a:p>
            <a:pPr defTabSz="457200">
              <a:lnSpc>
                <a:spcPct val="150000"/>
              </a:lnSpc>
            </a:pPr>
            <a:r>
              <a:rPr lang="en-US" sz="2000" dirty="0">
                <a:solidFill>
                  <a:schemeClr val="tx1"/>
                </a:solidFill>
              </a:rPr>
              <a:t>	</a:t>
            </a:r>
            <a:r>
              <a:rPr lang="en-US" sz="2000" u="sng" dirty="0">
                <a:solidFill>
                  <a:schemeClr val="tx1"/>
                </a:solidFill>
              </a:rPr>
              <a:t>Strategy</a:t>
            </a:r>
            <a:r>
              <a:rPr lang="en-US" sz="2000" dirty="0">
                <a:solidFill>
                  <a:schemeClr val="tx1"/>
                </a:solidFill>
              </a:rPr>
              <a:t>					</a:t>
            </a:r>
            <a:r>
              <a:rPr lang="en-US" sz="2000" u="sng" dirty="0">
                <a:solidFill>
                  <a:schemeClr val="tx1"/>
                </a:solidFill>
              </a:rPr>
              <a:t>Efficacy</a:t>
            </a:r>
          </a:p>
          <a:p>
            <a:pPr defTabSz="457200">
              <a:lnSpc>
                <a:spcPct val="150000"/>
              </a:lnSpc>
            </a:pPr>
            <a:r>
              <a:rPr lang="en-US" sz="2000" dirty="0">
                <a:solidFill>
                  <a:schemeClr val="tx1"/>
                </a:solidFill>
              </a:rPr>
              <a:t>	repetition / rehearsing 		poor</a:t>
            </a:r>
          </a:p>
          <a:p>
            <a:pPr defTabSz="457200">
              <a:lnSpc>
                <a:spcPct val="150000"/>
              </a:lnSpc>
            </a:pPr>
            <a:r>
              <a:rPr lang="en-US" sz="2000" dirty="0">
                <a:solidFill>
                  <a:schemeClr val="tx1"/>
                </a:solidFill>
              </a:rPr>
              <a:t>	highlighting/underlining		poor</a:t>
            </a:r>
          </a:p>
          <a:p>
            <a:pPr defTabSz="457200">
              <a:lnSpc>
                <a:spcPct val="150000"/>
              </a:lnSpc>
            </a:pPr>
            <a:r>
              <a:rPr lang="en-US" sz="2000" dirty="0">
                <a:solidFill>
                  <a:schemeClr val="tx1"/>
                </a:solidFill>
              </a:rPr>
              <a:t>	reading						good if material is understood 	</a:t>
            </a:r>
          </a:p>
          <a:p>
            <a:pPr defTabSz="457200">
              <a:lnSpc>
                <a:spcPct val="150000"/>
              </a:lnSpc>
            </a:pPr>
            <a:r>
              <a:rPr lang="en-US" sz="2000" dirty="0">
                <a:solidFill>
                  <a:schemeClr val="tx1"/>
                </a:solidFill>
              </a:rPr>
              <a:t>	answer feedback			good</a:t>
            </a:r>
          </a:p>
          <a:p>
            <a:pPr defTabSz="457200">
              <a:lnSpc>
                <a:spcPct val="150000"/>
              </a:lnSpc>
            </a:pPr>
            <a:r>
              <a:rPr lang="en-US" sz="2000" dirty="0">
                <a:solidFill>
                  <a:schemeClr val="tx1"/>
                </a:solidFill>
              </a:rPr>
              <a:t>	self-explanation				good</a:t>
            </a:r>
          </a:p>
          <a:p>
            <a:pPr defTabSz="457200">
              <a:lnSpc>
                <a:spcPct val="150000"/>
              </a:lnSpc>
            </a:pPr>
            <a:r>
              <a:rPr lang="en-US" sz="2000" dirty="0">
                <a:solidFill>
                  <a:schemeClr val="tx1"/>
                </a:solidFill>
              </a:rPr>
              <a:t>	retrieval practice 			good</a:t>
            </a:r>
          </a:p>
          <a:p>
            <a:pPr defTabSz="457200">
              <a:lnSpc>
                <a:spcPct val="150000"/>
              </a:lnSpc>
            </a:pPr>
            <a:r>
              <a:rPr lang="en-US" sz="2000" dirty="0">
                <a:solidFill>
                  <a:schemeClr val="tx1"/>
                </a:solidFill>
              </a:rPr>
              <a:t>	spacing						good </a:t>
            </a:r>
          </a:p>
          <a:p>
            <a:pPr defTabSz="457200">
              <a:lnSpc>
                <a:spcPct val="150000"/>
              </a:lnSpc>
            </a:pPr>
            <a:r>
              <a:rPr lang="en-US" sz="2000" dirty="0">
                <a:solidFill>
                  <a:schemeClr val="tx1"/>
                </a:solidFill>
              </a:rPr>
              <a:t>	interleaving					good for math and quantitative science</a:t>
            </a:r>
          </a:p>
          <a:p>
            <a:pPr defTabSz="457200">
              <a:lnSpc>
                <a:spcPct val="150000"/>
              </a:lnSpc>
            </a:pPr>
            <a:endParaRPr lang="en-US" sz="2000" dirty="0">
              <a:solidFill>
                <a:schemeClr val="tx1"/>
              </a:solidFill>
            </a:endParaRPr>
          </a:p>
          <a:p>
            <a:pPr defTabSz="457200">
              <a:lnSpc>
                <a:spcPct val="150000"/>
              </a:lnSpc>
            </a:pPr>
            <a:r>
              <a:rPr lang="en-US" sz="2000" dirty="0">
                <a:solidFill>
                  <a:schemeClr val="tx2">
                    <a:lumMod val="75000"/>
                  </a:schemeClr>
                </a:solidFill>
              </a:rPr>
              <a:t>(For a review, see Dunlosky, Rawson, Marsh, Nathan, &amp; Willingham, 2013)</a:t>
            </a:r>
            <a:endParaRPr lang="en-US" altLang="en-US" sz="2000" dirty="0">
              <a:solidFill>
                <a:schemeClr val="tx1"/>
              </a:solidFill>
            </a:endParaRPr>
          </a:p>
          <a:p>
            <a:pPr defTabSz="457200">
              <a:lnSpc>
                <a:spcPct val="150000"/>
              </a:lnSpc>
            </a:pPr>
            <a:endParaRPr lang="en-US" sz="2000" dirty="0">
              <a:solidFill>
                <a:schemeClr val="tx1"/>
              </a:solidFill>
            </a:endParaRPr>
          </a:p>
          <a:p>
            <a:pPr defTabSz="457200">
              <a:lnSpc>
                <a:spcPct val="150000"/>
              </a:lnSpc>
            </a:pPr>
            <a:r>
              <a:rPr lang="en-US" sz="2000" dirty="0">
                <a:solidFill>
                  <a:schemeClr val="tx1"/>
                </a:solidFill>
              </a:rPr>
              <a:t>	</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27248"/>
            <a:ext cx="9144000" cy="5078313"/>
          </a:xfrm>
          <a:prstGeom prst="rect">
            <a:avLst/>
          </a:prstGeom>
          <a:noFill/>
          <a:ln w="9525">
            <a:noFill/>
            <a:miter lim="800000"/>
            <a:headEnd/>
            <a:tailEnd/>
          </a:ln>
        </p:spPr>
        <p:txBody>
          <a:bodyPr wrap="square">
            <a:spAutoFit/>
          </a:bodyPr>
          <a:lstStyle/>
          <a:p>
            <a:r>
              <a:rPr lang="en-US" dirty="0">
                <a:solidFill>
                  <a:schemeClr val="accent6">
                    <a:lumMod val="50000"/>
                  </a:schemeClr>
                </a:solidFill>
                <a:latin typeface="Arial" panose="020B0604020202020204" pitchFamily="34" charset="0"/>
                <a:cs typeface="Arial" panose="020B0604020202020204" pitchFamily="34" charset="0"/>
              </a:rPr>
              <a:t>In U.S., education methods are not evidence-based</a:t>
            </a: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r>
              <a:rPr lang="en-US" sz="2000" dirty="0">
                <a:solidFill>
                  <a:schemeClr val="tx1"/>
                </a:solidFill>
                <a:latin typeface="Arial" panose="020B0604020202020204" pitchFamily="34" charset="0"/>
                <a:cs typeface="Arial" panose="020B0604020202020204" pitchFamily="34" charset="0"/>
              </a:rPr>
              <a:t>Instead, most educational advice is based on…</a:t>
            </a:r>
          </a:p>
          <a:p>
            <a:pPr marL="285750" indent="-285750">
              <a:lnSpc>
                <a:spcPct val="150000"/>
              </a:lnSpc>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armchair musings</a:t>
            </a:r>
          </a:p>
          <a:p>
            <a:pPr marL="285750" indent="-285750">
              <a:lnSpc>
                <a:spcPct val="150000"/>
              </a:lnSpc>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theoretical blather</a:t>
            </a:r>
          </a:p>
          <a:p>
            <a:pPr marL="285750" indent="-285750">
              <a:lnSpc>
                <a:spcPct val="150000"/>
              </a:lnSpc>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studies without final measure of learning</a:t>
            </a:r>
          </a:p>
          <a:p>
            <a:pPr>
              <a:lnSpc>
                <a:spcPct val="150000"/>
              </a:lnSpc>
            </a:pPr>
            <a:r>
              <a:rPr lang="en-US" sz="2000" dirty="0">
                <a:solidFill>
                  <a:schemeClr val="tx1"/>
                </a:solidFill>
                <a:latin typeface="Arial" panose="020B0604020202020204" pitchFamily="34" charset="0"/>
                <a:cs typeface="Arial" panose="020B0604020202020204" pitchFamily="34" charset="0"/>
              </a:rPr>
              <a:t>	</a:t>
            </a:r>
            <a:endParaRPr lang="en-US" altLang="en-US" sz="2000" dirty="0">
              <a:solidFill>
                <a:schemeClr val="tx1"/>
              </a:solidFill>
            </a:endParaRPr>
          </a:p>
          <a:p>
            <a:pPr marL="0" lvl="1"/>
            <a:endParaRPr lang="en-US" altLang="en-US" sz="2000" dirty="0">
              <a:solidFill>
                <a:schemeClr val="tx1"/>
              </a:solidFill>
            </a:endParaRPr>
          </a:p>
          <a:p>
            <a:pPr marL="0" lvl="1"/>
            <a:endParaRPr lang="en-US" altLang="en-US" sz="2000" dirty="0">
              <a:solidFill>
                <a:schemeClr val="tx1"/>
              </a:solidFill>
            </a:endParaRPr>
          </a:p>
          <a:p>
            <a:pPr marL="0" lvl="1"/>
            <a:endParaRPr lang="en-US" altLang="en-US" sz="2000" dirty="0">
              <a:solidFill>
                <a:schemeClr val="tx1"/>
              </a:solidFill>
            </a:endParaRPr>
          </a:p>
          <a:p>
            <a:pPr marL="0" lvl="1"/>
            <a:endParaRPr lang="en-US" altLang="en-US" sz="2000" dirty="0">
              <a:solidFill>
                <a:schemeClr val="tx1"/>
              </a:solidFill>
            </a:endParaRPr>
          </a:p>
          <a:p>
            <a:pPr marL="0" lvl="1"/>
            <a:endParaRPr lang="en-US" altLang="en-US" sz="2000" dirty="0">
              <a:solidFill>
                <a:schemeClr val="tx1"/>
              </a:solidFill>
            </a:endParaRPr>
          </a:p>
          <a:p>
            <a:pPr marL="0" lvl="1"/>
            <a:r>
              <a:rPr lang="en-US" altLang="en-US" sz="2000" dirty="0">
                <a:solidFill>
                  <a:schemeClr val="tx1"/>
                </a:solidFill>
              </a:rPr>
              <a:t>(Though some ed school researchers advocate for empiricism over dogma.) </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33</a:t>
            </a:fld>
            <a:endParaRPr lang="en-US" dirty="0"/>
          </a:p>
        </p:txBody>
      </p:sp>
    </p:spTree>
    <p:extLst>
      <p:ext uri="{BB962C8B-B14F-4D97-AF65-F5344CB8AC3E}">
        <p14:creationId xmlns:p14="http://schemas.microsoft.com/office/powerpoint/2010/main" val="1890229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00458" cy="652463"/>
          </a:xfrm>
        </p:spPr>
        <p:txBody>
          <a:bodyPr/>
          <a:lstStyle/>
          <a:p>
            <a:pPr algn="l" eaLnBrk="1" hangingPunct="1"/>
            <a:r>
              <a:rPr lang="en-US" sz="2400" dirty="0">
                <a:solidFill>
                  <a:srgbClr val="663300"/>
                </a:solidFill>
                <a:latin typeface="Arial" charset="0"/>
                <a:cs typeface="Arial" charset="0"/>
                <a:sym typeface="Wingdings" pitchFamily="2" charset="2"/>
              </a:rPr>
              <a:t>U.S. students perform poorly</a:t>
            </a:r>
            <a:endParaRPr lang="en-US" sz="2400" dirty="0">
              <a:solidFill>
                <a:srgbClr val="663300"/>
              </a:solidFill>
              <a:latin typeface="Arial" charset="0"/>
              <a:cs typeface="Arial" charset="0"/>
            </a:endParaRPr>
          </a:p>
        </p:txBody>
      </p:sp>
      <p:graphicFrame>
        <p:nvGraphicFramePr>
          <p:cNvPr id="3" name="Chart 2"/>
          <p:cNvGraphicFramePr>
            <a:graphicFrameLocks/>
          </p:cNvGraphicFramePr>
          <p:nvPr/>
        </p:nvGraphicFramePr>
        <p:xfrm>
          <a:off x="-60484" y="1278320"/>
          <a:ext cx="9204484" cy="391731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2"/>
          <p:cNvSpPr txBox="1">
            <a:spLocks noChangeArrowheads="1"/>
          </p:cNvSpPr>
          <p:nvPr/>
        </p:nvSpPr>
        <p:spPr bwMode="auto">
          <a:xfrm>
            <a:off x="0" y="5649859"/>
            <a:ext cx="7796215" cy="53767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eaLnBrk="1" hangingPunct="1"/>
            <a:r>
              <a:rPr lang="en-US" sz="2000" kern="0" dirty="0">
                <a:solidFill>
                  <a:schemeClr val="tx1"/>
                </a:solidFill>
                <a:latin typeface="Arial" charset="0"/>
                <a:cs typeface="Arial" charset="0"/>
              </a:rPr>
              <a:t>TIMSS 2011</a:t>
            </a:r>
          </a:p>
        </p:txBody>
      </p:sp>
      <p:sp>
        <p:nvSpPr>
          <p:cNvPr id="2" name="Rectangle 1"/>
          <p:cNvSpPr/>
          <p:nvPr/>
        </p:nvSpPr>
        <p:spPr>
          <a:xfrm>
            <a:off x="2286000" y="3013502"/>
            <a:ext cx="4572000" cy="830997"/>
          </a:xfrm>
          <a:prstGeom prst="rect">
            <a:avLst/>
          </a:prstGeom>
        </p:spPr>
        <p:txBody>
          <a:bodyPr>
            <a:spAutoFit/>
          </a:bodyPr>
          <a:lstStyle/>
          <a:p>
            <a:br>
              <a:rPr lang="en-US" dirty="0"/>
            </a:br>
            <a:endParaRPr lang="en-US" dirty="0"/>
          </a:p>
        </p:txBody>
      </p:sp>
      <p:sp>
        <p:nvSpPr>
          <p:cNvPr id="6" name="Rectangle 2"/>
          <p:cNvSpPr txBox="1">
            <a:spLocks noChangeArrowheads="1"/>
          </p:cNvSpPr>
          <p:nvPr/>
        </p:nvSpPr>
        <p:spPr bwMode="auto">
          <a:xfrm>
            <a:off x="-6730" y="779055"/>
            <a:ext cx="8764875" cy="53767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eaLnBrk="1" hangingPunct="1"/>
            <a:r>
              <a:rPr lang="en-US" sz="2000" dirty="0">
                <a:solidFill>
                  <a:schemeClr val="tx1"/>
                </a:solidFill>
                <a:latin typeface="Arial" charset="0"/>
                <a:cs typeface="Arial" charset="0"/>
                <a:sym typeface="Wingdings" pitchFamily="2" charset="2"/>
              </a:rPr>
              <a:t>Math Grade 8</a:t>
            </a:r>
            <a:endParaRPr lang="en-US" sz="2000" kern="0" dirty="0">
              <a:solidFill>
                <a:schemeClr val="tx1"/>
              </a:solidFill>
              <a:latin typeface="Arial" charset="0"/>
              <a:cs typeface="Arial" charset="0"/>
            </a:endParaRPr>
          </a:p>
        </p:txBody>
      </p:sp>
      <p:sp>
        <p:nvSpPr>
          <p:cNvPr id="7" name="Rectangle 6"/>
          <p:cNvSpPr/>
          <p:nvPr/>
        </p:nvSpPr>
        <p:spPr>
          <a:xfrm>
            <a:off x="0" y="0"/>
            <a:ext cx="9144000" cy="6858000"/>
          </a:xfrm>
          <a:prstGeom prst="rect">
            <a:avLst/>
          </a:prstGeom>
          <a:noFill/>
          <a:ln w="66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Slide Number Placeholder 3"/>
          <p:cNvSpPr>
            <a:spLocks noGrp="1"/>
          </p:cNvSpPr>
          <p:nvPr>
            <p:ph type="sldNum" sz="quarter" idx="12"/>
          </p:nvPr>
        </p:nvSpPr>
        <p:spPr/>
        <p:txBody>
          <a:bodyPr/>
          <a:lstStyle/>
          <a:p>
            <a:pPr>
              <a:defRPr/>
            </a:pPr>
            <a:fld id="{667D2067-EF02-44EC-857B-E4F453734108}" type="slidenum">
              <a:rPr lang="en-US" smtClean="0"/>
              <a:pPr>
                <a:defRPr/>
              </a:pPr>
              <a:t>34</a:t>
            </a:fld>
            <a:endParaRPr lang="en-US"/>
          </a:p>
        </p:txBody>
      </p:sp>
    </p:spTree>
    <p:extLst>
      <p:ext uri="{BB962C8B-B14F-4D97-AF65-F5344CB8AC3E}">
        <p14:creationId xmlns:p14="http://schemas.microsoft.com/office/powerpoint/2010/main" val="290139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23863" y="701675"/>
            <a:ext cx="7772400" cy="1143000"/>
          </a:xfrm>
        </p:spPr>
        <p:txBody>
          <a:bodyPr/>
          <a:lstStyle/>
          <a:p>
            <a:pPr algn="l">
              <a:lnSpc>
                <a:spcPct val="95000"/>
              </a:lnSpc>
            </a:pPr>
            <a:r>
              <a:rPr lang="en-US" sz="2400"/>
              <a:t>Survey</a:t>
            </a:r>
            <a:r>
              <a:rPr lang="en-US" sz="2400">
                <a:solidFill>
                  <a:srgbClr val="000066"/>
                </a:solidFill>
              </a:rPr>
              <a:t> </a:t>
            </a:r>
            <a:r>
              <a:rPr lang="en-US" sz="2400"/>
              <a:t>Question:   </a:t>
            </a:r>
            <a:r>
              <a:rPr lang="en-US" sz="2400">
                <a:solidFill>
                  <a:srgbClr val="000066"/>
                </a:solidFill>
              </a:rPr>
              <a:t>“I get good marks in mathematics.”</a:t>
            </a:r>
            <a:r>
              <a:rPr lang="en-US" sz="2400"/>
              <a:t> </a:t>
            </a:r>
            <a:br>
              <a:rPr lang="en-US" sz="2400"/>
            </a:br>
            <a:br>
              <a:rPr lang="en-US" sz="2400"/>
            </a:br>
            <a:r>
              <a:rPr lang="en-US" sz="2400"/>
              <a:t>             Percentage who </a:t>
            </a:r>
            <a:r>
              <a:rPr lang="en-US" sz="2400">
                <a:solidFill>
                  <a:srgbClr val="006600"/>
                </a:solidFill>
              </a:rPr>
              <a:t>Agreed</a:t>
            </a:r>
            <a:r>
              <a:rPr lang="en-US" sz="2400"/>
              <a:t> or </a:t>
            </a:r>
            <a:r>
              <a:rPr lang="en-US" sz="2400">
                <a:solidFill>
                  <a:srgbClr val="006600"/>
                </a:solidFill>
              </a:rPr>
              <a:t>Strongly Agreed</a:t>
            </a:r>
          </a:p>
        </p:txBody>
      </p:sp>
      <p:sp>
        <p:nvSpPr>
          <p:cNvPr id="62467" name="Picture 3"/>
          <p:cNvSpPr>
            <a:spLocks noChangeAspect="1" noChangeArrowheads="1"/>
          </p:cNvSpPr>
          <p:nvPr/>
        </p:nvSpPr>
        <p:spPr bwMode="auto">
          <a:xfrm>
            <a:off x="1460500" y="2122488"/>
            <a:ext cx="5492750" cy="4116387"/>
          </a:xfrm>
          <a:prstGeom prst="rect">
            <a:avLst/>
          </a:prstGeom>
          <a:noFill/>
          <a:ln w="9525" algn="ctr">
            <a:noFill/>
            <a:miter lim="800000"/>
            <a:headEnd/>
            <a:tailEnd/>
          </a:ln>
        </p:spPr>
        <p:txBody>
          <a:bodyPr/>
          <a:lstStyle/>
          <a:p>
            <a:endParaRPr lang="en-US"/>
          </a:p>
        </p:txBody>
      </p:sp>
      <p:sp>
        <p:nvSpPr>
          <p:cNvPr id="62468" name="Rectangle 4"/>
          <p:cNvSpPr>
            <a:spLocks noChangeArrowheads="1"/>
          </p:cNvSpPr>
          <p:nvPr/>
        </p:nvSpPr>
        <p:spPr bwMode="auto">
          <a:xfrm>
            <a:off x="461963" y="6308725"/>
            <a:ext cx="7772400" cy="346075"/>
          </a:xfrm>
          <a:prstGeom prst="rect">
            <a:avLst/>
          </a:prstGeom>
          <a:noFill/>
          <a:ln w="9525">
            <a:noFill/>
            <a:miter lim="800000"/>
            <a:headEnd/>
            <a:tailEnd/>
          </a:ln>
        </p:spPr>
        <p:txBody>
          <a:bodyPr anchor="ctr"/>
          <a:lstStyle/>
          <a:p>
            <a:r>
              <a:rPr lang="en-US" sz="2000">
                <a:solidFill>
                  <a:schemeClr val="tx1"/>
                </a:solidFill>
              </a:rPr>
              <a:t>Program for International Student Assessment (2003)</a:t>
            </a:r>
          </a:p>
        </p:txBody>
      </p:sp>
      <p:sp>
        <p:nvSpPr>
          <p:cNvPr id="314373" name="Line 5"/>
          <p:cNvSpPr>
            <a:spLocks noChangeShapeType="1"/>
          </p:cNvSpPr>
          <p:nvPr/>
        </p:nvSpPr>
        <p:spPr bwMode="auto">
          <a:xfrm>
            <a:off x="731838" y="2298700"/>
            <a:ext cx="884237" cy="0"/>
          </a:xfrm>
          <a:prstGeom prst="line">
            <a:avLst/>
          </a:prstGeom>
          <a:noFill/>
          <a:ln w="50800">
            <a:solidFill>
              <a:srgbClr val="0000FF"/>
            </a:solidFill>
            <a:round/>
            <a:headEnd/>
            <a:tailEnd type="stealth" w="lg" len="lg"/>
          </a:ln>
        </p:spPr>
        <p:txBody>
          <a:bodyPr anchor="ctr">
            <a:spAutoFit/>
          </a:bodyPr>
          <a:lstStyle/>
          <a:p>
            <a:endParaRPr lang="en-US"/>
          </a:p>
        </p:txBody>
      </p:sp>
      <p:sp>
        <p:nvSpPr>
          <p:cNvPr id="7" name="Rectangle 6"/>
          <p:cNvSpPr/>
          <p:nvPr/>
        </p:nvSpPr>
        <p:spPr>
          <a:xfrm>
            <a:off x="0" y="0"/>
            <a:ext cx="9144000" cy="6858000"/>
          </a:xfrm>
          <a:prstGeom prst="rect">
            <a:avLst/>
          </a:prstGeom>
          <a:noFill/>
          <a:ln w="603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3"/>
          <p:cNvPicPr>
            <a:picLocks noChangeAspect="1" noChangeArrowheads="1"/>
          </p:cNvPicPr>
          <p:nvPr/>
        </p:nvPicPr>
        <p:blipFill>
          <a:blip r:embed="rId2" cstate="print"/>
          <a:srcRect/>
          <a:stretch>
            <a:fillRect/>
          </a:stretch>
        </p:blipFill>
        <p:spPr bwMode="auto">
          <a:xfrm>
            <a:off x="1692275" y="2084388"/>
            <a:ext cx="5030788" cy="3770312"/>
          </a:xfrm>
          <a:prstGeom prst="rect">
            <a:avLst/>
          </a:prstGeom>
          <a:noFill/>
          <a:ln w="9525" algn="ctr">
            <a:noFill/>
            <a:miter lim="800000"/>
            <a:headEnd/>
            <a:tailEnd/>
          </a:ln>
        </p:spPr>
      </p:pic>
      <p:sp>
        <p:nvSpPr>
          <p:cNvPr id="2" name="Slide Number Placeholder 1"/>
          <p:cNvSpPr>
            <a:spLocks noGrp="1"/>
          </p:cNvSpPr>
          <p:nvPr>
            <p:ph type="sldNum" sz="quarter" idx="12"/>
          </p:nvPr>
        </p:nvSpPr>
        <p:spPr/>
        <p:txBody>
          <a:bodyPr/>
          <a:lstStyle/>
          <a:p>
            <a:pPr>
              <a:defRPr/>
            </a:pPr>
            <a:fld id="{667D2067-EF02-44EC-857B-E4F453734108}" type="slidenum">
              <a:rPr lang="en-US" smtClean="0"/>
              <a:pPr>
                <a:defRPr/>
              </a:pPr>
              <a:t>35</a:t>
            </a:fld>
            <a:endParaRPr lang="en-US"/>
          </a:p>
        </p:txBody>
      </p:sp>
    </p:spTree>
    <p:extLst>
      <p:ext uri="{BB962C8B-B14F-4D97-AF65-F5344CB8AC3E}">
        <p14:creationId xmlns:p14="http://schemas.microsoft.com/office/powerpoint/2010/main" val="367175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43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85763" y="203200"/>
            <a:ext cx="7872412" cy="555625"/>
          </a:xfrm>
        </p:spPr>
        <p:txBody>
          <a:bodyPr/>
          <a:lstStyle/>
          <a:p>
            <a:r>
              <a:rPr lang="en-US" sz="2000" dirty="0">
                <a:latin typeface="Arial" charset="0"/>
                <a:cs typeface="Arial" charset="0"/>
              </a:rPr>
              <a:t>The same study measured performance ...</a:t>
            </a:r>
          </a:p>
        </p:txBody>
      </p:sp>
      <p:pic>
        <p:nvPicPr>
          <p:cNvPr id="257030" name="Picture 6"/>
          <p:cNvPicPr>
            <a:picLocks noChangeAspect="1" noChangeArrowheads="1"/>
          </p:cNvPicPr>
          <p:nvPr/>
        </p:nvPicPr>
        <p:blipFill>
          <a:blip r:embed="rId2" cstate="print"/>
          <a:srcRect/>
          <a:stretch>
            <a:fillRect/>
          </a:stretch>
        </p:blipFill>
        <p:spPr bwMode="auto">
          <a:xfrm>
            <a:off x="1806575" y="1277938"/>
            <a:ext cx="5646738" cy="4313237"/>
          </a:xfrm>
          <a:prstGeom prst="rect">
            <a:avLst/>
          </a:prstGeom>
          <a:noFill/>
          <a:ln w="9525" algn="ctr">
            <a:noFill/>
            <a:miter lim="800000"/>
            <a:headEnd/>
            <a:tailEnd/>
          </a:ln>
        </p:spPr>
      </p:pic>
      <p:sp>
        <p:nvSpPr>
          <p:cNvPr id="257031" name="Line 7"/>
          <p:cNvSpPr>
            <a:spLocks noChangeShapeType="1"/>
          </p:cNvSpPr>
          <p:nvPr/>
        </p:nvSpPr>
        <p:spPr bwMode="auto">
          <a:xfrm>
            <a:off x="1000125" y="5348288"/>
            <a:ext cx="884238" cy="0"/>
          </a:xfrm>
          <a:prstGeom prst="line">
            <a:avLst/>
          </a:prstGeom>
          <a:noFill/>
          <a:ln w="50800">
            <a:solidFill>
              <a:srgbClr val="0000FF"/>
            </a:solidFill>
            <a:round/>
            <a:headEnd/>
            <a:tailEnd type="stealth" w="lg" len="lg"/>
          </a:ln>
        </p:spPr>
        <p:txBody>
          <a:bodyPr anchor="ctr">
            <a:spAutoFit/>
          </a:bodyPr>
          <a:lstStyle/>
          <a:p>
            <a:endParaRPr lang="en-US"/>
          </a:p>
        </p:txBody>
      </p:sp>
      <p:sp>
        <p:nvSpPr>
          <p:cNvPr id="5" name="Rectangle 4"/>
          <p:cNvSpPr/>
          <p:nvPr/>
        </p:nvSpPr>
        <p:spPr>
          <a:xfrm>
            <a:off x="0" y="0"/>
            <a:ext cx="9144000" cy="6858000"/>
          </a:xfrm>
          <a:prstGeom prst="rect">
            <a:avLst/>
          </a:prstGeom>
          <a:noFill/>
          <a:ln w="8255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667D2067-EF02-44EC-857B-E4F453734108}" type="slidenum">
              <a:rPr lang="en-US" smtClean="0"/>
              <a:pPr>
                <a:defRPr/>
              </a:pPr>
              <a:t>36</a:t>
            </a:fld>
            <a:endParaRPr lang="en-US"/>
          </a:p>
        </p:txBody>
      </p:sp>
    </p:spTree>
    <p:extLst>
      <p:ext uri="{BB962C8B-B14F-4D97-AF65-F5344CB8AC3E}">
        <p14:creationId xmlns:p14="http://schemas.microsoft.com/office/powerpoint/2010/main" val="209697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70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7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3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27248"/>
            <a:ext cx="9144000" cy="5852308"/>
          </a:xfrm>
          <a:prstGeom prst="rect">
            <a:avLst/>
          </a:prstGeom>
          <a:noFill/>
          <a:ln w="9525">
            <a:noFill/>
            <a:miter lim="800000"/>
            <a:headEnd/>
            <a:tailEnd/>
          </a:ln>
        </p:spPr>
        <p:txBody>
          <a:bodyPr wrap="square">
            <a:spAutoFit/>
          </a:bodyPr>
          <a:lstStyle/>
          <a:p>
            <a:r>
              <a:rPr lang="en-US" dirty="0">
                <a:solidFill>
                  <a:schemeClr val="accent6">
                    <a:lumMod val="50000"/>
                  </a:schemeClr>
                </a:solidFill>
                <a:latin typeface="Arial" panose="020B0604020202020204" pitchFamily="34" charset="0"/>
                <a:cs typeface="Arial" panose="020B0604020202020204" pitchFamily="34" charset="0"/>
              </a:rPr>
              <a:t>Educational approach has shifted in recent decades</a:t>
            </a:r>
          </a:p>
          <a:p>
            <a:endParaRPr lang="en-US" dirty="0">
              <a:solidFill>
                <a:schemeClr val="accent6">
                  <a:lumMod val="50000"/>
                </a:schemeClr>
              </a:solidFill>
              <a:latin typeface="Arial" panose="020B0604020202020204" pitchFamily="34" charset="0"/>
              <a:cs typeface="Arial" panose="020B0604020202020204" pitchFamily="34" charset="0"/>
            </a:endParaRP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Old Approach</a:t>
            </a: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	We should help every child reach his or her potential.</a:t>
            </a: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	Thus, our goal is to find better ways of learning. </a:t>
            </a:r>
          </a:p>
          <a:p>
            <a:pPr defTabSz="461963">
              <a:lnSpc>
                <a:spcPct val="150000"/>
              </a:lnSpc>
            </a:pPr>
            <a:endParaRPr lang="en-US" sz="2000" dirty="0">
              <a:solidFill>
                <a:schemeClr val="tx1"/>
              </a:solidFill>
              <a:latin typeface="Arial" panose="020B0604020202020204" pitchFamily="34" charset="0"/>
              <a:cs typeface="Arial" panose="020B0604020202020204" pitchFamily="34" charset="0"/>
            </a:endParaRP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New Approach</a:t>
            </a: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	Every child has the same potential, so outcomes should be equal. </a:t>
            </a: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	Thus, our goal is to explain away differences.</a:t>
            </a:r>
          </a:p>
          <a:p>
            <a:pPr defTabSz="461963">
              <a:lnSpc>
                <a:spcPct val="150000"/>
              </a:lnSpc>
            </a:pPr>
            <a:endParaRPr lang="en-US" sz="2000" dirty="0">
              <a:solidFill>
                <a:schemeClr val="tx1"/>
              </a:solidFill>
              <a:latin typeface="Arial" panose="020B0604020202020204" pitchFamily="34" charset="0"/>
              <a:cs typeface="Arial" panose="020B0604020202020204" pitchFamily="34" charset="0"/>
            </a:endParaRP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Many new ideas are not effective.</a:t>
            </a: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Growth Mindset</a:t>
            </a:r>
          </a:p>
          <a:p>
            <a:pPr defTabSz="461963">
              <a:lnSpc>
                <a:spcPct val="150000"/>
              </a:lnSpc>
            </a:pPr>
            <a:r>
              <a:rPr lang="en-US" sz="2000" dirty="0">
                <a:solidFill>
                  <a:schemeClr val="tx1"/>
                </a:solidFill>
                <a:latin typeface="Arial" panose="020B0604020202020204" pitchFamily="34" charset="0"/>
                <a:cs typeface="Arial" panose="020B0604020202020204" pitchFamily="34" charset="0"/>
              </a:rPr>
              <a:t>Learning Styles</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37</a:t>
            </a:fld>
            <a:endParaRPr lang="en-US" dirty="0"/>
          </a:p>
        </p:txBody>
      </p:sp>
    </p:spTree>
    <p:extLst>
      <p:ext uri="{BB962C8B-B14F-4D97-AF65-F5344CB8AC3E}">
        <p14:creationId xmlns:p14="http://schemas.microsoft.com/office/powerpoint/2010/main" val="2566584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ChangeArrowheads="1"/>
          </p:cNvSpPr>
          <p:nvPr/>
        </p:nvSpPr>
        <p:spPr bwMode="auto">
          <a:xfrm>
            <a:off x="0" y="0"/>
            <a:ext cx="9144000" cy="509588"/>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Learning Style Hypothesis (aka Meshing Hypothesis)</a:t>
            </a:r>
          </a:p>
          <a:p>
            <a:pPr>
              <a:lnSpc>
                <a:spcPct val="150000"/>
              </a:lnSpc>
            </a:pPr>
            <a:r>
              <a:rPr lang="en-US" sz="1800" dirty="0">
                <a:solidFill>
                  <a:schemeClr val="tx1"/>
                </a:solidFill>
              </a:rPr>
              <a:t>        Student learns better if instructional method matches student’s learning style.</a:t>
            </a:r>
          </a:p>
          <a:p>
            <a:pPr>
              <a:lnSpc>
                <a:spcPct val="150000"/>
              </a:lnSpc>
            </a:pPr>
            <a:endParaRPr lang="en-US" sz="1800" dirty="0">
              <a:solidFill>
                <a:schemeClr val="tx1"/>
              </a:solidFill>
            </a:endParaRPr>
          </a:p>
          <a:p>
            <a:pPr>
              <a:lnSpc>
                <a:spcPct val="150000"/>
              </a:lnSpc>
            </a:pPr>
            <a:r>
              <a:rPr lang="en-US" sz="1800" dirty="0">
                <a:solidFill>
                  <a:schemeClr val="tx1"/>
                </a:solidFill>
              </a:rPr>
              <a:t>Procedure</a:t>
            </a:r>
          </a:p>
          <a:p>
            <a:pPr>
              <a:lnSpc>
                <a:spcPct val="150000"/>
              </a:lnSpc>
            </a:pPr>
            <a:r>
              <a:rPr lang="en-US" sz="1800" dirty="0">
                <a:solidFill>
                  <a:schemeClr val="tx1"/>
                </a:solidFill>
              </a:rPr>
              <a:t>	Students are classified by style (e.g., visual vs. verbal)</a:t>
            </a:r>
          </a:p>
          <a:p>
            <a:pPr>
              <a:lnSpc>
                <a:spcPct val="150000"/>
              </a:lnSpc>
            </a:pPr>
            <a:r>
              <a:rPr lang="en-US" sz="1800" dirty="0">
                <a:solidFill>
                  <a:schemeClr val="tx1"/>
                </a:solidFill>
              </a:rPr>
              <a:t>	Then students receive instruction tailored to their style.</a:t>
            </a:r>
          </a:p>
          <a:p>
            <a:pPr>
              <a:lnSpc>
                <a:spcPct val="150000"/>
              </a:lnSpc>
            </a:pPr>
            <a:endParaRPr lang="en-US" sz="1800" dirty="0">
              <a:solidFill>
                <a:schemeClr val="tx1"/>
              </a:solidFill>
            </a:endParaRPr>
          </a:p>
          <a:p>
            <a:pPr>
              <a:lnSpc>
                <a:spcPct val="150000"/>
              </a:lnSpc>
            </a:pPr>
            <a:r>
              <a:rPr lang="en-US" sz="1800" dirty="0">
                <a:solidFill>
                  <a:schemeClr val="tx1"/>
                </a:solidFill>
              </a:rPr>
              <a:t>This approach has been advocated by countless researchers and educators.</a:t>
            </a:r>
          </a:p>
          <a:p>
            <a:pPr>
              <a:lnSpc>
                <a:spcPct val="150000"/>
              </a:lnSpc>
            </a:pPr>
            <a:r>
              <a:rPr lang="en-US" sz="1800" dirty="0">
                <a:solidFill>
                  <a:schemeClr val="tx1"/>
                </a:solidFill>
              </a:rPr>
              <a:t>Assessments, customized instructions, teacher training cost many tax dollars.</a:t>
            </a:r>
          </a:p>
          <a:p>
            <a:pPr>
              <a:lnSpc>
                <a:spcPct val="150000"/>
              </a:lnSpc>
            </a:pPr>
            <a:r>
              <a:rPr lang="en-US" sz="1800" dirty="0">
                <a:solidFill>
                  <a:schemeClr val="tx1"/>
                </a:solidFill>
              </a:rPr>
              <a:t>But is there evidence?</a:t>
            </a:r>
          </a:p>
        </p:txBody>
      </p:sp>
      <p:pic>
        <p:nvPicPr>
          <p:cNvPr id="3" name="Picture 6" descr="http://immoblogger.typepad.com/.a/6a00e54fcc2de18834019affb533ae970d-pi"/>
          <p:cNvPicPr>
            <a:picLocks noChangeAspect="1" noChangeArrowheads="1"/>
          </p:cNvPicPr>
          <p:nvPr/>
        </p:nvPicPr>
        <p:blipFill rotWithShape="1">
          <a:blip r:embed="rId2">
            <a:extLst>
              <a:ext uri="{28A0092B-C50C-407E-A947-70E740481C1C}">
                <a14:useLocalDpi xmlns:a14="http://schemas.microsoft.com/office/drawing/2010/main" val="0"/>
              </a:ext>
            </a:extLst>
          </a:blip>
          <a:srcRect b="42162"/>
          <a:stretch/>
        </p:blipFill>
        <p:spPr bwMode="auto">
          <a:xfrm>
            <a:off x="4891672" y="4229905"/>
            <a:ext cx="3981688" cy="17732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6" descr="http://vark-learn.com/wp-content/uploads/2014/07/large-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65" y="4548060"/>
            <a:ext cx="3955715" cy="145511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38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ChangeArrowheads="1"/>
          </p:cNvSpPr>
          <p:nvPr/>
        </p:nvSpPr>
        <p:spPr bwMode="auto">
          <a:xfrm>
            <a:off x="0" y="0"/>
            <a:ext cx="9144000" cy="509588"/>
          </a:xfrm>
          <a:prstGeom prst="rect">
            <a:avLst/>
          </a:prstGeom>
          <a:noFill/>
          <a:ln w="9525">
            <a:noFill/>
            <a:miter lim="800000"/>
            <a:headEnd/>
            <a:tailEnd/>
          </a:ln>
        </p:spPr>
        <p:txBody>
          <a:bodyPr lIns="91432" tIns="45716" rIns="91432" bIns="45716"/>
          <a:lstStyle/>
          <a:p>
            <a:pPr>
              <a:lnSpc>
                <a:spcPct val="150000"/>
              </a:lnSpc>
            </a:pPr>
            <a:r>
              <a:rPr lang="en-US" sz="2200" dirty="0">
                <a:solidFill>
                  <a:srgbClr val="663300"/>
                </a:solidFill>
                <a:latin typeface="Arial" panose="020B0604020202020204" pitchFamily="34" charset="0"/>
                <a:cs typeface="Arial" panose="020B0604020202020204" pitchFamily="34" charset="0"/>
              </a:rPr>
              <a:t>The Learning Styles idea is intuitively appealing</a:t>
            </a:r>
            <a:endParaRPr lang="en-US" sz="2200" dirty="0">
              <a:solidFill>
                <a:schemeClr val="tx1"/>
              </a:solidFill>
              <a:latin typeface="Arial" panose="020B0604020202020204" pitchFamily="34" charset="0"/>
              <a:cs typeface="Arial" panose="020B0604020202020204" pitchFamily="34" charset="0"/>
            </a:endParaRPr>
          </a:p>
        </p:txBody>
      </p:sp>
      <p:sp>
        <p:nvSpPr>
          <p:cNvPr id="3" name="Rectangle 4"/>
          <p:cNvSpPr>
            <a:spLocks noChangeArrowheads="1"/>
          </p:cNvSpPr>
          <p:nvPr/>
        </p:nvSpPr>
        <p:spPr bwMode="auto">
          <a:xfrm>
            <a:off x="12206" y="858951"/>
            <a:ext cx="8703403"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2"/>
                </a:solidFill>
                <a:latin typeface="Arial" panose="020B0604020202020204" pitchFamily="34" charset="0"/>
                <a:cs typeface="Arial" panose="020B0604020202020204" pitchFamily="34" charset="0"/>
              </a:rPr>
              <a:t>The following statements are true.</a:t>
            </a:r>
          </a:p>
        </p:txBody>
      </p:sp>
      <p:sp>
        <p:nvSpPr>
          <p:cNvPr id="4" name="Rectangle 4"/>
          <p:cNvSpPr>
            <a:spLocks noChangeArrowheads="1"/>
          </p:cNvSpPr>
          <p:nvPr/>
        </p:nvSpPr>
        <p:spPr bwMode="auto">
          <a:xfrm>
            <a:off x="0" y="2008015"/>
            <a:ext cx="9144000"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latin typeface="Arial" panose="020B0604020202020204" pitchFamily="34" charset="0"/>
                <a:cs typeface="Arial" panose="020B0604020202020204" pitchFamily="34" charset="0"/>
              </a:rPr>
              <a:t>Many students have a preferred learning style (visual, auditory, etc.).</a:t>
            </a:r>
          </a:p>
        </p:txBody>
      </p:sp>
      <p:sp>
        <p:nvSpPr>
          <p:cNvPr id="5" name="Rectangle 4"/>
          <p:cNvSpPr>
            <a:spLocks noChangeArrowheads="1"/>
          </p:cNvSpPr>
          <p:nvPr/>
        </p:nvSpPr>
        <p:spPr bwMode="auto">
          <a:xfrm>
            <a:off x="0" y="2617166"/>
            <a:ext cx="9144000"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latin typeface="Arial" panose="020B0604020202020204" pitchFamily="34" charset="0"/>
                <a:cs typeface="Arial" panose="020B0604020202020204" pitchFamily="34" charset="0"/>
              </a:rPr>
              <a:t>Ms. A might excel on visual but not verbal tasks while Ms. B shows the reverse.</a:t>
            </a:r>
          </a:p>
        </p:txBody>
      </p:sp>
      <p:sp>
        <p:nvSpPr>
          <p:cNvPr id="6" name="Rectangle 4"/>
          <p:cNvSpPr>
            <a:spLocks noChangeArrowheads="1"/>
          </p:cNvSpPr>
          <p:nvPr/>
        </p:nvSpPr>
        <p:spPr bwMode="auto">
          <a:xfrm>
            <a:off x="-63465" y="3236975"/>
            <a:ext cx="9220260"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latin typeface="Arial" panose="020B0604020202020204" pitchFamily="34" charset="0"/>
                <a:cs typeface="Arial" panose="020B0604020202020204" pitchFamily="34" charset="0"/>
              </a:rPr>
              <a:t>Sometimes students benefit from multiple styles (e.g., text and diagram).</a:t>
            </a:r>
          </a:p>
        </p:txBody>
      </p:sp>
      <p:sp>
        <p:nvSpPr>
          <p:cNvPr id="7" name="Rectangle 4"/>
          <p:cNvSpPr>
            <a:spLocks noChangeArrowheads="1"/>
          </p:cNvSpPr>
          <p:nvPr/>
        </p:nvSpPr>
        <p:spPr bwMode="auto">
          <a:xfrm>
            <a:off x="-63465" y="4003088"/>
            <a:ext cx="9275552"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1">
                    <a:lumMod val="75000"/>
                  </a:schemeClr>
                </a:solidFill>
                <a:latin typeface="Arial" panose="020B0604020202020204" pitchFamily="34" charset="0"/>
                <a:cs typeface="Arial" panose="020B0604020202020204" pitchFamily="34" charset="0"/>
              </a:rPr>
              <a:t>But these facts provide no evidence for style-tailored instruction!</a:t>
            </a: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39</a:t>
            </a:fld>
            <a:endParaRPr lang="en-US" dirty="0"/>
          </a:p>
        </p:txBody>
      </p:sp>
    </p:spTree>
    <p:extLst>
      <p:ext uri="{BB962C8B-B14F-4D97-AF65-F5344CB8AC3E}">
        <p14:creationId xmlns:p14="http://schemas.microsoft.com/office/powerpoint/2010/main" val="2260134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ChangeArrowheads="1"/>
          </p:cNvSpPr>
          <p:nvPr/>
        </p:nvSpPr>
        <p:spPr bwMode="auto">
          <a:xfrm>
            <a:off x="0" y="0"/>
            <a:ext cx="9144000" cy="509588"/>
          </a:xfrm>
          <a:prstGeom prst="rect">
            <a:avLst/>
          </a:prstGeom>
          <a:noFill/>
          <a:ln w="9525">
            <a:noFill/>
            <a:miter lim="800000"/>
            <a:headEnd/>
            <a:tailEnd/>
          </a:ln>
        </p:spPr>
        <p:txBody>
          <a:bodyPr lIns="91432" tIns="45716" rIns="91432" bIns="45716"/>
          <a:lstStyle/>
          <a:p>
            <a:pPr>
              <a:lnSpc>
                <a:spcPct val="150000"/>
              </a:lnSpc>
            </a:pPr>
            <a:r>
              <a:rPr lang="en-US" sz="2200" dirty="0">
                <a:solidFill>
                  <a:srgbClr val="663300"/>
                </a:solidFill>
                <a:latin typeface="Arial" panose="020B0604020202020204" pitchFamily="34" charset="0"/>
                <a:cs typeface="Arial" panose="020B0604020202020204" pitchFamily="34" charset="0"/>
              </a:rPr>
              <a:t>Data</a:t>
            </a:r>
          </a:p>
          <a:p>
            <a:pPr>
              <a:lnSpc>
                <a:spcPct val="150000"/>
              </a:lnSpc>
            </a:pPr>
            <a:r>
              <a:rPr lang="en-US" sz="1900" dirty="0">
                <a:solidFill>
                  <a:schemeClr val="tx1"/>
                </a:solidFill>
                <a:latin typeface="Arial" panose="020B0604020202020204" pitchFamily="34" charset="0"/>
                <a:cs typeface="Arial" panose="020B0604020202020204" pitchFamily="34" charset="0"/>
              </a:rPr>
              <a:t>APS convened panel of experts to examine data</a:t>
            </a:r>
          </a:p>
          <a:p>
            <a:pPr>
              <a:lnSpc>
                <a:spcPct val="150000"/>
              </a:lnSpc>
            </a:pPr>
            <a:r>
              <a:rPr lang="en-US" sz="1900" dirty="0">
                <a:solidFill>
                  <a:schemeClr val="tx1"/>
                </a:solidFill>
                <a:latin typeface="Arial" panose="020B0604020202020204" pitchFamily="34" charset="0"/>
                <a:cs typeface="Arial" panose="020B0604020202020204" pitchFamily="34" charset="0"/>
              </a:rPr>
              <a:t>  Panel could not find good evidence. </a:t>
            </a:r>
          </a:p>
          <a:p>
            <a:pPr>
              <a:lnSpc>
                <a:spcPct val="150000"/>
              </a:lnSpc>
            </a:pPr>
            <a:endParaRPr lang="en-US" sz="1900" dirty="0">
              <a:solidFill>
                <a:schemeClr val="tx1"/>
              </a:solidFill>
              <a:latin typeface="Arial" panose="020B0604020202020204" pitchFamily="34" charset="0"/>
              <a:cs typeface="Arial" panose="020B0604020202020204" pitchFamily="34" charset="0"/>
            </a:endParaRPr>
          </a:p>
          <a:p>
            <a:pPr>
              <a:lnSpc>
                <a:spcPct val="150000"/>
              </a:lnSpc>
            </a:pPr>
            <a:r>
              <a:rPr lang="en-US" sz="1900" dirty="0">
                <a:solidFill>
                  <a:schemeClr val="accent3">
                    <a:lumMod val="50000"/>
                  </a:schemeClr>
                </a:solidFill>
              </a:rPr>
              <a:t>“We conclude therefore, that at present, there is no adequate evidence base to justify incorporating learning styles assessments into general educational practice.”</a:t>
            </a:r>
            <a:endParaRPr lang="en-US" sz="1900" dirty="0">
              <a:solidFill>
                <a:schemeClr val="accent3">
                  <a:lumMod val="50000"/>
                </a:schemeClr>
              </a:solidFill>
              <a:latin typeface="Arial" panose="020B0604020202020204" pitchFamily="34" charset="0"/>
              <a:cs typeface="Arial" panose="020B0604020202020204" pitchFamily="34" charset="0"/>
            </a:endParaRPr>
          </a:p>
          <a:p>
            <a:pPr>
              <a:lnSpc>
                <a:spcPct val="150000"/>
              </a:lnSpc>
            </a:pPr>
            <a:r>
              <a:rPr lang="en-US" sz="1900" dirty="0">
                <a:solidFill>
                  <a:schemeClr val="tx1"/>
                </a:solidFill>
              </a:rPr>
              <a:t>	(Pashler et al., 2009)</a:t>
            </a:r>
          </a:p>
          <a:p>
            <a:pPr>
              <a:lnSpc>
                <a:spcPct val="150000"/>
              </a:lnSpc>
            </a:pPr>
            <a:endParaRPr lang="en-US" sz="1900" dirty="0">
              <a:solidFill>
                <a:schemeClr val="tx1"/>
              </a:solidFill>
            </a:endParaRPr>
          </a:p>
          <a:p>
            <a:pPr>
              <a:lnSpc>
                <a:spcPct val="150000"/>
              </a:lnSpc>
            </a:pPr>
            <a:r>
              <a:rPr lang="en-US" sz="1900" dirty="0">
                <a:solidFill>
                  <a:schemeClr val="tx1"/>
                </a:solidFill>
              </a:rPr>
              <a:t>Since then, support for learning style interventions has fallen. </a:t>
            </a:r>
          </a:p>
          <a:p>
            <a:pPr>
              <a:lnSpc>
                <a:spcPct val="150000"/>
              </a:lnSpc>
            </a:pPr>
            <a:r>
              <a:rPr lang="en-US" sz="2000" dirty="0">
                <a:solidFill>
                  <a:schemeClr val="tx1"/>
                </a:solidFill>
                <a:latin typeface="Arial" panose="020B0604020202020204" pitchFamily="34" charset="0"/>
                <a:cs typeface="Arial" panose="020B0604020202020204" pitchFamily="34" charset="0"/>
              </a:rPr>
              <a:t>	</a:t>
            </a: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r>
              <a:rPr lang="en-US" sz="2000" dirty="0">
                <a:solidFill>
                  <a:schemeClr val="tx1"/>
                </a:solidFill>
                <a:latin typeface="Arial" panose="020B0604020202020204" pitchFamily="34" charset="0"/>
                <a:cs typeface="Arial" panose="020B0604020202020204" pitchFamily="34" charset="0"/>
              </a:rPr>
              <a:t> </a:t>
            </a: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p:txBody>
      </p:sp>
      <p:sp>
        <p:nvSpPr>
          <p:cNvPr id="54275"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40</a:t>
            </a:fld>
            <a:endParaRPr lang="en-US" dirty="0"/>
          </a:p>
        </p:txBody>
      </p:sp>
    </p:spTree>
    <p:extLst>
      <p:ext uri="{BB962C8B-B14F-4D97-AF65-F5344CB8AC3E}">
        <p14:creationId xmlns:p14="http://schemas.microsoft.com/office/powerpoint/2010/main" val="2703864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ChangeArrowheads="1"/>
          </p:cNvSpPr>
          <p:nvPr/>
        </p:nvSpPr>
        <p:spPr bwMode="auto">
          <a:xfrm>
            <a:off x="0" y="0"/>
            <a:ext cx="9144000" cy="509588"/>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Conclusions about Learning Style</a:t>
            </a:r>
          </a:p>
          <a:p>
            <a:pPr>
              <a:lnSpc>
                <a:spcPct val="150000"/>
              </a:lnSpc>
            </a:pPr>
            <a:r>
              <a:rPr lang="en-US" sz="1800" dirty="0">
                <a:solidFill>
                  <a:schemeClr val="tx1"/>
                </a:solidFill>
              </a:rPr>
              <a:t>   </a:t>
            </a:r>
            <a:r>
              <a:rPr lang="en-US" sz="2000" dirty="0">
                <a:solidFill>
                  <a:schemeClr val="tx1"/>
                </a:solidFill>
              </a:rPr>
              <a:t>Combining multiple approaches can help.</a:t>
            </a:r>
          </a:p>
          <a:p>
            <a:pPr>
              <a:lnSpc>
                <a:spcPct val="150000"/>
              </a:lnSpc>
            </a:pPr>
            <a:r>
              <a:rPr lang="en-US" sz="2000" dirty="0">
                <a:solidFill>
                  <a:schemeClr val="tx1"/>
                </a:solidFill>
              </a:rPr>
              <a:t>	   Example</a:t>
            </a:r>
          </a:p>
          <a:p>
            <a:pPr>
              <a:lnSpc>
                <a:spcPct val="150000"/>
              </a:lnSpc>
            </a:pPr>
            <a:r>
              <a:rPr lang="en-US" sz="2000" dirty="0">
                <a:solidFill>
                  <a:schemeClr val="tx1"/>
                </a:solidFill>
              </a:rPr>
              <a:t>                    Text with diagram may be better than either alone.</a:t>
            </a:r>
          </a:p>
          <a:p>
            <a:pPr>
              <a:lnSpc>
                <a:spcPct val="150000"/>
              </a:lnSpc>
            </a:pPr>
            <a:endParaRPr lang="en-US" sz="2000" dirty="0">
              <a:solidFill>
                <a:schemeClr val="tx1"/>
              </a:solidFill>
            </a:endParaRPr>
          </a:p>
          <a:p>
            <a:pPr>
              <a:lnSpc>
                <a:spcPct val="150000"/>
              </a:lnSpc>
            </a:pPr>
            <a:r>
              <a:rPr lang="en-US" sz="2000" dirty="0">
                <a:solidFill>
                  <a:schemeClr val="tx1"/>
                </a:solidFill>
              </a:rPr>
              <a:t>   Optimal approach varies by topic.</a:t>
            </a:r>
          </a:p>
          <a:p>
            <a:pPr>
              <a:lnSpc>
                <a:spcPct val="150000"/>
              </a:lnSpc>
            </a:pPr>
            <a:r>
              <a:rPr lang="en-US" sz="2000" dirty="0">
                <a:solidFill>
                  <a:schemeClr val="tx1"/>
                </a:solidFill>
              </a:rPr>
              <a:t>	    Examples</a:t>
            </a:r>
          </a:p>
          <a:p>
            <a:pPr>
              <a:lnSpc>
                <a:spcPct val="150000"/>
              </a:lnSpc>
            </a:pPr>
            <a:r>
              <a:rPr lang="en-US" sz="2000" dirty="0">
                <a:solidFill>
                  <a:schemeClr val="tx1"/>
                </a:solidFill>
              </a:rPr>
              <a:t>		Geometry </a:t>
            </a:r>
            <a:r>
              <a:rPr lang="en-US" sz="2000" dirty="0">
                <a:solidFill>
                  <a:schemeClr val="tx1"/>
                </a:solidFill>
                <a:sym typeface="Wingdings" panose="05000000000000000000" pitchFamily="2" charset="2"/>
              </a:rPr>
              <a:t> </a:t>
            </a:r>
            <a:r>
              <a:rPr lang="en-US" sz="2000" dirty="0">
                <a:solidFill>
                  <a:schemeClr val="tx1"/>
                </a:solidFill>
              </a:rPr>
              <a:t>visual instruction.</a:t>
            </a:r>
          </a:p>
          <a:p>
            <a:pPr>
              <a:lnSpc>
                <a:spcPct val="150000"/>
              </a:lnSpc>
            </a:pPr>
            <a:r>
              <a:rPr lang="en-US" sz="2000" dirty="0">
                <a:solidFill>
                  <a:schemeClr val="tx1"/>
                </a:solidFill>
              </a:rPr>
              <a:t>		Literature </a:t>
            </a:r>
            <a:r>
              <a:rPr lang="en-US" sz="2000" dirty="0">
                <a:solidFill>
                  <a:schemeClr val="tx1"/>
                </a:solidFill>
                <a:sym typeface="Wingdings" panose="05000000000000000000" pitchFamily="2" charset="2"/>
              </a:rPr>
              <a:t> </a:t>
            </a:r>
            <a:r>
              <a:rPr lang="en-US" sz="2000" dirty="0">
                <a:solidFill>
                  <a:schemeClr val="tx1"/>
                </a:solidFill>
              </a:rPr>
              <a:t>verbal instruction.</a:t>
            </a:r>
          </a:p>
          <a:p>
            <a:pPr>
              <a:lnSpc>
                <a:spcPct val="150000"/>
              </a:lnSpc>
            </a:pPr>
            <a:endParaRPr lang="en-US" sz="2000" dirty="0">
              <a:solidFill>
                <a:schemeClr val="tx1"/>
              </a:solidFill>
            </a:endParaRPr>
          </a:p>
          <a:p>
            <a:pPr>
              <a:lnSpc>
                <a:spcPct val="150000"/>
              </a:lnSpc>
            </a:pPr>
            <a:r>
              <a:rPr lang="en-US" sz="2000" dirty="0">
                <a:solidFill>
                  <a:schemeClr val="tx1"/>
                </a:solidFill>
              </a:rPr>
              <a:t>   But there is no evidence for “customized instruction.”</a:t>
            </a:r>
          </a:p>
          <a:p>
            <a:pPr>
              <a:lnSpc>
                <a:spcPct val="200000"/>
              </a:lnSpc>
            </a:pP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Coffield</a:t>
            </a:r>
            <a:r>
              <a:rPr lang="en-US" sz="2000" dirty="0">
                <a:solidFill>
                  <a:schemeClr val="tx1"/>
                </a:solidFill>
                <a:latin typeface="Arial" panose="020B0604020202020204" pitchFamily="34" charset="0"/>
                <a:cs typeface="Arial" panose="020B0604020202020204" pitchFamily="34" charset="0"/>
              </a:rPr>
              <a:t> et al., 2004; Pashler et al., 2009)</a:t>
            </a:r>
          </a:p>
          <a:p>
            <a:pPr>
              <a:lnSpc>
                <a:spcPct val="200000"/>
              </a:lnSpc>
            </a:pPr>
            <a:endParaRPr lang="en-US" sz="1800" dirty="0">
              <a:solidFill>
                <a:schemeClr val="tx1"/>
              </a:solidFill>
              <a:latin typeface="Arial" panose="020B0604020202020204" pitchFamily="34" charset="0"/>
              <a:cs typeface="Arial" panose="020B0604020202020204" pitchFamily="34" charset="0"/>
            </a:endParaRPr>
          </a:p>
          <a:p>
            <a:pPr>
              <a:lnSpc>
                <a:spcPct val="200000"/>
              </a:lnSpc>
            </a:pPr>
            <a:endParaRPr lang="en-US" sz="1800" dirty="0">
              <a:solidFill>
                <a:schemeClr val="tx1"/>
              </a:solidFill>
              <a:latin typeface="Arial" panose="020B0604020202020204" pitchFamily="34" charset="0"/>
              <a:cs typeface="Arial" panose="020B0604020202020204" pitchFamily="34" charset="0"/>
            </a:endParaRPr>
          </a:p>
        </p:txBody>
      </p:sp>
      <p:sp>
        <p:nvSpPr>
          <p:cNvPr id="54275"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202980"/>
            <a:ext cx="9144000" cy="461665"/>
          </a:xfrm>
          <a:prstGeom prst="rect">
            <a:avLst/>
          </a:prstGeom>
          <a:noFill/>
          <a:ln w="9525">
            <a:noFill/>
            <a:miter lim="800000"/>
            <a:headEnd/>
            <a:tailEnd/>
          </a:ln>
        </p:spPr>
        <p:txBody>
          <a:bodyPr wrap="square">
            <a:spAutoFit/>
          </a:bodyPr>
          <a:lstStyle/>
          <a:p>
            <a:r>
              <a:rPr lang="en-US" dirty="0">
                <a:solidFill>
                  <a:srgbClr val="663300"/>
                </a:solidFill>
                <a:latin typeface="Arial" panose="020B0604020202020204" pitchFamily="34" charset="0"/>
                <a:cs typeface="Arial" panose="020B0604020202020204" pitchFamily="34" charset="0"/>
              </a:rPr>
              <a:t>     Defense of Learning Styles from VARK creator</a:t>
            </a:r>
          </a:p>
        </p:txBody>
      </p:sp>
      <p:sp>
        <p:nvSpPr>
          <p:cNvPr id="2" name="AutoShape 2" descr="Image result for ginkgo biloba memory improve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5" descr="Image result for ginkgo biloba memory improvemen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Text Box 2"/>
          <p:cNvSpPr txBox="1">
            <a:spLocks noChangeArrowheads="1"/>
          </p:cNvSpPr>
          <p:nvPr/>
        </p:nvSpPr>
        <p:spPr bwMode="auto">
          <a:xfrm>
            <a:off x="0" y="5386582"/>
            <a:ext cx="9144000" cy="615553"/>
          </a:xfrm>
          <a:prstGeom prst="rect">
            <a:avLst/>
          </a:prstGeom>
          <a:noFill/>
          <a:ln w="9525">
            <a:noFill/>
            <a:miter lim="800000"/>
            <a:headEnd/>
            <a:tailEnd/>
          </a:ln>
        </p:spPr>
        <p:txBody>
          <a:bodyPr wrap="square">
            <a:spAutoFit/>
          </a:bodyPr>
          <a:lstStyle/>
          <a:p>
            <a:r>
              <a:rPr lang="en-US" sz="1800" dirty="0">
                <a:solidFill>
                  <a:schemeClr val="tx1"/>
                </a:solidFill>
                <a:latin typeface="Arial" panose="020B0604020202020204" pitchFamily="34" charset="0"/>
                <a:cs typeface="Arial" panose="020B0604020202020204" pitchFamily="34" charset="0"/>
              </a:rPr>
              <a:t>Fleming, N. (2012). The case against learning styles: “There is no evidence…”</a:t>
            </a:r>
            <a:endParaRPr lang="en-US" sz="1600" dirty="0">
              <a:solidFill>
                <a:schemeClr val="tx1"/>
              </a:solidFill>
              <a:latin typeface="Arial" panose="020B0604020202020204" pitchFamily="34" charset="0"/>
              <a:cs typeface="Arial" panose="020B0604020202020204" pitchFamily="34" charset="0"/>
            </a:endParaRPr>
          </a:p>
          <a:p>
            <a:r>
              <a:rPr lang="en-US" sz="1600" dirty="0">
                <a:solidFill>
                  <a:schemeClr val="tx1"/>
                </a:solidFill>
                <a:latin typeface="Arial" panose="020B0604020202020204" pitchFamily="34" charset="0"/>
                <a:cs typeface="Arial" panose="020B0604020202020204" pitchFamily="34" charset="0"/>
                <a:hlinkClick r:id="rId3"/>
              </a:rPr>
              <a:t>http://vark-learn.com/wp-content/uploads/2014/08/The-Case-Against-Learning-Styles.pdf</a:t>
            </a:r>
            <a:endParaRPr lang="en-US" sz="1600" dirty="0">
              <a:solidFill>
                <a:schemeClr val="tx1"/>
              </a:solidFill>
              <a:latin typeface="Arial" panose="020B0604020202020204" pitchFamily="34" charset="0"/>
              <a:cs typeface="Arial" panose="020B0604020202020204" pitchFamily="34" charset="0"/>
            </a:endParaRPr>
          </a:p>
        </p:txBody>
      </p:sp>
      <p:sp>
        <p:nvSpPr>
          <p:cNvPr id="16" name="Text Box 2"/>
          <p:cNvSpPr txBox="1">
            <a:spLocks noChangeArrowheads="1"/>
          </p:cNvSpPr>
          <p:nvPr/>
        </p:nvSpPr>
        <p:spPr bwMode="auto">
          <a:xfrm>
            <a:off x="226568" y="909229"/>
            <a:ext cx="5612797" cy="4093428"/>
          </a:xfrm>
          <a:prstGeom prst="rect">
            <a:avLst/>
          </a:prstGeom>
          <a:noFill/>
          <a:ln w="9525">
            <a:noFill/>
            <a:miter lim="800000"/>
            <a:headEnd/>
            <a:tailEnd/>
          </a:ln>
        </p:spPr>
        <p:txBody>
          <a:bodyPr wrap="square">
            <a:spAutoFit/>
          </a:bodyPr>
          <a:lstStyle/>
          <a:p>
            <a:r>
              <a:rPr lang="en-US" sz="2000" dirty="0">
                <a:solidFill>
                  <a:schemeClr val="tx1"/>
                </a:solidFill>
                <a:latin typeface="Arial" panose="020B0604020202020204" pitchFamily="34" charset="0"/>
                <a:cs typeface="Arial" panose="020B0604020202020204" pitchFamily="34" charset="0"/>
              </a:rPr>
              <a:t>The most damning criticism, about learning styles comes from researchers in the academic world. … It is usually stated in these terms; “There is no evidence that knowledge of one’s learning styles is a benefit to learning.” </a:t>
            </a:r>
          </a:p>
          <a:p>
            <a:r>
              <a:rPr lang="en-US" sz="2000" dirty="0">
                <a:solidFill>
                  <a:schemeClr val="tx1"/>
                </a:solidFill>
                <a:latin typeface="Arial" panose="020B0604020202020204" pitchFamily="34" charset="0"/>
                <a:cs typeface="Arial" panose="020B0604020202020204" pitchFamily="34" charset="0"/>
              </a:rPr>
              <a:t>…</a:t>
            </a:r>
          </a:p>
          <a:p>
            <a:r>
              <a:rPr lang="en-US" sz="2000" dirty="0">
                <a:solidFill>
                  <a:schemeClr val="tx1"/>
                </a:solidFill>
                <a:latin typeface="Arial" panose="020B0604020202020204" pitchFamily="34" charset="0"/>
                <a:cs typeface="Arial" panose="020B0604020202020204" pitchFamily="34" charset="0"/>
              </a:rPr>
              <a:t>There are many aspects of everyday life where there is a lack of evidence. There is not much evidence that the sun will rise tomorrow or that cellphones benefit communication or that there are parallel universes.</a:t>
            </a:r>
          </a:p>
          <a:p>
            <a:endParaRPr lang="en-US" sz="2000" dirty="0">
              <a:solidFill>
                <a:schemeClr val="tx1"/>
              </a:solidFill>
              <a:latin typeface="Arial" panose="020B0604020202020204" pitchFamily="34" charset="0"/>
              <a:cs typeface="Arial" panose="020B0604020202020204" pitchFamily="34" charset="0"/>
            </a:endParaRPr>
          </a:p>
          <a:p>
            <a:r>
              <a:rPr lang="en-US" sz="2000" dirty="0">
                <a:solidFill>
                  <a:schemeClr val="tx1"/>
                </a:solidFill>
                <a:latin typeface="Arial" panose="020B0604020202020204" pitchFamily="34" charset="0"/>
                <a:cs typeface="Arial" panose="020B0604020202020204" pitchFamily="34" charset="0"/>
              </a:rPr>
              <a:t>		</a:t>
            </a:r>
          </a:p>
        </p:txBody>
      </p:sp>
      <p:pic>
        <p:nvPicPr>
          <p:cNvPr id="2050" name="Picture 2" descr="http://rowntreemontessori.com/wp-content/uploads/2014/04/Learning-Styl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385" y="1239915"/>
            <a:ext cx="2652220" cy="265222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0"/>
            <a:ext cx="9144000" cy="6858000"/>
          </a:xfrm>
          <a:prstGeom prst="rect">
            <a:avLst/>
          </a:prstGeom>
          <a:noFill/>
          <a:ln w="66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Slide Number Placeholder 3"/>
          <p:cNvSpPr>
            <a:spLocks noGrp="1"/>
          </p:cNvSpPr>
          <p:nvPr>
            <p:ph type="sldNum" sz="quarter" idx="12"/>
          </p:nvPr>
        </p:nvSpPr>
        <p:spPr/>
        <p:txBody>
          <a:bodyPr/>
          <a:lstStyle/>
          <a:p>
            <a:pPr>
              <a:defRPr/>
            </a:pPr>
            <a:fld id="{F57E3ED8-5D9E-41A8-96A6-F4C335CCFD4A}" type="slidenum">
              <a:rPr lang="en-US" smtClean="0"/>
              <a:pPr>
                <a:defRPr/>
              </a:pPr>
              <a:t>42</a:t>
            </a:fld>
            <a:endParaRPr lang="en-US" dirty="0"/>
          </a:p>
        </p:txBody>
      </p:sp>
    </p:spTree>
    <p:extLst>
      <p:ext uri="{BB962C8B-B14F-4D97-AF65-F5344CB8AC3E}">
        <p14:creationId xmlns:p14="http://schemas.microsoft.com/office/powerpoint/2010/main" val="213179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t>
            </a:r>
            <a:r>
              <a:rPr lang="en-US" sz="2000" dirty="0">
                <a:solidFill>
                  <a:schemeClr val="accent6">
                    <a:lumMod val="50000"/>
                  </a:schemeClr>
                </a:solidFill>
              </a:rPr>
              <a:t>Parents Of Nasal Learners Demand Odor-Based Curriculum</a:t>
            </a:r>
          </a:p>
          <a:p>
            <a:pPr>
              <a:lnSpc>
                <a:spcPct val="150000"/>
              </a:lnSpc>
            </a:pPr>
            <a:r>
              <a:rPr lang="en-US" sz="1800" dirty="0">
                <a:solidFill>
                  <a:schemeClr val="tx1"/>
                </a:solidFill>
              </a:rPr>
              <a:t>March 15, 2000 – </a:t>
            </a:r>
            <a:r>
              <a:rPr lang="en-US" sz="1800" i="1" dirty="0">
                <a:solidFill>
                  <a:schemeClr val="tx1"/>
                </a:solidFill>
              </a:rPr>
              <a:t>The Onion</a:t>
            </a:r>
          </a:p>
          <a:p>
            <a:pPr>
              <a:spcBef>
                <a:spcPts val="600"/>
              </a:spcBef>
            </a:pPr>
            <a:r>
              <a:rPr lang="en-US" sz="1800" dirty="0">
                <a:solidFill>
                  <a:schemeClr val="tx1"/>
                </a:solidFill>
              </a:rPr>
              <a:t>COLUMBUS, OH–Backed by olfactory-education experts, parents of nasal learners are demanding that U.S. public schools provide odor-based curricula for their academically struggling children.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sp>
        <p:nvSpPr>
          <p:cNvPr id="5" name="Rectangle 4"/>
          <p:cNvSpPr/>
          <p:nvPr/>
        </p:nvSpPr>
        <p:spPr>
          <a:xfrm>
            <a:off x="0" y="0"/>
            <a:ext cx="9144000" cy="6858000"/>
          </a:xfrm>
          <a:prstGeom prst="rect">
            <a:avLst/>
          </a:prstGeom>
          <a:noFill/>
          <a:ln w="793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2">
            <a:extLst>
              <a:ext uri="{FF2B5EF4-FFF2-40B4-BE49-F238E27FC236}">
                <a16:creationId xmlns:a16="http://schemas.microsoft.com/office/drawing/2014/main" id="{8AF677B5-B942-C119-1C95-E21A45873439}"/>
              </a:ext>
            </a:extLst>
          </p:cNvPr>
          <p:cNvGrpSpPr/>
          <p:nvPr/>
        </p:nvGrpSpPr>
        <p:grpSpPr>
          <a:xfrm>
            <a:off x="2229295" y="1700775"/>
            <a:ext cx="6105525" cy="4209232"/>
            <a:chOff x="1800155" y="1735773"/>
            <a:chExt cx="6105525" cy="4209232"/>
          </a:xfrm>
        </p:grpSpPr>
        <p:pic>
          <p:nvPicPr>
            <p:cNvPr id="56324" name="Picture 2"/>
            <p:cNvPicPr>
              <a:picLocks noChangeAspect="1" noChangeArrowheads="1"/>
            </p:cNvPicPr>
            <p:nvPr/>
          </p:nvPicPr>
          <p:blipFill>
            <a:blip r:embed="rId2" cstate="print"/>
            <a:srcRect/>
            <a:stretch>
              <a:fillRect/>
            </a:stretch>
          </p:blipFill>
          <p:spPr bwMode="auto">
            <a:xfrm>
              <a:off x="1807369" y="1735773"/>
              <a:ext cx="5529262" cy="3716338"/>
            </a:xfrm>
            <a:prstGeom prst="rect">
              <a:avLst/>
            </a:prstGeom>
            <a:noFill/>
            <a:ln w="9525" algn="ctr">
              <a:noFill/>
              <a:miter lim="800000"/>
              <a:headEnd/>
              <a:tailEnd/>
            </a:ln>
          </p:spPr>
        </p:pic>
        <p:sp>
          <p:nvSpPr>
            <p:cNvPr id="56325" name="Rectangle 4"/>
            <p:cNvSpPr>
              <a:spLocks noChangeArrowheads="1"/>
            </p:cNvSpPr>
            <p:nvPr/>
          </p:nvSpPr>
          <p:spPr bwMode="auto">
            <a:xfrm>
              <a:off x="1800155" y="5522730"/>
              <a:ext cx="6105525" cy="422275"/>
            </a:xfrm>
            <a:prstGeom prst="rect">
              <a:avLst/>
            </a:prstGeom>
            <a:noFill/>
            <a:ln w="9525">
              <a:noFill/>
              <a:miter lim="800000"/>
              <a:headEnd/>
              <a:tailEnd/>
            </a:ln>
          </p:spPr>
          <p:txBody>
            <a:bodyPr lIns="91432" tIns="45716" rIns="91432" bIns="45716"/>
            <a:lstStyle/>
            <a:p>
              <a:r>
                <a:rPr lang="en-US" sz="2000" dirty="0">
                  <a:solidFill>
                    <a:srgbClr val="800000"/>
                  </a:solidFill>
                </a:rPr>
                <a:t>A nasal learner struggles with an odorless textbook.</a:t>
              </a:r>
            </a:p>
            <a:p>
              <a:endParaRPr lang="en-US" sz="2000" dirty="0">
                <a:solidFill>
                  <a:schemeClr val="tx1"/>
                </a:solidFill>
              </a:endParaRPr>
            </a:p>
            <a:p>
              <a:r>
                <a:rPr lang="en-US" sz="2000" dirty="0">
                  <a:solidFill>
                    <a:schemeClr val="tx1"/>
                  </a:solidFill>
                </a:rPr>
                <a:t>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p:txBody>
        </p:sp>
      </p:gr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2247637" y="191323"/>
            <a:ext cx="6668838" cy="6347589"/>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rPr>
              <a:t>Brain Training   </a:t>
            </a:r>
            <a:r>
              <a:rPr lang="en-US" sz="1800" dirty="0">
                <a:solidFill>
                  <a:schemeClr val="tx1"/>
                </a:solidFill>
              </a:rPr>
              <a:t>Do brain training games work? </a:t>
            </a:r>
          </a:p>
          <a:p>
            <a:endParaRPr lang="en-US" sz="1600" dirty="0">
              <a:solidFill>
                <a:schemeClr val="accent6">
                  <a:lumMod val="50000"/>
                </a:schemeClr>
              </a:solidFill>
            </a:endParaRPr>
          </a:p>
          <a:p>
            <a:endParaRPr lang="en-US" sz="1600" dirty="0">
              <a:solidFill>
                <a:schemeClr val="tx2">
                  <a:lumMod val="50000"/>
                </a:schemeClr>
              </a:solidFill>
            </a:endParaRPr>
          </a:p>
          <a:p>
            <a:r>
              <a:rPr lang="en-US" sz="1800" dirty="0">
                <a:solidFill>
                  <a:schemeClr val="tx2">
                    <a:lumMod val="50000"/>
                  </a:schemeClr>
                </a:solidFill>
              </a:rPr>
              <a:t>“</a:t>
            </a:r>
            <a:r>
              <a:rPr lang="en-US" sz="1800" dirty="0" err="1">
                <a:solidFill>
                  <a:schemeClr val="tx2">
                    <a:lumMod val="50000"/>
                  </a:schemeClr>
                </a:solidFill>
              </a:rPr>
              <a:t>Cogmed</a:t>
            </a:r>
            <a:r>
              <a:rPr lang="en-US" sz="1800" dirty="0">
                <a:solidFill>
                  <a:schemeClr val="tx2">
                    <a:lumMod val="50000"/>
                  </a:schemeClr>
                </a:solidFill>
              </a:rPr>
              <a:t> Working Memory Training is an evidence-based, computerized training program designed by leading neuroscientists to improve attention”</a:t>
            </a:r>
          </a:p>
          <a:p>
            <a:endParaRPr lang="en-US" sz="1800" dirty="0">
              <a:solidFill>
                <a:schemeClr val="tx2">
                  <a:lumMod val="50000"/>
                </a:schemeClr>
              </a:solidFill>
            </a:endParaRPr>
          </a:p>
          <a:p>
            <a:endParaRPr lang="en-US" sz="1800" dirty="0">
              <a:solidFill>
                <a:schemeClr val="tx2">
                  <a:lumMod val="50000"/>
                </a:schemeClr>
              </a:solidFill>
            </a:endParaRPr>
          </a:p>
          <a:p>
            <a:endParaRPr lang="en-US" sz="1800" dirty="0">
              <a:solidFill>
                <a:schemeClr val="tx2">
                  <a:lumMod val="50000"/>
                </a:schemeClr>
              </a:solidFill>
            </a:endParaRPr>
          </a:p>
          <a:p>
            <a:endParaRPr lang="en-US" sz="1800" dirty="0">
              <a:solidFill>
                <a:schemeClr val="tx2">
                  <a:lumMod val="50000"/>
                </a:schemeClr>
              </a:solidFill>
            </a:endParaRPr>
          </a:p>
          <a:p>
            <a:endParaRPr lang="en-US" sz="1800" dirty="0">
              <a:solidFill>
                <a:schemeClr val="tx2">
                  <a:lumMod val="50000"/>
                </a:schemeClr>
              </a:solidFill>
            </a:endParaRPr>
          </a:p>
          <a:p>
            <a:r>
              <a:rPr lang="en-US" sz="1800" dirty="0">
                <a:solidFill>
                  <a:schemeClr val="tx2">
                    <a:lumMod val="50000"/>
                  </a:schemeClr>
                </a:solidFill>
              </a:rPr>
              <a:t>“</a:t>
            </a:r>
            <a:r>
              <a:rPr lang="en-US" sz="1800" dirty="0" err="1">
                <a:solidFill>
                  <a:schemeClr val="tx2">
                    <a:lumMod val="50000"/>
                  </a:schemeClr>
                </a:solidFill>
              </a:rPr>
              <a:t>CogniFit</a:t>
            </a:r>
            <a:r>
              <a:rPr lang="en-US" sz="1800" dirty="0">
                <a:solidFill>
                  <a:schemeClr val="tx2">
                    <a:lumMod val="50000"/>
                  </a:schemeClr>
                </a:solidFill>
              </a:rPr>
              <a:t> is …oriented to assess and improve cognitive health”</a:t>
            </a:r>
          </a:p>
          <a:p>
            <a:endParaRPr lang="en-US" sz="1600" dirty="0">
              <a:solidFill>
                <a:schemeClr val="tx1"/>
              </a:solidFill>
            </a:endParaRPr>
          </a:p>
        </p:txBody>
      </p:sp>
      <p:pic>
        <p:nvPicPr>
          <p:cNvPr id="2060" name="Picture 12" descr="Image result for lumos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5167" y="4542745"/>
            <a:ext cx="2084840" cy="2123932"/>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4" descr="Image result for cognifi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4" name="Picture 16" descr="Image result for cognif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49" y="2737710"/>
            <a:ext cx="2169046" cy="2169047"/>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Image result for peak brain train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7564" y="4616372"/>
            <a:ext cx="1922540" cy="192254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Cogmed Working Memory Train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525" y="901997"/>
            <a:ext cx="2007105" cy="172037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44</a:t>
            </a:fld>
            <a:endParaRPr lang="en-US" dirty="0"/>
          </a:p>
        </p:txBody>
      </p:sp>
    </p:spTree>
    <p:extLst>
      <p:ext uri="{BB962C8B-B14F-4D97-AF65-F5344CB8AC3E}">
        <p14:creationId xmlns:p14="http://schemas.microsoft.com/office/powerpoint/2010/main" val="3764109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0" y="79291"/>
            <a:ext cx="8796550" cy="6345299"/>
          </a:xfrm>
          <a:prstGeom prst="rect">
            <a:avLst/>
          </a:prstGeom>
          <a:noFill/>
          <a:ln w="9525">
            <a:noFill/>
            <a:miter lim="800000"/>
            <a:headEnd/>
            <a:tailEnd/>
          </a:ln>
        </p:spPr>
        <p:txBody>
          <a:bodyPr lIns="91432" tIns="45716" rIns="91432" bIns="45716"/>
          <a:lstStyle/>
          <a:p>
            <a:r>
              <a:rPr lang="en-US" sz="2000" dirty="0">
                <a:solidFill>
                  <a:schemeClr val="tx1"/>
                </a:solidFill>
              </a:rPr>
              <a:t>Brain training programs include a variety of cognitive tasks.</a:t>
            </a:r>
          </a:p>
          <a:p>
            <a:endParaRPr lang="en-US" b="1" dirty="0">
              <a:solidFill>
                <a:schemeClr val="tx1"/>
              </a:solidFill>
            </a:endParaRPr>
          </a:p>
          <a:p>
            <a:endParaRPr lang="en-US" sz="2000" b="1" dirty="0">
              <a:solidFill>
                <a:schemeClr val="tx1"/>
              </a:solidFill>
            </a:endParaRPr>
          </a:p>
          <a:p>
            <a:r>
              <a:rPr lang="en-US" sz="1800" dirty="0">
                <a:solidFill>
                  <a:schemeClr val="tx1"/>
                </a:solidFill>
              </a:rPr>
              <a:t>Most </a:t>
            </a:r>
            <a:r>
              <a:rPr lang="en-US" sz="1800">
                <a:solidFill>
                  <a:schemeClr val="tx1"/>
                </a:solidFill>
              </a:rPr>
              <a:t>tasks involve working memory.</a:t>
            </a:r>
            <a:endParaRPr lang="en-US" sz="1800" dirty="0">
              <a:solidFill>
                <a:schemeClr val="tx1"/>
              </a:solidFill>
            </a:endParaRPr>
          </a:p>
          <a:p>
            <a:endParaRPr lang="en-US" sz="2000" b="1" dirty="0">
              <a:solidFill>
                <a:schemeClr val="tx1"/>
              </a:solidFill>
            </a:endParaRPr>
          </a:p>
          <a:p>
            <a:r>
              <a:rPr lang="en-US" sz="1800" dirty="0">
                <a:solidFill>
                  <a:schemeClr val="tx1"/>
                </a:solidFill>
              </a:rPr>
              <a:t>	Example. N-back task</a:t>
            </a:r>
            <a:r>
              <a:rPr lang="en-US" sz="2000" dirty="0">
                <a:solidFill>
                  <a:schemeClr val="tx1"/>
                </a:solidFill>
              </a:rPr>
              <a:t>					</a:t>
            </a:r>
          </a:p>
          <a:p>
            <a:endParaRPr lang="en-US" sz="2000" dirty="0">
              <a:solidFill>
                <a:schemeClr val="tx1"/>
              </a:solidFill>
            </a:endParaRPr>
          </a:p>
          <a:p>
            <a:endParaRPr lang="en-US" sz="1600" dirty="0">
              <a:solidFill>
                <a:schemeClr val="tx1"/>
              </a:solidFill>
            </a:endParaRPr>
          </a:p>
        </p:txBody>
      </p:sp>
      <p:sp>
        <p:nvSpPr>
          <p:cNvPr id="8" name="AutoShape 14" descr="Image result for cognifi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0" name="Group 9"/>
          <p:cNvGrpSpPr/>
          <p:nvPr/>
        </p:nvGrpSpPr>
        <p:grpSpPr>
          <a:xfrm>
            <a:off x="3074205" y="1914646"/>
            <a:ext cx="5469305" cy="4329827"/>
            <a:chOff x="3495757" y="421851"/>
            <a:chExt cx="5469305" cy="4329827"/>
          </a:xfrm>
        </p:grpSpPr>
        <p:grpSp>
          <p:nvGrpSpPr>
            <p:cNvPr id="9" name="Group 8"/>
            <p:cNvGrpSpPr/>
            <p:nvPr/>
          </p:nvGrpSpPr>
          <p:grpSpPr>
            <a:xfrm>
              <a:off x="3495757" y="1255784"/>
              <a:ext cx="4509180" cy="3495894"/>
              <a:chOff x="3495757" y="1255784"/>
              <a:chExt cx="4509180" cy="3495894"/>
            </a:xfrm>
          </p:grpSpPr>
          <p:grpSp>
            <p:nvGrpSpPr>
              <p:cNvPr id="7" name="Group 6"/>
              <p:cNvGrpSpPr/>
              <p:nvPr/>
            </p:nvGrpSpPr>
            <p:grpSpPr>
              <a:xfrm>
                <a:off x="3909846" y="1255784"/>
                <a:ext cx="4095091" cy="2951667"/>
                <a:chOff x="3909846" y="1255784"/>
                <a:chExt cx="4095091" cy="2951667"/>
              </a:xfrm>
            </p:grpSpPr>
            <p:sp>
              <p:nvSpPr>
                <p:cNvPr id="3" name="Rounded Rectangle 2"/>
                <p:cNvSpPr/>
                <p:nvPr/>
              </p:nvSpPr>
              <p:spPr>
                <a:xfrm>
                  <a:off x="3909846" y="1255784"/>
                  <a:ext cx="998530" cy="691290"/>
                </a:xfrm>
                <a:prstGeom prst="roundRect">
                  <a:avLst>
                    <a:gd name="adj" fmla="val 220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R</a:t>
                  </a:r>
                </a:p>
              </p:txBody>
            </p:sp>
            <p:sp>
              <p:nvSpPr>
                <p:cNvPr id="11" name="Rounded Rectangle 10"/>
                <p:cNvSpPr/>
                <p:nvPr/>
              </p:nvSpPr>
              <p:spPr>
                <a:xfrm>
                  <a:off x="4531897" y="1739180"/>
                  <a:ext cx="998530" cy="691290"/>
                </a:xfrm>
                <a:prstGeom prst="roundRect">
                  <a:avLst>
                    <a:gd name="adj" fmla="val 220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Y</a:t>
                  </a:r>
                </a:p>
              </p:txBody>
            </p:sp>
            <p:sp>
              <p:nvSpPr>
                <p:cNvPr id="12" name="Rounded Rectangle 11"/>
                <p:cNvSpPr/>
                <p:nvPr/>
              </p:nvSpPr>
              <p:spPr>
                <a:xfrm>
                  <a:off x="5153948" y="2197109"/>
                  <a:ext cx="998530" cy="691290"/>
                </a:xfrm>
                <a:prstGeom prst="roundRect">
                  <a:avLst>
                    <a:gd name="adj" fmla="val 220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E</a:t>
                  </a:r>
                </a:p>
              </p:txBody>
            </p:sp>
            <p:sp>
              <p:nvSpPr>
                <p:cNvPr id="13" name="Rounded Rectangle 12"/>
                <p:cNvSpPr/>
                <p:nvPr/>
              </p:nvSpPr>
              <p:spPr>
                <a:xfrm>
                  <a:off x="5739292" y="2636793"/>
                  <a:ext cx="998530" cy="691290"/>
                </a:xfrm>
                <a:prstGeom prst="roundRect">
                  <a:avLst>
                    <a:gd name="adj" fmla="val 220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L</a:t>
                  </a:r>
                </a:p>
              </p:txBody>
            </p:sp>
            <p:sp>
              <p:nvSpPr>
                <p:cNvPr id="14" name="Rounded Rectangle 13"/>
                <p:cNvSpPr/>
                <p:nvPr/>
              </p:nvSpPr>
              <p:spPr>
                <a:xfrm>
                  <a:off x="6365404" y="3076477"/>
                  <a:ext cx="998530" cy="691290"/>
                </a:xfrm>
                <a:prstGeom prst="roundRect">
                  <a:avLst>
                    <a:gd name="adj" fmla="val 220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Y</a:t>
                  </a:r>
                </a:p>
              </p:txBody>
            </p:sp>
            <p:sp>
              <p:nvSpPr>
                <p:cNvPr id="15" name="Rounded Rectangle 14"/>
                <p:cNvSpPr/>
                <p:nvPr/>
              </p:nvSpPr>
              <p:spPr>
                <a:xfrm>
                  <a:off x="7006407" y="3516161"/>
                  <a:ext cx="998530" cy="691290"/>
                </a:xfrm>
                <a:prstGeom prst="roundRect">
                  <a:avLst>
                    <a:gd name="adj" fmla="val 220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P</a:t>
                  </a:r>
                </a:p>
              </p:txBody>
            </p:sp>
          </p:grpSp>
          <p:cxnSp>
            <p:nvCxnSpPr>
              <p:cNvPr id="5" name="Straight Arrow Connector 4"/>
              <p:cNvCxnSpPr/>
              <p:nvPr/>
            </p:nvCxnSpPr>
            <p:spPr>
              <a:xfrm>
                <a:off x="3495757" y="1947074"/>
                <a:ext cx="3368912" cy="280460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5047752" y="1235832"/>
              <a:ext cx="3917310" cy="3093154"/>
            </a:xfrm>
            <a:prstGeom prst="rect">
              <a:avLst/>
            </a:prstGeom>
            <a:noFill/>
          </p:spPr>
          <p:txBody>
            <a:bodyPr wrap="square" rtlCol="0">
              <a:spAutoFit/>
            </a:bodyPr>
            <a:lstStyle/>
            <a:p>
              <a:pPr defTabSz="182880">
                <a:lnSpc>
                  <a:spcPct val="150000"/>
                </a:lnSpc>
              </a:pPr>
              <a:r>
                <a:rPr lang="en-US" sz="1900" dirty="0"/>
                <a:t>No</a:t>
              </a:r>
            </a:p>
            <a:p>
              <a:pPr defTabSz="182880">
                <a:lnSpc>
                  <a:spcPct val="150000"/>
                </a:lnSpc>
              </a:pPr>
              <a:r>
                <a:rPr lang="en-US" sz="1900" dirty="0"/>
                <a:t>			No</a:t>
              </a:r>
            </a:p>
            <a:p>
              <a:pPr defTabSz="182880">
                <a:lnSpc>
                  <a:spcPct val="150000"/>
                </a:lnSpc>
              </a:pPr>
              <a:r>
                <a:rPr lang="en-US" sz="1900" dirty="0"/>
                <a:t>    						No</a:t>
              </a:r>
            </a:p>
            <a:p>
              <a:pPr defTabSz="182880">
                <a:lnSpc>
                  <a:spcPct val="150000"/>
                </a:lnSpc>
              </a:pPr>
              <a:r>
                <a:rPr lang="en-US" sz="1900" dirty="0"/>
                <a:t>										No			</a:t>
              </a:r>
            </a:p>
            <a:p>
              <a:pPr defTabSz="182880">
                <a:lnSpc>
                  <a:spcPct val="150000"/>
                </a:lnSpc>
              </a:pPr>
              <a:r>
                <a:rPr lang="en-US" sz="1900" dirty="0"/>
                <a:t>													Yes</a:t>
              </a:r>
            </a:p>
            <a:p>
              <a:pPr defTabSz="182880">
                <a:lnSpc>
                  <a:spcPct val="150000"/>
                </a:lnSpc>
              </a:pPr>
              <a:r>
                <a:rPr lang="en-US" sz="1900" dirty="0"/>
                <a:t>																	No</a:t>
              </a:r>
            </a:p>
            <a:p>
              <a:pPr defTabSz="182880"/>
              <a:r>
                <a:rPr lang="en-US" dirty="0"/>
                <a:t>														</a:t>
              </a:r>
            </a:p>
          </p:txBody>
        </p:sp>
        <p:sp>
          <p:nvSpPr>
            <p:cNvPr id="19" name="TextBox 18"/>
            <p:cNvSpPr txBox="1"/>
            <p:nvPr/>
          </p:nvSpPr>
          <p:spPr>
            <a:xfrm>
              <a:off x="4157115" y="421851"/>
              <a:ext cx="4447409" cy="496996"/>
            </a:xfrm>
            <a:prstGeom prst="rect">
              <a:avLst/>
            </a:prstGeom>
            <a:noFill/>
          </p:spPr>
          <p:txBody>
            <a:bodyPr wrap="square" rtlCol="0">
              <a:spAutoFit/>
            </a:bodyPr>
            <a:lstStyle/>
            <a:p>
              <a:pPr defTabSz="182880">
                <a:lnSpc>
                  <a:spcPct val="150000"/>
                </a:lnSpc>
              </a:pPr>
              <a:r>
                <a:rPr lang="en-US" sz="2000" dirty="0">
                  <a:solidFill>
                    <a:schemeClr val="accent4">
                      <a:lumMod val="50000"/>
                    </a:schemeClr>
                  </a:solidFill>
                </a:rPr>
                <a:t>3-back task</a:t>
              </a:r>
            </a:p>
          </p:txBody>
        </p:sp>
      </p:gr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45</a:t>
            </a:fld>
            <a:endParaRPr lang="en-US" dirty="0"/>
          </a:p>
        </p:txBody>
      </p:sp>
    </p:spTree>
    <p:extLst>
      <p:ext uri="{BB962C8B-B14F-4D97-AF65-F5344CB8AC3E}">
        <p14:creationId xmlns:p14="http://schemas.microsoft.com/office/powerpoint/2010/main" val="1448773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0" y="50464"/>
            <a:ext cx="9065385" cy="6778709"/>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Brain Training Experiment</a:t>
            </a:r>
          </a:p>
          <a:p>
            <a:pPr defTabSz="457200">
              <a:lnSpc>
                <a:spcPct val="150000"/>
              </a:lnSpc>
            </a:pPr>
            <a:endParaRPr lang="en-US" sz="1800" dirty="0">
              <a:solidFill>
                <a:schemeClr val="tx1"/>
              </a:solidFill>
            </a:endParaRPr>
          </a:p>
          <a:p>
            <a:pPr defTabSz="457200">
              <a:lnSpc>
                <a:spcPct val="150000"/>
              </a:lnSpc>
            </a:pPr>
            <a:r>
              <a:rPr lang="en-US" sz="1800" dirty="0">
                <a:solidFill>
                  <a:schemeClr val="tx1"/>
                </a:solidFill>
              </a:rPr>
              <a:t>52,617 adults registered for study, and 11,430 completed it.</a:t>
            </a:r>
          </a:p>
          <a:p>
            <a:pPr defTabSz="457200">
              <a:lnSpc>
                <a:spcPct val="150000"/>
              </a:lnSpc>
            </a:pPr>
            <a:r>
              <a:rPr lang="en-US" sz="1800" dirty="0">
                <a:solidFill>
                  <a:schemeClr val="tx1"/>
                </a:solidFill>
              </a:rPr>
              <a:t>Subjects randomly assigned to one of 3 kinds of training tasks</a:t>
            </a:r>
          </a:p>
          <a:p>
            <a:pPr defTabSz="457200">
              <a:lnSpc>
                <a:spcPct val="150000"/>
              </a:lnSpc>
            </a:pPr>
            <a:r>
              <a:rPr lang="en-US" sz="1600" dirty="0">
                <a:solidFill>
                  <a:schemeClr val="accent2">
                    <a:lumMod val="50000"/>
                  </a:schemeClr>
                </a:solidFill>
              </a:rPr>
              <a:t>	  </a:t>
            </a:r>
            <a:r>
              <a:rPr lang="en-US" sz="1800" u="sng" dirty="0">
                <a:solidFill>
                  <a:schemeClr val="accent2">
                    <a:lumMod val="50000"/>
                  </a:schemeClr>
                </a:solidFill>
              </a:rPr>
              <a:t>Group 1</a:t>
            </a:r>
            <a:r>
              <a:rPr lang="en-US" sz="1800" dirty="0">
                <a:solidFill>
                  <a:schemeClr val="accent2">
                    <a:lumMod val="50000"/>
                  </a:schemeClr>
                </a:solidFill>
              </a:rPr>
              <a:t>   Reasoning, planning, and problem-solving</a:t>
            </a:r>
          </a:p>
          <a:p>
            <a:pPr defTabSz="457200">
              <a:lnSpc>
                <a:spcPct val="150000"/>
              </a:lnSpc>
            </a:pPr>
            <a:r>
              <a:rPr lang="en-US" sz="1800" dirty="0">
                <a:solidFill>
                  <a:schemeClr val="accent2">
                    <a:lumMod val="50000"/>
                  </a:schemeClr>
                </a:solidFill>
              </a:rPr>
              <a:t>	  </a:t>
            </a:r>
            <a:r>
              <a:rPr lang="en-US" sz="1800" u="sng" dirty="0">
                <a:solidFill>
                  <a:schemeClr val="accent2">
                    <a:lumMod val="50000"/>
                  </a:schemeClr>
                </a:solidFill>
              </a:rPr>
              <a:t>Group 2</a:t>
            </a:r>
            <a:r>
              <a:rPr lang="en-US" sz="1800" dirty="0">
                <a:solidFill>
                  <a:schemeClr val="accent2">
                    <a:lumMod val="50000"/>
                  </a:schemeClr>
                </a:solidFill>
              </a:rPr>
              <a:t>   Short-term memory, attention, visuospatial skills, and math </a:t>
            </a:r>
          </a:p>
          <a:p>
            <a:pPr defTabSz="457200">
              <a:lnSpc>
                <a:spcPct val="150000"/>
              </a:lnSpc>
            </a:pPr>
            <a:r>
              <a:rPr lang="en-US" sz="1800" dirty="0">
                <a:solidFill>
                  <a:schemeClr val="accent2">
                    <a:lumMod val="50000"/>
                  </a:schemeClr>
                </a:solidFill>
              </a:rPr>
              <a:t>				(these tasks similar to those used by brain training products) </a:t>
            </a:r>
          </a:p>
          <a:p>
            <a:pPr defTabSz="457200">
              <a:lnSpc>
                <a:spcPct val="150000"/>
              </a:lnSpc>
            </a:pPr>
            <a:r>
              <a:rPr lang="en-US" sz="1800" dirty="0">
                <a:solidFill>
                  <a:schemeClr val="accent2">
                    <a:lumMod val="50000"/>
                  </a:schemeClr>
                </a:solidFill>
              </a:rPr>
              <a:t>	  </a:t>
            </a:r>
            <a:r>
              <a:rPr lang="en-US" sz="1800" u="sng" dirty="0">
                <a:solidFill>
                  <a:schemeClr val="accent2">
                    <a:lumMod val="50000"/>
                  </a:schemeClr>
                </a:solidFill>
              </a:rPr>
              <a:t>Controls</a:t>
            </a:r>
            <a:r>
              <a:rPr lang="en-US" sz="1800" dirty="0">
                <a:solidFill>
                  <a:schemeClr val="accent2">
                    <a:lumMod val="50000"/>
                  </a:schemeClr>
                </a:solidFill>
              </a:rPr>
              <a:t>  General knowledge </a:t>
            </a:r>
          </a:p>
          <a:p>
            <a:pPr defTabSz="457200">
              <a:lnSpc>
                <a:spcPct val="150000"/>
              </a:lnSpc>
            </a:pPr>
            <a:endParaRPr lang="en-US" sz="1600" dirty="0">
              <a:solidFill>
                <a:schemeClr val="tx1"/>
              </a:solidFill>
            </a:endParaRPr>
          </a:p>
          <a:p>
            <a:pPr defTabSz="457200">
              <a:lnSpc>
                <a:spcPct val="150000"/>
              </a:lnSpc>
            </a:pPr>
            <a:r>
              <a:rPr lang="en-US" sz="1800" u="sng" dirty="0">
                <a:solidFill>
                  <a:schemeClr val="tx1"/>
                </a:solidFill>
              </a:rPr>
              <a:t>Procedure</a:t>
            </a:r>
          </a:p>
          <a:p>
            <a:pPr defTabSz="457200">
              <a:lnSpc>
                <a:spcPct val="150000"/>
              </a:lnSpc>
            </a:pPr>
            <a:r>
              <a:rPr lang="en-US" sz="1800" dirty="0">
                <a:solidFill>
                  <a:schemeClr val="tx1"/>
                </a:solidFill>
              </a:rPr>
              <a:t>	Pretest</a:t>
            </a:r>
          </a:p>
          <a:p>
            <a:pPr defTabSz="457200">
              <a:lnSpc>
                <a:spcPct val="150000"/>
              </a:lnSpc>
            </a:pPr>
            <a:r>
              <a:rPr lang="en-US" sz="1800" dirty="0">
                <a:solidFill>
                  <a:schemeClr val="tx1"/>
                </a:solidFill>
              </a:rPr>
              <a:t>	6 weeks of training (subjects completed 24 training sessions, on average)</a:t>
            </a:r>
          </a:p>
          <a:p>
            <a:pPr defTabSz="457200">
              <a:lnSpc>
                <a:spcPct val="150000"/>
              </a:lnSpc>
            </a:pPr>
            <a:r>
              <a:rPr lang="en-US" sz="1800" dirty="0">
                <a:solidFill>
                  <a:schemeClr val="tx1"/>
                </a:solidFill>
              </a:rPr>
              <a:t>	Posttest</a:t>
            </a:r>
          </a:p>
          <a:p>
            <a:endParaRPr lang="en-US" dirty="0"/>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46</a:t>
            </a:fld>
            <a:endParaRPr lang="en-US" dirty="0"/>
          </a:p>
        </p:txBody>
      </p:sp>
    </p:spTree>
    <p:extLst>
      <p:ext uri="{BB962C8B-B14F-4D97-AF65-F5344CB8AC3E}">
        <p14:creationId xmlns:p14="http://schemas.microsoft.com/office/powerpoint/2010/main" val="1294528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840" y="1568197"/>
            <a:ext cx="9070225" cy="2968667"/>
            <a:chOff x="73775" y="2100750"/>
            <a:chExt cx="9070225" cy="2968667"/>
          </a:xfrm>
        </p:grpSpPr>
        <p:pic>
          <p:nvPicPr>
            <p:cNvPr id="4098" name="Picture 2" descr="First and last training scores for the six tests used to train experimental group 1 and experimental group 2."/>
            <p:cNvPicPr>
              <a:picLocks noChangeAspect="1" noChangeArrowheads="1"/>
            </p:cNvPicPr>
            <p:nvPr/>
          </p:nvPicPr>
          <p:blipFill rotWithShape="1">
            <a:blip r:embed="rId3">
              <a:extLst>
                <a:ext uri="{28A0092B-C50C-407E-A947-70E740481C1C}">
                  <a14:useLocalDpi xmlns:a14="http://schemas.microsoft.com/office/drawing/2010/main" val="0"/>
                </a:ext>
              </a:extLst>
            </a:blip>
            <a:srcRect l="5718" t="21907" r="61934" b="-2115"/>
            <a:stretch/>
          </p:blipFill>
          <p:spPr bwMode="auto">
            <a:xfrm>
              <a:off x="73775" y="2100750"/>
              <a:ext cx="4056853" cy="296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First and last training scores for the six tests used to train experimental group 1 and experimental group 2."/>
            <p:cNvPicPr>
              <a:picLocks noChangeAspect="1" noChangeArrowheads="1"/>
            </p:cNvPicPr>
            <p:nvPr/>
          </p:nvPicPr>
          <p:blipFill rotWithShape="1">
            <a:blip r:embed="rId3">
              <a:extLst>
                <a:ext uri="{28A0092B-C50C-407E-A947-70E740481C1C}">
                  <a14:useLocalDpi xmlns:a14="http://schemas.microsoft.com/office/drawing/2010/main" val="0"/>
                </a:ext>
              </a:extLst>
            </a:blip>
            <a:srcRect l="85698" t="19794" r="3465" b="14598"/>
            <a:stretch/>
          </p:blipFill>
          <p:spPr bwMode="auto">
            <a:xfrm>
              <a:off x="7983271" y="2353660"/>
              <a:ext cx="1160729" cy="207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First and last training scores for the six tests used to train experimental group 1 and experimental group 2."/>
            <p:cNvPicPr>
              <a:picLocks noChangeAspect="1" noChangeArrowheads="1"/>
            </p:cNvPicPr>
            <p:nvPr/>
          </p:nvPicPr>
          <p:blipFill rotWithShape="1">
            <a:blip r:embed="rId3">
              <a:extLst>
                <a:ext uri="{28A0092B-C50C-407E-A947-70E740481C1C}">
                  <a14:useLocalDpi xmlns:a14="http://schemas.microsoft.com/office/drawing/2010/main" val="0"/>
                </a:ext>
              </a:extLst>
            </a:blip>
            <a:srcRect l="46353" t="20532" r="22442" b="1445"/>
            <a:stretch/>
          </p:blipFill>
          <p:spPr bwMode="auto">
            <a:xfrm>
              <a:off x="4161296" y="2145230"/>
              <a:ext cx="3789502" cy="279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682" name="Rectangle 4"/>
          <p:cNvSpPr>
            <a:spLocks noChangeArrowheads="1"/>
          </p:cNvSpPr>
          <p:nvPr/>
        </p:nvSpPr>
        <p:spPr bwMode="auto">
          <a:xfrm>
            <a:off x="0" y="11870"/>
            <a:ext cx="9065385" cy="6345299"/>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Results</a:t>
            </a:r>
          </a:p>
          <a:p>
            <a:pPr>
              <a:lnSpc>
                <a:spcPct val="150000"/>
              </a:lnSpc>
            </a:pPr>
            <a:r>
              <a:rPr lang="en-US" sz="1800" dirty="0">
                <a:solidFill>
                  <a:schemeClr val="tx1"/>
                </a:solidFill>
              </a:rPr>
              <a:t>     All three groups improved on the tasks they practiced      </a:t>
            </a:r>
          </a:p>
          <a:p>
            <a:endParaRPr lang="en-US" sz="2000" dirty="0"/>
          </a:p>
          <a:p>
            <a:endParaRPr lang="en-US" sz="2000" dirty="0">
              <a:solidFill>
                <a:srgbClr val="7030A0"/>
              </a:solidFill>
            </a:endParaRPr>
          </a:p>
          <a:p>
            <a:r>
              <a:rPr lang="en-US" sz="2000" dirty="0">
                <a:solidFill>
                  <a:srgbClr val="7030A0"/>
                </a:solidFill>
              </a:rPr>
              <a:t>	Experimental Group 1		Experimental Group 2             Control </a:t>
            </a:r>
            <a:endParaRPr lang="en-US" sz="20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a:lnSpc>
                <a:spcPct val="150000"/>
              </a:lnSpc>
            </a:pPr>
            <a:endParaRPr lang="en-US" sz="1800" dirty="0">
              <a:solidFill>
                <a:schemeClr val="tx1"/>
              </a:solidFill>
            </a:endParaRPr>
          </a:p>
        </p:txBody>
      </p:sp>
      <p:sp>
        <p:nvSpPr>
          <p:cNvPr id="2" name="TextBox 1"/>
          <p:cNvSpPr txBox="1"/>
          <p:nvPr/>
        </p:nvSpPr>
        <p:spPr>
          <a:xfrm>
            <a:off x="3151015" y="4657960"/>
            <a:ext cx="2640826" cy="654085"/>
          </a:xfrm>
          <a:prstGeom prst="rect">
            <a:avLst/>
          </a:prstGeom>
          <a:noFill/>
          <a:ln>
            <a:solidFill>
              <a:srgbClr val="7030A0"/>
            </a:solidFill>
          </a:ln>
        </p:spPr>
        <p:txBody>
          <a:bodyPr wrap="square" rtlCol="0">
            <a:spAutoFit/>
          </a:bodyPr>
          <a:lstStyle/>
          <a:p>
            <a:r>
              <a:rPr lang="en-US" sz="1800" dirty="0">
                <a:solidFill>
                  <a:schemeClr val="bg1">
                    <a:lumMod val="85000"/>
                  </a:schemeClr>
                </a:solidFill>
                <a:sym typeface="Webdings" panose="05030102010509060703" pitchFamily="18" charset="2"/>
              </a:rPr>
              <a:t></a:t>
            </a:r>
            <a:r>
              <a:rPr lang="en-US" sz="1800" dirty="0">
                <a:solidFill>
                  <a:schemeClr val="bg1">
                    <a:lumMod val="75000"/>
                  </a:schemeClr>
                </a:solidFill>
                <a:sym typeface="Webdings" panose="05030102010509060703" pitchFamily="18" charset="2"/>
              </a:rPr>
              <a:t> </a:t>
            </a:r>
            <a:r>
              <a:rPr lang="en-US" sz="1800" dirty="0">
                <a:solidFill>
                  <a:schemeClr val="tx1"/>
                </a:solidFill>
                <a:sym typeface="Webdings" panose="05030102010509060703" pitchFamily="18" charset="2"/>
              </a:rPr>
              <a:t>First training score </a:t>
            </a:r>
          </a:p>
          <a:p>
            <a:r>
              <a:rPr lang="en-US" sz="1800" dirty="0">
                <a:solidFill>
                  <a:schemeClr val="bg1">
                    <a:lumMod val="50000"/>
                  </a:schemeClr>
                </a:solidFill>
                <a:sym typeface="Webdings" panose="05030102010509060703" pitchFamily="18" charset="2"/>
              </a:rPr>
              <a:t> </a:t>
            </a:r>
            <a:r>
              <a:rPr lang="en-US" sz="1800" dirty="0">
                <a:solidFill>
                  <a:schemeClr val="tx1"/>
                </a:solidFill>
                <a:sym typeface="Webdings" panose="05030102010509060703" pitchFamily="18" charset="2"/>
              </a:rPr>
              <a:t>Last Training Score</a:t>
            </a:r>
            <a:endParaRPr lang="en-US" sz="1800" dirty="0">
              <a:solidFill>
                <a:schemeClr val="tx1"/>
              </a:solidFill>
            </a:endParaRPr>
          </a:p>
        </p:txBody>
      </p:sp>
      <p:sp>
        <p:nvSpPr>
          <p:cNvPr id="4" name="Slide Number Placeholder 3"/>
          <p:cNvSpPr>
            <a:spLocks noGrp="1"/>
          </p:cNvSpPr>
          <p:nvPr>
            <p:ph type="sldNum" sz="quarter" idx="12"/>
          </p:nvPr>
        </p:nvSpPr>
        <p:spPr/>
        <p:txBody>
          <a:bodyPr/>
          <a:lstStyle/>
          <a:p>
            <a:pPr>
              <a:defRPr/>
            </a:pPr>
            <a:fld id="{F57E3ED8-5D9E-41A8-96A6-F4C335CCFD4A}" type="slidenum">
              <a:rPr lang="en-US" smtClean="0"/>
              <a:pPr>
                <a:defRPr/>
              </a:pPr>
              <a:t>47</a:t>
            </a:fld>
            <a:endParaRPr lang="en-US" dirty="0"/>
          </a:p>
        </p:txBody>
      </p:sp>
    </p:spTree>
    <p:extLst>
      <p:ext uri="{BB962C8B-B14F-4D97-AF65-F5344CB8AC3E}">
        <p14:creationId xmlns:p14="http://schemas.microsoft.com/office/powerpoint/2010/main" val="39082133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0" y="79291"/>
            <a:ext cx="9065385" cy="6345299"/>
          </a:xfrm>
          <a:prstGeom prst="rect">
            <a:avLst/>
          </a:prstGeom>
          <a:noFill/>
          <a:ln w="9525">
            <a:noFill/>
            <a:miter lim="800000"/>
            <a:headEnd/>
            <a:tailEnd/>
          </a:ln>
        </p:spPr>
        <p:txBody>
          <a:bodyPr lIns="91432" tIns="45716" rIns="91432" bIns="45716"/>
          <a:lstStyle/>
          <a:p>
            <a:pPr>
              <a:lnSpc>
                <a:spcPct val="150000"/>
              </a:lnSpc>
            </a:pPr>
            <a:r>
              <a:rPr lang="en-US" sz="1800" dirty="0">
                <a:solidFill>
                  <a:schemeClr val="tx1"/>
                </a:solidFill>
              </a:rPr>
              <a:t>But neither group improved on tests of general ability.</a:t>
            </a:r>
          </a:p>
          <a:p>
            <a:pPr>
              <a:lnSpc>
                <a:spcPct val="150000"/>
              </a:lnSpc>
            </a:pPr>
            <a:r>
              <a:rPr lang="en-US" sz="1800" dirty="0">
                <a:solidFill>
                  <a:schemeClr val="tx1"/>
                </a:solidFill>
              </a:rPr>
              <a:t>	</a:t>
            </a:r>
            <a:r>
              <a:rPr lang="en-US" sz="1800" dirty="0">
                <a:solidFill>
                  <a:srgbClr val="7030A0"/>
                </a:solidFill>
              </a:rPr>
              <a:t>Reasoning 			Verbal Short-Term Memory</a:t>
            </a:r>
          </a:p>
          <a:p>
            <a:pPr>
              <a:lnSpc>
                <a:spcPct val="150000"/>
              </a:lnSpc>
            </a:pPr>
            <a:endParaRPr lang="en-US" sz="1800" dirty="0">
              <a:solidFill>
                <a:srgbClr val="7030A0"/>
              </a:solidFill>
            </a:endParaRPr>
          </a:p>
          <a:p>
            <a:pPr>
              <a:lnSpc>
                <a:spcPct val="150000"/>
              </a:lnSpc>
            </a:pPr>
            <a:endParaRPr lang="en-US" sz="1800" dirty="0">
              <a:solidFill>
                <a:srgbClr val="7030A0"/>
              </a:solidFill>
            </a:endParaRPr>
          </a:p>
          <a:p>
            <a:pPr>
              <a:lnSpc>
                <a:spcPct val="150000"/>
              </a:lnSpc>
            </a:pPr>
            <a:endParaRPr lang="en-US" sz="1800" dirty="0">
              <a:solidFill>
                <a:srgbClr val="7030A0"/>
              </a:solidFill>
            </a:endParaRPr>
          </a:p>
          <a:p>
            <a:pPr>
              <a:lnSpc>
                <a:spcPct val="150000"/>
              </a:lnSpc>
            </a:pPr>
            <a:endParaRPr lang="en-US" sz="1800" dirty="0">
              <a:solidFill>
                <a:srgbClr val="7030A0"/>
              </a:solidFill>
            </a:endParaRPr>
          </a:p>
          <a:p>
            <a:pPr>
              <a:lnSpc>
                <a:spcPct val="150000"/>
              </a:lnSpc>
            </a:pPr>
            <a:r>
              <a:rPr lang="en-US" sz="1800" dirty="0">
                <a:solidFill>
                  <a:srgbClr val="7030A0"/>
                </a:solidFill>
              </a:rPr>
              <a:t>	</a:t>
            </a:r>
          </a:p>
          <a:p>
            <a:pPr>
              <a:lnSpc>
                <a:spcPct val="150000"/>
              </a:lnSpc>
            </a:pPr>
            <a:r>
              <a:rPr lang="en-US" sz="1800" dirty="0">
                <a:solidFill>
                  <a:srgbClr val="7030A0"/>
                </a:solidFill>
              </a:rPr>
              <a:t>	Spatial Working Memory 		Paired-Associate Learning</a:t>
            </a:r>
          </a:p>
          <a:p>
            <a:endParaRPr lang="en-US" sz="1800" dirty="0"/>
          </a:p>
          <a:p>
            <a:endParaRPr lang="en-US" sz="1800" dirty="0"/>
          </a:p>
          <a:p>
            <a:endParaRPr lang="en-US" sz="1800" dirty="0"/>
          </a:p>
          <a:p>
            <a:endParaRPr lang="en-US" dirty="0"/>
          </a:p>
          <a:p>
            <a:endParaRPr lang="en-US" dirty="0"/>
          </a:p>
          <a:p>
            <a:r>
              <a:rPr lang="en-US" sz="1800" dirty="0">
                <a:solidFill>
                  <a:schemeClr val="tx1"/>
                </a:solidFill>
              </a:rPr>
              <a:t>Conclusion </a:t>
            </a:r>
          </a:p>
          <a:p>
            <a:r>
              <a:rPr lang="en-US" sz="1800" dirty="0">
                <a:solidFill>
                  <a:schemeClr val="tx2">
                    <a:lumMod val="75000"/>
                  </a:schemeClr>
                </a:solidFill>
              </a:rPr>
              <a:t>“These results provide no evidence for any generalized improvements in cognitive function following brain training in a large sample of healthy adults.”</a:t>
            </a:r>
          </a:p>
          <a:p>
            <a:endParaRPr lang="en-US" sz="1800" dirty="0">
              <a:solidFill>
                <a:schemeClr val="tx1"/>
              </a:solidFill>
            </a:endParaRPr>
          </a:p>
          <a:p>
            <a:r>
              <a:rPr lang="en-US" sz="1800" dirty="0">
                <a:solidFill>
                  <a:schemeClr val="tx1"/>
                </a:solidFill>
              </a:rPr>
              <a:t>(Owen et al., 2010, </a:t>
            </a:r>
            <a:r>
              <a:rPr lang="en-US" sz="1800" i="1" dirty="0">
                <a:solidFill>
                  <a:schemeClr val="tx1"/>
                </a:solidFill>
              </a:rPr>
              <a:t>Nature</a:t>
            </a:r>
            <a:r>
              <a:rPr lang="en-US" sz="1800" dirty="0">
                <a:solidFill>
                  <a:schemeClr val="tx1"/>
                </a:solidFill>
              </a:rPr>
              <a:t>)</a:t>
            </a:r>
            <a:endParaRPr lang="en-US" sz="1800" dirty="0"/>
          </a:p>
        </p:txBody>
      </p:sp>
      <p:pic>
        <p:nvPicPr>
          <p:cNvPr id="5" name="Picture 2" descr="Benchmarking scores at baseline and after six weeks of training across the three groups of participants."/>
          <p:cNvPicPr>
            <a:picLocks noChangeAspect="1" noChangeArrowheads="1"/>
          </p:cNvPicPr>
          <p:nvPr/>
        </p:nvPicPr>
        <p:blipFill rotWithShape="1">
          <a:blip r:embed="rId3">
            <a:extLst>
              <a:ext uri="{28A0092B-C50C-407E-A947-70E740481C1C}">
                <a14:useLocalDpi xmlns:a14="http://schemas.microsoft.com/office/drawing/2010/main" val="0"/>
              </a:ext>
            </a:extLst>
          </a:blip>
          <a:srcRect l="6147" t="17538" r="52344" b="50344"/>
          <a:stretch/>
        </p:blipFill>
        <p:spPr bwMode="auto">
          <a:xfrm>
            <a:off x="715808" y="895598"/>
            <a:ext cx="3379640" cy="168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Benchmarking scores at baseline and after six weeks of training across the three groups of participants."/>
          <p:cNvPicPr>
            <a:picLocks noChangeAspect="1" noChangeArrowheads="1"/>
          </p:cNvPicPr>
          <p:nvPr/>
        </p:nvPicPr>
        <p:blipFill rotWithShape="1">
          <a:blip r:embed="rId3">
            <a:extLst>
              <a:ext uri="{28A0092B-C50C-407E-A947-70E740481C1C}">
                <a14:useLocalDpi xmlns:a14="http://schemas.microsoft.com/office/drawing/2010/main" val="0"/>
              </a:ext>
            </a:extLst>
          </a:blip>
          <a:srcRect l="56162" t="25592" r="914" b="51050"/>
          <a:stretch/>
        </p:blipFill>
        <p:spPr bwMode="auto">
          <a:xfrm>
            <a:off x="4535953" y="1322290"/>
            <a:ext cx="3494854" cy="122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Benchmarking scores at baseline and after six weeks of training across the three groups of participants."/>
          <p:cNvPicPr>
            <a:picLocks noChangeAspect="1" noChangeArrowheads="1"/>
          </p:cNvPicPr>
          <p:nvPr/>
        </p:nvPicPr>
        <p:blipFill rotWithShape="1">
          <a:blip r:embed="rId3">
            <a:extLst>
              <a:ext uri="{28A0092B-C50C-407E-A947-70E740481C1C}">
                <a14:useLocalDpi xmlns:a14="http://schemas.microsoft.com/office/drawing/2010/main" val="0"/>
              </a:ext>
            </a:extLst>
          </a:blip>
          <a:srcRect l="6647" t="81091" r="48541" b="-70"/>
          <a:stretch/>
        </p:blipFill>
        <p:spPr bwMode="auto">
          <a:xfrm>
            <a:off x="719850" y="3612435"/>
            <a:ext cx="3648475" cy="99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Benchmarking scores at baseline and after six weeks of training across the three groups of participants."/>
          <p:cNvPicPr>
            <a:picLocks noChangeAspect="1" noChangeArrowheads="1"/>
          </p:cNvPicPr>
          <p:nvPr/>
        </p:nvPicPr>
        <p:blipFill rotWithShape="1">
          <a:blip r:embed="rId3">
            <a:extLst>
              <a:ext uri="{28A0092B-C50C-407E-A947-70E740481C1C}">
                <a14:useLocalDpi xmlns:a14="http://schemas.microsoft.com/office/drawing/2010/main" val="0"/>
              </a:ext>
            </a:extLst>
          </a:blip>
          <a:srcRect l="55134" t="77747" r="507"/>
          <a:stretch/>
        </p:blipFill>
        <p:spPr bwMode="auto">
          <a:xfrm>
            <a:off x="4535953" y="3428999"/>
            <a:ext cx="3646117" cy="118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490780" y="2488566"/>
            <a:ext cx="1382580" cy="646331"/>
          </a:xfrm>
          <a:prstGeom prst="rect">
            <a:avLst/>
          </a:prstGeom>
          <a:noFill/>
          <a:ln>
            <a:solidFill>
              <a:srgbClr val="7030A0"/>
            </a:solidFill>
          </a:ln>
        </p:spPr>
        <p:txBody>
          <a:bodyPr wrap="square" rtlCol="0">
            <a:spAutoFit/>
          </a:bodyPr>
          <a:lstStyle/>
          <a:p>
            <a:r>
              <a:rPr lang="en-US" sz="1800" dirty="0">
                <a:solidFill>
                  <a:schemeClr val="bg1">
                    <a:lumMod val="85000"/>
                  </a:schemeClr>
                </a:solidFill>
                <a:sym typeface="Webdings" panose="05030102010509060703" pitchFamily="18" charset="2"/>
              </a:rPr>
              <a:t></a:t>
            </a:r>
            <a:r>
              <a:rPr lang="en-US" sz="1800" dirty="0">
                <a:solidFill>
                  <a:schemeClr val="bg1">
                    <a:lumMod val="75000"/>
                  </a:schemeClr>
                </a:solidFill>
                <a:sym typeface="Webdings" panose="05030102010509060703" pitchFamily="18" charset="2"/>
              </a:rPr>
              <a:t> </a:t>
            </a:r>
            <a:r>
              <a:rPr lang="en-US" sz="1800" dirty="0">
                <a:solidFill>
                  <a:schemeClr val="tx1"/>
                </a:solidFill>
                <a:sym typeface="Webdings" panose="05030102010509060703" pitchFamily="18" charset="2"/>
              </a:rPr>
              <a:t>Pretest</a:t>
            </a:r>
          </a:p>
          <a:p>
            <a:r>
              <a:rPr lang="en-US" sz="1800" dirty="0">
                <a:solidFill>
                  <a:schemeClr val="bg1">
                    <a:lumMod val="50000"/>
                  </a:schemeClr>
                </a:solidFill>
                <a:sym typeface="Webdings" panose="05030102010509060703" pitchFamily="18" charset="2"/>
              </a:rPr>
              <a:t> </a:t>
            </a:r>
            <a:r>
              <a:rPr lang="en-US" sz="1800" dirty="0">
                <a:solidFill>
                  <a:schemeClr val="tx1"/>
                </a:solidFill>
                <a:sym typeface="Webdings" panose="05030102010509060703" pitchFamily="18" charset="2"/>
              </a:rPr>
              <a:t>Posttest</a:t>
            </a:r>
            <a:endParaRPr lang="en-US" sz="1800" dirty="0">
              <a:solidFill>
                <a:schemeClr val="tx1"/>
              </a:solidFill>
            </a:endParaRPr>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48</a:t>
            </a:fld>
            <a:endParaRPr lang="en-US" dirty="0"/>
          </a:p>
        </p:txBody>
      </p:sp>
    </p:spTree>
    <p:extLst>
      <p:ext uri="{BB962C8B-B14F-4D97-AF65-F5344CB8AC3E}">
        <p14:creationId xmlns:p14="http://schemas.microsoft.com/office/powerpoint/2010/main" val="658430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0" y="79291"/>
            <a:ext cx="6553200" cy="6345299"/>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6">
                    <a:lumMod val="50000"/>
                  </a:schemeClr>
                </a:solidFill>
              </a:rPr>
              <a:t>Expert panel examined brain training products</a:t>
            </a:r>
          </a:p>
          <a:p>
            <a:endParaRPr lang="en-US" sz="1800" dirty="0">
              <a:solidFill>
                <a:schemeClr val="tx1"/>
              </a:solidFill>
            </a:endParaRPr>
          </a:p>
          <a:p>
            <a:r>
              <a:rPr lang="en-US" sz="1800" dirty="0">
                <a:solidFill>
                  <a:schemeClr val="tx1"/>
                </a:solidFill>
              </a:rPr>
              <a:t>Main Findings</a:t>
            </a:r>
          </a:p>
          <a:p>
            <a:endParaRPr lang="en-US" sz="1800" dirty="0">
              <a:solidFill>
                <a:schemeClr val="tx1"/>
              </a:solidFill>
            </a:endParaRPr>
          </a:p>
          <a:p>
            <a:pPr marL="285750" indent="-285750">
              <a:buFont typeface="Arial" panose="020B0604020202020204" pitchFamily="34" charset="0"/>
              <a:buChar char="•"/>
            </a:pPr>
            <a:r>
              <a:rPr lang="en-US" sz="1800" dirty="0">
                <a:solidFill>
                  <a:schemeClr val="tx1"/>
                </a:solidFill>
              </a:rPr>
              <a:t>Products improve performance on trained tasks but not dissimilar tasks. In other words, there is </a:t>
            </a:r>
            <a:r>
              <a:rPr lang="en-US" sz="1800" u="sng" dirty="0">
                <a:solidFill>
                  <a:schemeClr val="tx1"/>
                </a:solidFill>
              </a:rPr>
              <a:t>no transfer</a:t>
            </a:r>
            <a:r>
              <a:rPr lang="en-US" sz="1800" dirty="0">
                <a:solidFill>
                  <a:schemeClr val="tx1"/>
                </a:solidFill>
              </a:rPr>
              <a:t>. </a:t>
            </a:r>
            <a:endParaRPr lang="en-US" sz="1800" u="sng" dirty="0">
              <a:solidFill>
                <a:schemeClr val="tx1"/>
              </a:solidFill>
            </a:endParaRPr>
          </a:p>
          <a:p>
            <a:endParaRPr lang="en-US" sz="1800" dirty="0">
              <a:solidFill>
                <a:schemeClr val="tx1"/>
              </a:solidFill>
            </a:endParaRPr>
          </a:p>
          <a:p>
            <a:pPr marL="285750" indent="-285750">
              <a:buFont typeface="Arial" panose="020B0604020202020204" pitchFamily="34" charset="0"/>
              <a:buChar char="•"/>
            </a:pPr>
            <a:r>
              <a:rPr lang="en-US" sz="1800" dirty="0">
                <a:solidFill>
                  <a:schemeClr val="tx1"/>
                </a:solidFill>
              </a:rPr>
              <a:t>Most of the studies have major design flaws, including </a:t>
            </a:r>
          </a:p>
          <a:p>
            <a:r>
              <a:rPr lang="en-US" sz="1800" dirty="0">
                <a:solidFill>
                  <a:schemeClr val="tx1"/>
                </a:solidFill>
              </a:rPr>
              <a:t>     no control group, non-random assignment, small samples,</a:t>
            </a:r>
          </a:p>
          <a:p>
            <a:r>
              <a:rPr lang="en-US" sz="1800" dirty="0">
                <a:solidFill>
                  <a:schemeClr val="tx1"/>
                </a:solidFill>
              </a:rPr>
              <a:t>     unplanned analyses, or no preregistration)</a:t>
            </a:r>
          </a:p>
          <a:p>
            <a:endParaRPr lang="en-US" sz="1800" dirty="0">
              <a:solidFill>
                <a:schemeClr val="accent1">
                  <a:lumMod val="50000"/>
                </a:schemeClr>
              </a:solidFill>
            </a:endParaRPr>
          </a:p>
          <a:p>
            <a:endParaRPr lang="en-US" sz="1800" dirty="0">
              <a:solidFill>
                <a:schemeClr val="tx1"/>
              </a:solidFill>
            </a:endParaRPr>
          </a:p>
          <a:p>
            <a:endParaRPr lang="en-US" sz="1800" dirty="0">
              <a:solidFill>
                <a:schemeClr val="tx1"/>
              </a:solidFill>
            </a:endParaRPr>
          </a:p>
          <a:p>
            <a:endParaRPr lang="en-US" sz="1800" dirty="0">
              <a:solidFill>
                <a:schemeClr val="tx1"/>
              </a:solidFill>
            </a:endParaRPr>
          </a:p>
          <a:p>
            <a:r>
              <a:rPr lang="en-US" sz="1800" dirty="0">
                <a:solidFill>
                  <a:schemeClr val="tx1"/>
                </a:solidFill>
              </a:rPr>
              <a:t>(Simons et al., 2016, </a:t>
            </a:r>
            <a:r>
              <a:rPr lang="en-US" sz="1800" i="1" dirty="0">
                <a:solidFill>
                  <a:schemeClr val="tx1"/>
                </a:solidFill>
              </a:rPr>
              <a:t>PSPI)</a:t>
            </a:r>
          </a:p>
        </p:txBody>
      </p:sp>
      <p:pic>
        <p:nvPicPr>
          <p:cNvPr id="7170" name="Picture 2" descr="Image result for PSPI 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8970" y="625435"/>
            <a:ext cx="2347903" cy="452884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49</a:t>
            </a:fld>
            <a:endParaRPr lang="en-US" dirty="0"/>
          </a:p>
        </p:txBody>
      </p:sp>
    </p:spTree>
    <p:extLst>
      <p:ext uri="{BB962C8B-B14F-4D97-AF65-F5344CB8AC3E}">
        <p14:creationId xmlns:p14="http://schemas.microsoft.com/office/powerpoint/2010/main" val="2061406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8432" y="0"/>
            <a:ext cx="8962097" cy="63709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chemeClr val="accent6">
                    <a:lumMod val="50000"/>
                  </a:schemeClr>
                </a:solidFill>
                <a:latin typeface="Helvetica" panose="020B0604020202020204" pitchFamily="34" charset="0"/>
              </a:rPr>
              <a:t>Maker of Lumosity </a:t>
            </a:r>
            <a:r>
              <a:rPr kumimoji="0" lang="en-US" altLang="en-US" b="0" i="0" u="none" strike="noStrike" cap="none" normalizeH="0" baseline="0" dirty="0">
                <a:ln>
                  <a:noFill/>
                </a:ln>
                <a:solidFill>
                  <a:schemeClr val="accent6">
                    <a:lumMod val="50000"/>
                  </a:schemeClr>
                </a:solidFill>
                <a:effectLst/>
                <a:latin typeface="Helvetica" panose="020B0604020202020204" pitchFamily="34" charset="0"/>
              </a:rPr>
              <a:t>received $2M fine for unfounded claims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accent6">
                  <a:lumMod val="50000"/>
                </a:schemeClr>
              </a:solidFill>
              <a:effectLst/>
              <a:latin typeface="+mn-lt"/>
            </a:endParaRPr>
          </a:p>
          <a:p>
            <a:pPr lvl="0"/>
            <a:endParaRPr lang="en-US" sz="1800" dirty="0">
              <a:latin typeface="+mn-lt"/>
            </a:endParaRPr>
          </a:p>
          <a:p>
            <a:pPr lvl="0"/>
            <a:endParaRPr lang="en-US" sz="1800" dirty="0">
              <a:latin typeface="+mn-lt"/>
            </a:endParaRPr>
          </a:p>
          <a:p>
            <a:pPr lvl="0"/>
            <a:endParaRPr lang="en-US" sz="1800" dirty="0">
              <a:latin typeface="+mn-lt"/>
            </a:endParaRPr>
          </a:p>
          <a:p>
            <a:pPr lvl="0"/>
            <a:r>
              <a:rPr lang="en-US" sz="1800" dirty="0">
                <a:latin typeface="+mn-lt"/>
              </a:rPr>
              <a:t>January 5, 2016</a:t>
            </a:r>
          </a:p>
          <a:p>
            <a:pPr lvl="0"/>
            <a:endParaRPr kumimoji="0" lang="en-US" altLang="en-US" sz="1800" b="0"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mn-lt"/>
              </a:rPr>
              <a:t>Lumosity has been widely promoted though TV and radio advertisements… and </a:t>
            </a:r>
            <a:r>
              <a:rPr kumimoji="0" lang="en-US" altLang="en-US" sz="1800" b="0" i="0" u="none" strike="noStrike" cap="none" normalizeH="0" dirty="0">
                <a:ln>
                  <a:noFill/>
                </a:ln>
                <a:effectLst/>
                <a:latin typeface="+mn-lt"/>
              </a:rPr>
              <a:t>used Google AdWords to drive traffic to their website, purchasing hundreds of keywords related to memory, cognition, dementia, and Alzheimer’s disease</a:t>
            </a:r>
            <a:r>
              <a:rPr kumimoji="0" lang="en-US" altLang="en-US" sz="1800" b="0" i="0" u="none" strike="noStrike" cap="none" normalizeH="0" baseline="0" dirty="0">
                <a:ln>
                  <a:noFill/>
                </a:ln>
                <a:effectLst/>
                <a:latin typeface="+mn-lt"/>
              </a:rPr>
              <a:t>, according to the complaint.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mn-lt"/>
              </a:rPr>
              <a:t>The FTC alleges that the defendants claimed training with </a:t>
            </a:r>
            <a:r>
              <a:rPr kumimoji="0" lang="en-US" altLang="en-US" sz="1800" b="0" i="0" u="none" strike="noStrike" cap="none" normalizeH="0" baseline="0" dirty="0" err="1">
                <a:ln>
                  <a:noFill/>
                </a:ln>
                <a:effectLst/>
                <a:latin typeface="+mn-lt"/>
              </a:rPr>
              <a:t>Lumosity</a:t>
            </a:r>
            <a:r>
              <a:rPr kumimoji="0" lang="en-US" altLang="en-US" sz="1800" b="0" i="0" u="none" strike="noStrike" cap="none" normalizeH="0" baseline="0" dirty="0">
                <a:ln>
                  <a:noFill/>
                </a:ln>
                <a:effectLst/>
                <a:latin typeface="+mn-lt"/>
              </a:rPr>
              <a:t> would 1) improve performance on everyday tasks, in school, at work, and in athletics; 2) delay age-related cognitive decline and protect against mild cognitive impairment, dementia, and Alzheimer’s disease; and 3) reduce cognitive impairment associated with health conditions, including stroke, traumatic brain injury, PTSD, ADHD, the side effects of chemotherapy, and Turner syndrome, and that scientific studies proved these benefits.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800" dirty="0">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dirty="0">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900" dirty="0">
              <a:latin typeface="Helvetica" panose="020B0604020202020204" pitchFamily="34" charset="0"/>
            </a:endParaRPr>
          </a:p>
          <a:p>
            <a:pPr lvl="0"/>
            <a:r>
              <a:rPr lang="en-US" altLang="en-US" sz="1800" dirty="0">
                <a:hlinkClick r:id="rId2"/>
              </a:rPr>
              <a:t>https://www.ftc.gov/news-events/press-releases/2016/01/lumosity-pay-2-million-settle-ftc-deceptive-advertising-charges</a:t>
            </a:r>
            <a:endParaRPr lang="en-US" altLang="en-US" sz="1800" dirty="0"/>
          </a:p>
          <a:p>
            <a:pPr lvl="0"/>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4514" name="Rectangle 4"/>
          <p:cNvSpPr>
            <a:spLocks noChangeArrowheads="1"/>
          </p:cNvSpPr>
          <p:nvPr/>
        </p:nvSpPr>
        <p:spPr bwMode="auto">
          <a:xfrm>
            <a:off x="9626" y="71255"/>
            <a:ext cx="8065051" cy="1174215"/>
          </a:xfrm>
          <a:prstGeom prst="rect">
            <a:avLst/>
          </a:prstGeom>
          <a:noFill/>
          <a:ln w="9525">
            <a:noFill/>
            <a:miter lim="800000"/>
            <a:headEnd/>
            <a:tailEnd/>
          </a:ln>
        </p:spPr>
        <p:txBody>
          <a:bodyPr lIns="91432" tIns="45716" rIns="91432" bIns="45716"/>
          <a:lstStyle/>
          <a:p>
            <a:pPr>
              <a:lnSpc>
                <a:spcPct val="150000"/>
              </a:lnSpc>
            </a:pPr>
            <a:endParaRPr lang="en-US" sz="1800" dirty="0">
              <a:solidFill>
                <a:srgbClr val="7030A0"/>
              </a:solidFill>
            </a:endParaRPr>
          </a:p>
        </p:txBody>
      </p:sp>
      <p:sp>
        <p:nvSpPr>
          <p:cNvPr id="4" name="Rectangle 3"/>
          <p:cNvSpPr/>
          <p:nvPr/>
        </p:nvSpPr>
        <p:spPr>
          <a:xfrm>
            <a:off x="0" y="0"/>
            <a:ext cx="9144000" cy="6858000"/>
          </a:xfrm>
          <a:prstGeom prst="rect">
            <a:avLst/>
          </a:prstGeom>
          <a:noFill/>
          <a:ln w="66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50</a:t>
            </a:fld>
            <a:endParaRPr lang="en-US" dirty="0"/>
          </a:p>
        </p:txBody>
      </p:sp>
      <p:pic>
        <p:nvPicPr>
          <p:cNvPr id="1026" name="Picture 2" descr="Lumosity logo, a brain inside a head with rays emanating from it">
            <a:extLst>
              <a:ext uri="{FF2B5EF4-FFF2-40B4-BE49-F238E27FC236}">
                <a16:creationId xmlns:a16="http://schemas.microsoft.com/office/drawing/2014/main" id="{B8D82CCC-02AA-3753-1C5B-A8EC4800E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423" y="487026"/>
            <a:ext cx="1136990" cy="1656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79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a:spLocks noChangeArrowheads="1"/>
          </p:cNvSpPr>
          <p:nvPr/>
        </p:nvSpPr>
        <p:spPr bwMode="auto">
          <a:xfrm>
            <a:off x="231775" y="203200"/>
            <a:ext cx="8912225" cy="422275"/>
          </a:xfrm>
          <a:prstGeom prst="rect">
            <a:avLst/>
          </a:prstGeom>
          <a:noFill/>
          <a:ln w="9525">
            <a:noFill/>
            <a:miter lim="800000"/>
            <a:headEnd/>
            <a:tailEnd/>
          </a:ln>
        </p:spPr>
        <p:txBody>
          <a:bodyPr lIns="91432" tIns="45716" rIns="91432" bIns="45716"/>
          <a:lstStyle/>
          <a:p>
            <a:endParaRPr lang="en-US" sz="9600">
              <a:solidFill>
                <a:schemeClr val="tx1"/>
              </a:solidFill>
            </a:endParaRPr>
          </a:p>
          <a:p>
            <a:r>
              <a:rPr lang="en-US" sz="9600">
                <a:solidFill>
                  <a:schemeClr val="tx1"/>
                </a:solidFill>
              </a:rPr>
              <a:t>  The End</a:t>
            </a:r>
          </a:p>
          <a:p>
            <a:endParaRPr lang="en-US" sz="2000">
              <a:solidFill>
                <a:schemeClr val="tx1"/>
              </a:solidFill>
            </a:endParaRPr>
          </a:p>
          <a:p>
            <a:endParaRPr lang="en-US" sz="2000">
              <a:solidFill>
                <a:schemeClr val="tx1"/>
              </a:solidFill>
            </a:endParaRPr>
          </a:p>
        </p:txBody>
      </p:sp>
      <p:sp>
        <p:nvSpPr>
          <p:cNvPr id="4" name="Rectangle 3"/>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57E3ED8-5D9E-41A8-96A6-F4C335CCFD4A}" type="slidenum">
              <a:rPr lang="en-US" smtClean="0"/>
              <a:pPr>
                <a:defRPr/>
              </a:pPr>
              <a:t>51</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Apex</Template>
  <TotalTime>15717</TotalTime>
  <Words>3244</Words>
  <Application>Microsoft Office PowerPoint</Application>
  <PresentationFormat>Letter Paper (8.5x11 in)</PresentationFormat>
  <Paragraphs>804</Paragraphs>
  <Slides>51</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MS PMincho</vt:lpstr>
      <vt:lpstr>Arial</vt:lpstr>
      <vt:lpstr>Calibri</vt:lpstr>
      <vt:lpstr>Cambria</vt:lpstr>
      <vt:lpstr>Helvetica</vt:lpstr>
      <vt:lpstr>Times New Roman</vt:lpstr>
      <vt:lpstr>Webdings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 students perform poorly</vt:lpstr>
      <vt:lpstr>Survey Question:   “I get good marks in mathematics.”                Percentage who Agreed or Strongly Agreed</vt:lpstr>
      <vt:lpstr>The same study measured performance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Rohrer</dc:creator>
  <cp:lastModifiedBy>Doug Rohrer</cp:lastModifiedBy>
  <cp:revision>5021</cp:revision>
  <cp:lastPrinted>2025-10-30T12:12:53Z</cp:lastPrinted>
  <dcterms:created xsi:type="dcterms:W3CDTF">2001-03-07T20:29:22Z</dcterms:created>
  <dcterms:modified xsi:type="dcterms:W3CDTF">2025-11-11T17:24:35Z</dcterms:modified>
</cp:coreProperties>
</file>