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30"/>
  </p:notesMasterIdLst>
  <p:handoutMasterIdLst>
    <p:handoutMasterId r:id="rId31"/>
  </p:handoutMasterIdLst>
  <p:sldIdLst>
    <p:sldId id="1183" r:id="rId2"/>
    <p:sldId id="1254" r:id="rId3"/>
    <p:sldId id="1207" r:id="rId4"/>
    <p:sldId id="1208" r:id="rId5"/>
    <p:sldId id="1209" r:id="rId6"/>
    <p:sldId id="1210" r:id="rId7"/>
    <p:sldId id="1211" r:id="rId8"/>
    <p:sldId id="1214" r:id="rId9"/>
    <p:sldId id="1212" r:id="rId10"/>
    <p:sldId id="1213" r:id="rId11"/>
    <p:sldId id="1246" r:id="rId12"/>
    <p:sldId id="1253" r:id="rId13"/>
    <p:sldId id="1220" r:id="rId14"/>
    <p:sldId id="1221" r:id="rId15"/>
    <p:sldId id="1186" r:id="rId16"/>
    <p:sldId id="1184" r:id="rId17"/>
    <p:sldId id="1249" r:id="rId18"/>
    <p:sldId id="1250" r:id="rId19"/>
    <p:sldId id="1217" r:id="rId20"/>
    <p:sldId id="1245" r:id="rId21"/>
    <p:sldId id="1244" r:id="rId22"/>
    <p:sldId id="1201" r:id="rId23"/>
    <p:sldId id="1222" r:id="rId24"/>
    <p:sldId id="1224" r:id="rId25"/>
    <p:sldId id="1247" r:id="rId26"/>
    <p:sldId id="1248" r:id="rId27"/>
    <p:sldId id="1142" r:id="rId28"/>
    <p:sldId id="1219" r:id="rId29"/>
  </p:sldIdLst>
  <p:sldSz cx="9144000" cy="6858000" type="letter"/>
  <p:notesSz cx="7315200" cy="9601200"/>
  <p:defaultTextStyle>
    <a:defPPr>
      <a:defRPr lang="en-US"/>
    </a:defPPr>
    <a:lvl1pPr algn="l" rtl="0" fontAlgn="base">
      <a:spcBef>
        <a:spcPct val="0"/>
      </a:spcBef>
      <a:spcAft>
        <a:spcPct val="0"/>
      </a:spcAft>
      <a:defRPr sz="2400" kern="1200">
        <a:solidFill>
          <a:srgbClr val="CC3300"/>
        </a:solidFill>
        <a:latin typeface="Arial" charset="0"/>
        <a:ea typeface="+mn-ea"/>
        <a:cs typeface="+mn-cs"/>
      </a:defRPr>
    </a:lvl1pPr>
    <a:lvl2pPr marL="455613" indent="1588" algn="l" rtl="0" fontAlgn="base">
      <a:spcBef>
        <a:spcPct val="0"/>
      </a:spcBef>
      <a:spcAft>
        <a:spcPct val="0"/>
      </a:spcAft>
      <a:defRPr sz="2400" kern="1200">
        <a:solidFill>
          <a:srgbClr val="CC3300"/>
        </a:solidFill>
        <a:latin typeface="Arial" charset="0"/>
        <a:ea typeface="+mn-ea"/>
        <a:cs typeface="+mn-cs"/>
      </a:defRPr>
    </a:lvl2pPr>
    <a:lvl3pPr marL="912813" indent="1588" algn="l" rtl="0" fontAlgn="base">
      <a:spcBef>
        <a:spcPct val="0"/>
      </a:spcBef>
      <a:spcAft>
        <a:spcPct val="0"/>
      </a:spcAft>
      <a:defRPr sz="2400" kern="1200">
        <a:solidFill>
          <a:srgbClr val="CC3300"/>
        </a:solidFill>
        <a:latin typeface="Arial" charset="0"/>
        <a:ea typeface="+mn-ea"/>
        <a:cs typeface="+mn-cs"/>
      </a:defRPr>
    </a:lvl3pPr>
    <a:lvl4pPr marL="1370013" indent="1588" algn="l" rtl="0" fontAlgn="base">
      <a:spcBef>
        <a:spcPct val="0"/>
      </a:spcBef>
      <a:spcAft>
        <a:spcPct val="0"/>
      </a:spcAft>
      <a:defRPr sz="2400" kern="1200">
        <a:solidFill>
          <a:srgbClr val="CC3300"/>
        </a:solidFill>
        <a:latin typeface="Arial" charset="0"/>
        <a:ea typeface="+mn-ea"/>
        <a:cs typeface="+mn-cs"/>
      </a:defRPr>
    </a:lvl4pPr>
    <a:lvl5pPr marL="1827213" indent="1588" algn="l" rtl="0" fontAlgn="base">
      <a:spcBef>
        <a:spcPct val="0"/>
      </a:spcBef>
      <a:spcAft>
        <a:spcPct val="0"/>
      </a:spcAft>
      <a:defRPr sz="2400" kern="1200">
        <a:solidFill>
          <a:srgbClr val="CC3300"/>
        </a:solidFill>
        <a:latin typeface="Arial" charset="0"/>
        <a:ea typeface="+mn-ea"/>
        <a:cs typeface="+mn-cs"/>
      </a:defRPr>
    </a:lvl5pPr>
    <a:lvl6pPr marL="2286000" algn="l" defTabSz="914400" rtl="0" eaLnBrk="1" latinLnBrk="0" hangingPunct="1">
      <a:defRPr sz="2400" kern="1200">
        <a:solidFill>
          <a:srgbClr val="CC3300"/>
        </a:solidFill>
        <a:latin typeface="Arial" charset="0"/>
        <a:ea typeface="+mn-ea"/>
        <a:cs typeface="+mn-cs"/>
      </a:defRPr>
    </a:lvl6pPr>
    <a:lvl7pPr marL="2743200" algn="l" defTabSz="914400" rtl="0" eaLnBrk="1" latinLnBrk="0" hangingPunct="1">
      <a:defRPr sz="2400" kern="1200">
        <a:solidFill>
          <a:srgbClr val="CC3300"/>
        </a:solidFill>
        <a:latin typeface="Arial" charset="0"/>
        <a:ea typeface="+mn-ea"/>
        <a:cs typeface="+mn-cs"/>
      </a:defRPr>
    </a:lvl7pPr>
    <a:lvl8pPr marL="3200400" algn="l" defTabSz="914400" rtl="0" eaLnBrk="1" latinLnBrk="0" hangingPunct="1">
      <a:defRPr sz="2400" kern="1200">
        <a:solidFill>
          <a:srgbClr val="CC3300"/>
        </a:solidFill>
        <a:latin typeface="Arial" charset="0"/>
        <a:ea typeface="+mn-ea"/>
        <a:cs typeface="+mn-cs"/>
      </a:defRPr>
    </a:lvl8pPr>
    <a:lvl9pPr marL="3657600" algn="l" defTabSz="914400" rtl="0" eaLnBrk="1" latinLnBrk="0" hangingPunct="1">
      <a:defRPr sz="2400" kern="1200">
        <a:solidFill>
          <a:srgbClr val="CC33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A50021"/>
    <a:srgbClr val="006600"/>
    <a:srgbClr val="800000"/>
    <a:srgbClr val="663300"/>
    <a:srgbClr val="99FF99"/>
    <a:srgbClr val="66003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37" autoAdjust="0"/>
    <p:restoredTop sz="94495" autoAdjust="0"/>
  </p:normalViewPr>
  <p:slideViewPr>
    <p:cSldViewPr>
      <p:cViewPr varScale="1">
        <p:scale>
          <a:sx n="97" d="100"/>
          <a:sy n="97" d="100"/>
        </p:scale>
        <p:origin x="17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96" y="-108"/>
      </p:cViewPr>
      <p:guideLst>
        <p:guide orient="horz" pos="3024"/>
        <p:guide pos="2304"/>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6DC7FD89-C0CE-4486-9BC7-FB7C2838969B}" type="slidenum">
              <a:rPr lang="en-US"/>
              <a:pPr>
                <a:defRPr/>
              </a:pPr>
              <a:t>‹#›</a:t>
            </a:fld>
            <a:endParaRPr lang="en-US"/>
          </a:p>
        </p:txBody>
      </p:sp>
    </p:spTree>
    <p:extLst>
      <p:ext uri="{BB962C8B-B14F-4D97-AF65-F5344CB8AC3E}">
        <p14:creationId xmlns:p14="http://schemas.microsoft.com/office/powerpoint/2010/main" val="30782320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0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solidFill>
                  <a:schemeClr val="tx1"/>
                </a:solidFill>
                <a:latin typeface="Times New Roman" pitchFamily="18"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20070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071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1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7697A98B-9E0D-44C5-9CF1-421A48416727}" type="slidenum">
              <a:rPr lang="en-US"/>
              <a:pPr>
                <a:defRPr/>
              </a:pPr>
              <a:t>‹#›</a:t>
            </a:fld>
            <a:endParaRPr lang="en-US"/>
          </a:p>
        </p:txBody>
      </p:sp>
    </p:spTree>
    <p:extLst>
      <p:ext uri="{BB962C8B-B14F-4D97-AF65-F5344CB8AC3E}">
        <p14:creationId xmlns:p14="http://schemas.microsoft.com/office/powerpoint/2010/main" val="1808970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797" algn="l" defTabSz="914318" rtl="0" eaLnBrk="1" latinLnBrk="0" hangingPunct="1">
      <a:defRPr sz="1200" kern="1200">
        <a:solidFill>
          <a:schemeClr val="tx1"/>
        </a:solidFill>
        <a:latin typeface="+mn-lt"/>
        <a:ea typeface="+mn-ea"/>
        <a:cs typeface="+mn-cs"/>
      </a:defRPr>
    </a:lvl6pPr>
    <a:lvl7pPr marL="2742956" algn="l" defTabSz="914318" rtl="0" eaLnBrk="1" latinLnBrk="0" hangingPunct="1">
      <a:defRPr sz="1200" kern="1200">
        <a:solidFill>
          <a:schemeClr val="tx1"/>
        </a:solidFill>
        <a:latin typeface="+mn-lt"/>
        <a:ea typeface="+mn-ea"/>
        <a:cs typeface="+mn-cs"/>
      </a:defRPr>
    </a:lvl7pPr>
    <a:lvl8pPr marL="3200115" algn="l" defTabSz="914318" rtl="0" eaLnBrk="1" latinLnBrk="0" hangingPunct="1">
      <a:defRPr sz="1200" kern="1200">
        <a:solidFill>
          <a:schemeClr val="tx1"/>
        </a:solidFill>
        <a:latin typeface="+mn-lt"/>
        <a:ea typeface="+mn-ea"/>
        <a:cs typeface="+mn-cs"/>
      </a:defRPr>
    </a:lvl8pPr>
    <a:lvl9pPr marL="3657274" algn="l" defTabSz="9143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97A98B-9E0D-44C5-9CF1-421A48416727}"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B9B45-9F33-5BDC-C99A-EC5172990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AD6E6-4323-11D6-A2C7-925D619D3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B9C7C-D1E1-7EE9-3660-A0A5402F6C3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7D32938-B349-7AE0-6CD3-7838E8CF1438}"/>
              </a:ext>
            </a:extLst>
          </p:cNvPr>
          <p:cNvSpPr>
            <a:spLocks noGrp="1"/>
          </p:cNvSpPr>
          <p:nvPr>
            <p:ph type="sldNum" sz="quarter" idx="10"/>
          </p:nvPr>
        </p:nvSpPr>
        <p:spPr/>
        <p:txBody>
          <a:bodyPr/>
          <a:lstStyle/>
          <a:p>
            <a:pPr>
              <a:defRPr/>
            </a:pPr>
            <a:fld id="{7697A98B-9E0D-44C5-9CF1-421A48416727}" type="slidenum">
              <a:rPr lang="en-US" smtClean="0"/>
              <a:pPr>
                <a:defRPr/>
              </a:pPr>
              <a:t>2</a:t>
            </a:fld>
            <a:endParaRPr lang="en-US"/>
          </a:p>
        </p:txBody>
      </p:sp>
    </p:spTree>
    <p:extLst>
      <p:ext uri="{BB962C8B-B14F-4D97-AF65-F5344CB8AC3E}">
        <p14:creationId xmlns:p14="http://schemas.microsoft.com/office/powerpoint/2010/main" val="4016817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9</a:t>
            </a:fld>
            <a:endParaRPr lang="en-US"/>
          </a:p>
        </p:txBody>
      </p:sp>
    </p:spTree>
    <p:extLst>
      <p:ext uri="{BB962C8B-B14F-4D97-AF65-F5344CB8AC3E}">
        <p14:creationId xmlns:p14="http://schemas.microsoft.com/office/powerpoint/2010/main" val="163241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97A98B-9E0D-44C5-9CF1-421A48416727}" type="slidenum">
              <a:rPr lang="en-US" smtClean="0"/>
              <a:pPr>
                <a:defRPr/>
              </a:pPr>
              <a:t>12</a:t>
            </a:fld>
            <a:endParaRPr lang="en-US"/>
          </a:p>
        </p:txBody>
      </p:sp>
    </p:spTree>
    <p:extLst>
      <p:ext uri="{BB962C8B-B14F-4D97-AF65-F5344CB8AC3E}">
        <p14:creationId xmlns:p14="http://schemas.microsoft.com/office/powerpoint/2010/main" val="289351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latin typeface="Times New Roman" pitchFamily="18" charset="0"/>
                <a:ea typeface="+mn-ea"/>
                <a:cs typeface="+mn-cs"/>
              </a:rPr>
              <a:t>Solomon </a:t>
            </a:r>
            <a:r>
              <a:rPr lang="en-US" sz="1200" b="0" i="0" kern="1200" dirty="0" err="1">
                <a:solidFill>
                  <a:schemeClr val="tx1"/>
                </a:solidFill>
                <a:latin typeface="Times New Roman" pitchFamily="18" charset="0"/>
                <a:ea typeface="+mn-ea"/>
                <a:cs typeface="+mn-cs"/>
              </a:rPr>
              <a:t>Veniaminovich</a:t>
            </a:r>
            <a:r>
              <a:rPr lang="en-US" sz="1200" b="0" i="0" kern="1200" dirty="0">
                <a:solidFill>
                  <a:schemeClr val="tx1"/>
                </a:solidFill>
                <a:latin typeface="Times New Roman" pitchFamily="18" charset="0"/>
                <a:ea typeface="+mn-ea"/>
                <a:cs typeface="+mn-cs"/>
              </a:rPr>
              <a:t> Shereshevsky (1886–1958)</a:t>
            </a:r>
            <a:endParaRPr lang="en-US" dirty="0"/>
          </a:p>
        </p:txBody>
      </p:sp>
      <p:sp>
        <p:nvSpPr>
          <p:cNvPr id="4" name="Slide Number Placeholder 3"/>
          <p:cNvSpPr>
            <a:spLocks noGrp="1"/>
          </p:cNvSpPr>
          <p:nvPr>
            <p:ph type="sldNum" sz="quarter" idx="10"/>
          </p:nvPr>
        </p:nvSpPr>
        <p:spPr/>
        <p:txBody>
          <a:bodyPr/>
          <a:lstStyle/>
          <a:p>
            <a:pPr>
              <a:defRPr/>
            </a:pPr>
            <a:fld id="{7697A98B-9E0D-44C5-9CF1-421A48416727}" type="slidenum">
              <a:rPr lang="en-US" smtClean="0"/>
              <a:pPr>
                <a:defRPr/>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Kim</a:t>
            </a:r>
            <a:r>
              <a:rPr lang="en-US" baseline="0" dirty="0"/>
              <a:t> Peek was born without a corpus callosum</a:t>
            </a:r>
            <a:endParaRPr lang="en-US" dirty="0"/>
          </a:p>
        </p:txBody>
      </p:sp>
      <p:sp>
        <p:nvSpPr>
          <p:cNvPr id="4" name="Slide Number Placeholder 3"/>
          <p:cNvSpPr>
            <a:spLocks noGrp="1"/>
          </p:cNvSpPr>
          <p:nvPr>
            <p:ph type="sldNum" sz="quarter" idx="10"/>
          </p:nvPr>
        </p:nvSpPr>
        <p:spPr/>
        <p:txBody>
          <a:bodyPr/>
          <a:lstStyle/>
          <a:p>
            <a:pPr>
              <a:defRPr/>
            </a:pPr>
            <a:fld id="{7697A98B-9E0D-44C5-9CF1-421A48416727}" type="slidenum">
              <a:rPr lang="en-US" smtClean="0"/>
              <a:pPr>
                <a:defRPr/>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97A98B-9E0D-44C5-9CF1-421A48416727}" type="slidenum">
              <a:rPr lang="en-US" smtClean="0"/>
              <a:pPr>
                <a:defRPr/>
              </a:pPr>
              <a:t>17</a:t>
            </a:fld>
            <a:endParaRPr lang="en-US"/>
          </a:p>
        </p:txBody>
      </p:sp>
    </p:spTree>
    <p:extLst>
      <p:ext uri="{BB962C8B-B14F-4D97-AF65-F5344CB8AC3E}">
        <p14:creationId xmlns:p14="http://schemas.microsoft.com/office/powerpoint/2010/main" val="3951016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23</a:t>
            </a:fld>
            <a:endParaRPr lang="en-US"/>
          </a:p>
        </p:txBody>
      </p:sp>
    </p:spTree>
    <p:extLst>
      <p:ext uri="{BB962C8B-B14F-4D97-AF65-F5344CB8AC3E}">
        <p14:creationId xmlns:p14="http://schemas.microsoft.com/office/powerpoint/2010/main" val="1752730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mn-cs"/>
              </a:rPr>
              <a:t> </a:t>
            </a:r>
          </a:p>
          <a:p>
            <a:r>
              <a:rPr lang="en-US" sz="1200" b="0" kern="1200" dirty="0">
                <a:solidFill>
                  <a:schemeClr val="tx1"/>
                </a:solidFill>
                <a:latin typeface="Times New Roman" pitchFamily="18" charset="0"/>
                <a:ea typeface="+mn-ea"/>
                <a:cs typeface="+mn-cs"/>
              </a:rPr>
              <a:t>Martin Conway and Susan </a:t>
            </a:r>
            <a:r>
              <a:rPr lang="en-US" sz="1200" b="0" kern="1200" dirty="0" err="1">
                <a:solidFill>
                  <a:schemeClr val="tx1"/>
                </a:solidFill>
                <a:latin typeface="Times New Roman" pitchFamily="18" charset="0"/>
                <a:ea typeface="+mn-ea"/>
                <a:cs typeface="+mn-cs"/>
              </a:rPr>
              <a:t>Gathercole</a:t>
            </a:r>
            <a:r>
              <a:rPr lang="en-US" sz="1200" b="0" kern="1200" dirty="0">
                <a:solidFill>
                  <a:schemeClr val="tx1"/>
                </a:solidFill>
                <a:latin typeface="Times New Roman" pitchFamily="18" charset="0"/>
                <a:ea typeface="+mn-ea"/>
                <a:cs typeface="+mn-cs"/>
              </a:rPr>
              <a:t> (married) - </a:t>
            </a:r>
            <a:r>
              <a:rPr lang="en-US" sz="1200" b="1" kern="1200" dirty="0">
                <a:solidFill>
                  <a:schemeClr val="tx1"/>
                </a:solidFill>
                <a:latin typeface="Times New Roman" pitchFamily="18" charset="0"/>
                <a:ea typeface="+mn-ea"/>
                <a:cs typeface="+mn-cs"/>
              </a:rPr>
              <a:t> </a:t>
            </a:r>
            <a:r>
              <a:rPr lang="en-US" sz="1200" b="0" kern="1200" dirty="0">
                <a:solidFill>
                  <a:schemeClr val="tx1"/>
                </a:solidFill>
                <a:latin typeface="Times New Roman" pitchFamily="18" charset="0"/>
                <a:ea typeface="+mn-ea"/>
                <a:cs typeface="+mn-cs"/>
              </a:rPr>
              <a:t>“They take long, romantic walks during which he recites a few places of </a:t>
            </a:r>
            <a:r>
              <a:rPr lang="en-US" sz="1200" b="0" kern="1200" dirty="0">
                <a:solidFill>
                  <a:schemeClr val="tx1"/>
                </a:solidFill>
                <a:latin typeface="Times New Roman" pitchFamily="18" charset="0"/>
                <a:ea typeface="+mn-ea"/>
                <a:cs typeface="+mn-cs"/>
                <a:sym typeface="Symbol"/>
              </a:rPr>
              <a:t></a:t>
            </a:r>
            <a:r>
              <a:rPr lang="en-US" sz="1200" b="0" kern="1200" dirty="0">
                <a:solidFill>
                  <a:schemeClr val="tx1"/>
                </a:solidFill>
                <a:latin typeface="Times New Roman" pitchFamily="18" charset="0"/>
                <a:ea typeface="+mn-ea"/>
                <a:cs typeface="+mn-cs"/>
              </a:rPr>
              <a:t>, then she says a few, then he says a few.” (</a:t>
            </a:r>
            <a:r>
              <a:rPr lang="en-US" sz="1200" b="0" kern="1200" dirty="0" err="1">
                <a:solidFill>
                  <a:schemeClr val="tx1"/>
                </a:solidFill>
                <a:latin typeface="Times New Roman" pitchFamily="18" charset="0"/>
                <a:ea typeface="+mn-ea"/>
                <a:cs typeface="+mn-cs"/>
              </a:rPr>
              <a:t>Kalat</a:t>
            </a:r>
            <a:r>
              <a:rPr lang="en-US" sz="1200" b="0" kern="1200" dirty="0">
                <a:solidFill>
                  <a:schemeClr val="tx1"/>
                </a:solidFill>
                <a:latin typeface="Times New Roman" pitchFamily="18" charset="0"/>
                <a:ea typeface="+mn-ea"/>
                <a:cs typeface="+mn-cs"/>
              </a:rPr>
              <a:t>, 2002)</a:t>
            </a:r>
            <a:endParaRPr lang="en-US" sz="1200" b="1" kern="1200" dirty="0">
              <a:solidFill>
                <a:schemeClr val="tx1"/>
              </a:solidFill>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24</a:t>
            </a:fld>
            <a:endParaRPr lang="en-US"/>
          </a:p>
        </p:txBody>
      </p:sp>
    </p:spTree>
    <p:extLst>
      <p:ext uri="{BB962C8B-B14F-4D97-AF65-F5344CB8AC3E}">
        <p14:creationId xmlns:p14="http://schemas.microsoft.com/office/powerpoint/2010/main" val="182807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mn-cs"/>
              </a:rPr>
              <a:t>“After a hard day, I like to go home and memorize a few more digits of pi.” - </a:t>
            </a:r>
            <a:r>
              <a:rPr lang="en-US" sz="1200" kern="1200" dirty="0" err="1">
                <a:solidFill>
                  <a:schemeClr val="tx1"/>
                </a:solidFill>
                <a:latin typeface="Times New Roman" pitchFamily="18" charset="0"/>
                <a:ea typeface="+mn-ea"/>
                <a:cs typeface="+mn-cs"/>
              </a:rPr>
              <a:t>Rajan</a:t>
            </a:r>
            <a:r>
              <a:rPr lang="en-US" sz="1200" kern="1200" dirty="0">
                <a:solidFill>
                  <a:schemeClr val="tx1"/>
                </a:solidFill>
                <a:latin typeface="Times New Roman" pitchFamily="18" charset="0"/>
                <a:ea typeface="+mn-ea"/>
                <a:cs typeface="+mn-cs"/>
              </a:rPr>
              <a:t> </a:t>
            </a:r>
            <a:r>
              <a:rPr lang="en-US" sz="1200" kern="1200" dirty="0" err="1">
                <a:solidFill>
                  <a:schemeClr val="tx1"/>
                </a:solidFill>
                <a:latin typeface="Times New Roman" pitchFamily="18" charset="0"/>
                <a:ea typeface="+mn-ea"/>
                <a:cs typeface="+mn-cs"/>
              </a:rPr>
              <a:t>Mahadevan</a:t>
            </a:r>
            <a:endParaRPr lang="en-US" sz="120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25</a:t>
            </a:fld>
            <a:endParaRPr lang="en-US"/>
          </a:p>
        </p:txBody>
      </p:sp>
    </p:spTree>
    <p:extLst>
      <p:ext uri="{BB962C8B-B14F-4D97-AF65-F5344CB8AC3E}">
        <p14:creationId xmlns:p14="http://schemas.microsoft.com/office/powerpoint/2010/main" val="2575819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a:solidFill>
                <a:schemeClr val="tx1"/>
              </a:solidFill>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44A4A3BB-E076-4F9C-92C6-18E7397C8E68}" type="slidenum">
              <a:rPr lang="en-US" smtClean="0"/>
              <a:pPr>
                <a:defRPr/>
              </a:pPr>
              <a:t>26</a:t>
            </a:fld>
            <a:endParaRPr lang="en-US"/>
          </a:p>
        </p:txBody>
      </p:sp>
    </p:spTree>
    <p:extLst>
      <p:ext uri="{BB962C8B-B14F-4D97-AF65-F5344CB8AC3E}">
        <p14:creationId xmlns:p14="http://schemas.microsoft.com/office/powerpoint/2010/main" val="407418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0B0296-1ABA-4F92-99EA-4D3E39EBA2E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EDDF67-4039-465A-BF84-47E2BF48C8F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266BFA9-FA9C-4BD4-A272-6DCC883E736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765EE9-4BB8-4A29-932B-1CDB723BE60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7B9EF3-C650-4D44-886F-B88323953C9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6786F03-F0C2-4BE7-95F3-7292AFEEB8A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sz="2000"/>
            </a:lvl1pPr>
          </a:lstStyle>
          <a:p>
            <a:pPr>
              <a:defRPr/>
            </a:pPr>
            <a:fld id="{061B0D59-1EE0-47C5-A32B-DCB9766E7AF6}"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A88B9AC-CDA0-40BC-894E-63D958FD87A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AE3E7A-8085-407D-8297-E210A98300F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3CEC40-E98C-42E9-9A84-E73A6C4D215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66F0F8-27AA-404F-BBF8-E694309419B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D415A25-8F6F-4FC3-9A6D-FF12F718059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http://upload.wikimedia.org/wikipedia/en/3/34/Peek1.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2zTkBgHNsW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youtube.com/watch?v=oHeEQ85m79I"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http://upload.wikimedia.org/wikipedia/en/3/34/Peek1.jp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zjNvUIoqc80"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p0zmLo_edeo" TargetMode="External"/><Relationship Id="rId2" Type="http://schemas.openxmlformats.org/officeDocument/2006/relationships/hyperlink" Target="https://www.usamemorychampionship.com/" TargetMode="Externa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hyperlink" Target="http://www.chedd-angier.com/frontiers/season11.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iam-stats.org/records.php"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en.wikipedia.org/wiki/Grand_Master_of_Memory"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pi-world-ranking-list.com/index.php?page=lists&amp;category=pi"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0" y="0"/>
            <a:ext cx="9144000" cy="5310845"/>
          </a:xfrm>
          <a:prstGeom prst="rect">
            <a:avLst/>
          </a:prstGeom>
          <a:noFill/>
          <a:ln w="9525">
            <a:noFill/>
            <a:miter lim="800000"/>
            <a:headEnd/>
            <a:tailEnd/>
          </a:ln>
        </p:spPr>
        <p:txBody>
          <a:bodyPr lIns="91432" tIns="45716" rIns="91432" bIns="45716"/>
          <a:lstStyle/>
          <a:p>
            <a:pPr>
              <a:lnSpc>
                <a:spcPct val="150000"/>
              </a:lnSpc>
            </a:pPr>
            <a:r>
              <a:rPr lang="en-US" sz="2800" dirty="0">
                <a:solidFill>
                  <a:schemeClr val="accent6">
                    <a:lumMod val="50000"/>
                  </a:schemeClr>
                </a:solidFill>
              </a:rPr>
              <a:t>Memory Expertise </a:t>
            </a:r>
          </a:p>
          <a:p>
            <a:pPr>
              <a:lnSpc>
                <a:spcPct val="150000"/>
              </a:lnSpc>
            </a:pPr>
            <a:r>
              <a:rPr lang="en-US" sz="2800" dirty="0">
                <a:solidFill>
                  <a:schemeClr val="accent3">
                    <a:lumMod val="50000"/>
                  </a:schemeClr>
                </a:solidFill>
              </a:rPr>
              <a:t>Some are born with a gift.</a:t>
            </a: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endParaRPr lang="en-US" sz="2800" dirty="0">
              <a:solidFill>
                <a:schemeClr val="tx1"/>
              </a:solidFill>
            </a:endParaRPr>
          </a:p>
          <a:p>
            <a:pPr>
              <a:lnSpc>
                <a:spcPct val="150000"/>
              </a:lnSpc>
            </a:pPr>
            <a:r>
              <a:rPr lang="en-US" sz="2800" dirty="0">
                <a:solidFill>
                  <a:schemeClr val="tx1"/>
                </a:solidFill>
              </a:rPr>
              <a:t>	</a:t>
            </a:r>
            <a:r>
              <a:rPr lang="en-US" sz="2800" dirty="0">
                <a:solidFill>
                  <a:schemeClr val="accent3">
                    <a:lumMod val="50000"/>
                  </a:schemeClr>
                </a:solidFill>
              </a:rPr>
              <a:t>Some are not.  </a:t>
            </a:r>
            <a:endParaRPr lang="en-US" sz="1800" u="sng" dirty="0">
              <a:solidFill>
                <a:schemeClr val="accent3">
                  <a:lumMod val="50000"/>
                </a:schemeClr>
              </a:solidFill>
            </a:endParaRPr>
          </a:p>
          <a:p>
            <a:pPr>
              <a:lnSpc>
                <a:spcPct val="150000"/>
              </a:lnSpc>
            </a:pPr>
            <a:endParaRPr lang="en-US" sz="2000" dirty="0">
              <a:solidFill>
                <a:schemeClr val="tx1"/>
              </a:solidFill>
            </a:endParaRPr>
          </a:p>
          <a:p>
            <a:pPr>
              <a:lnSpc>
                <a:spcPct val="150000"/>
              </a:lnSpc>
            </a:pPr>
            <a:endParaRPr lang="en-US" sz="2000" b="1" dirty="0">
              <a:solidFill>
                <a:schemeClr val="tx1"/>
              </a:solidFill>
            </a:endParaRPr>
          </a:p>
          <a:p>
            <a:pPr>
              <a:lnSpc>
                <a:spcPct val="150000"/>
              </a:lnSpc>
            </a:pPr>
            <a:endParaRPr lang="en-US" sz="1800" b="1" dirty="0">
              <a:solidFill>
                <a:schemeClr val="tx1"/>
              </a:solidFill>
            </a:endParaRPr>
          </a:p>
          <a:p>
            <a:pPr>
              <a:lnSpc>
                <a:spcPct val="150000"/>
              </a:lnSpc>
            </a:pPr>
            <a:endParaRPr lang="en-US" sz="1800" b="1" dirty="0">
              <a:solidFill>
                <a:schemeClr val="tx1"/>
              </a:solidFill>
            </a:endParaRPr>
          </a:p>
          <a:p>
            <a:pPr marL="231775">
              <a:lnSpc>
                <a:spcPct val="150000"/>
              </a:lnSpc>
            </a:pPr>
            <a:r>
              <a:rPr lang="en-US" sz="1800" dirty="0">
                <a:solidFill>
                  <a:schemeClr val="tx1"/>
                </a:solidFill>
              </a:rPr>
              <a:t> </a:t>
            </a:r>
          </a:p>
          <a:p>
            <a:pPr marL="231775">
              <a:lnSpc>
                <a:spcPct val="150000"/>
              </a:lnSpc>
            </a:pPr>
            <a:br>
              <a:rPr lang="en-US" sz="1800" dirty="0">
                <a:solidFill>
                  <a:schemeClr val="tx1"/>
                </a:solidFill>
              </a:rPr>
            </a:br>
            <a:r>
              <a:rPr lang="en-US" sz="1800" dirty="0">
                <a:solidFill>
                  <a:schemeClr val="tx1"/>
                </a:solidFill>
              </a:rPr>
              <a:t> 	</a:t>
            </a:r>
          </a:p>
          <a:p>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a:t>
            </a:fld>
            <a:endParaRPr lang="en-US" dirty="0"/>
          </a:p>
        </p:txBody>
      </p:sp>
      <p:grpSp>
        <p:nvGrpSpPr>
          <p:cNvPr id="3" name="Group 2">
            <a:extLst>
              <a:ext uri="{FF2B5EF4-FFF2-40B4-BE49-F238E27FC236}">
                <a16:creationId xmlns:a16="http://schemas.microsoft.com/office/drawing/2014/main" id="{A7D2528B-B278-0EE1-8B77-A88F51865520}"/>
              </a:ext>
            </a:extLst>
          </p:cNvPr>
          <p:cNvGrpSpPr>
            <a:grpSpLocks noChangeAspect="1"/>
          </p:cNvGrpSpPr>
          <p:nvPr/>
        </p:nvGrpSpPr>
        <p:grpSpPr>
          <a:xfrm>
            <a:off x="5974838" y="1422876"/>
            <a:ext cx="3045560" cy="4012247"/>
            <a:chOff x="6553200" y="2699305"/>
            <a:chExt cx="2366962" cy="3661724"/>
          </a:xfrm>
        </p:grpSpPr>
        <p:sp>
          <p:nvSpPr>
            <p:cNvPr id="4" name="TextBox 3">
              <a:extLst>
                <a:ext uri="{FF2B5EF4-FFF2-40B4-BE49-F238E27FC236}">
                  <a16:creationId xmlns:a16="http://schemas.microsoft.com/office/drawing/2014/main" id="{2826DE4B-D41C-F363-D357-2414C8DB36E6}"/>
                </a:ext>
              </a:extLst>
            </p:cNvPr>
            <p:cNvSpPr txBox="1">
              <a:spLocks/>
            </p:cNvSpPr>
            <p:nvPr/>
          </p:nvSpPr>
          <p:spPr>
            <a:xfrm>
              <a:off x="6553200" y="5653143"/>
              <a:ext cx="2366962"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Daniel Tammet</a:t>
              </a:r>
            </a:p>
            <a:p>
              <a:pPr algn="ctr"/>
              <a:r>
                <a:rPr lang="en-US" sz="2000" dirty="0">
                  <a:solidFill>
                    <a:schemeClr val="tx1"/>
                  </a:solidFill>
                  <a:latin typeface="Arial" panose="020B0604020202020204" pitchFamily="34" charset="0"/>
                  <a:cs typeface="Arial" panose="020B0604020202020204" pitchFamily="34" charset="0"/>
                </a:rPr>
                <a:t>1979-</a:t>
              </a:r>
            </a:p>
          </p:txBody>
        </p:sp>
        <p:pic>
          <p:nvPicPr>
            <p:cNvPr id="5" name="Picture 2" descr="Tammet in 2018">
              <a:extLst>
                <a:ext uri="{FF2B5EF4-FFF2-40B4-BE49-F238E27FC236}">
                  <a16:creationId xmlns:a16="http://schemas.microsoft.com/office/drawing/2014/main" id="{61FB3272-8327-85E6-68C9-692F2C54DE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4601" y="2699305"/>
              <a:ext cx="2042199" cy="295851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FDBC8949-2B12-6914-D42B-C4C58B8439E8}"/>
              </a:ext>
            </a:extLst>
          </p:cNvPr>
          <p:cNvGrpSpPr/>
          <p:nvPr/>
        </p:nvGrpSpPr>
        <p:grpSpPr>
          <a:xfrm>
            <a:off x="3365949" y="1415140"/>
            <a:ext cx="2573777" cy="4111921"/>
            <a:chOff x="6553200" y="336631"/>
            <a:chExt cx="2501900" cy="3993712"/>
          </a:xfrm>
        </p:grpSpPr>
        <p:pic>
          <p:nvPicPr>
            <p:cNvPr id="7" name="Picture 1" descr="Image:Peek1.jpg">
              <a:extLst>
                <a:ext uri="{FF2B5EF4-FFF2-40B4-BE49-F238E27FC236}">
                  <a16:creationId xmlns:a16="http://schemas.microsoft.com/office/drawing/2014/main" id="{DD29A4F8-0D9D-BA30-3281-073D2C30BD7C}"/>
                </a:ext>
              </a:extLst>
            </p:cNvPr>
            <p:cNvPicPr>
              <a:picLocks noChangeAspect="1" noChangeArrowheads="1"/>
            </p:cNvPicPr>
            <p:nvPr/>
          </p:nvPicPr>
          <p:blipFill>
            <a:blip r:embed="rId4" r:link="rId5" cstate="print"/>
            <a:srcRect/>
            <a:stretch>
              <a:fillRect/>
            </a:stretch>
          </p:blipFill>
          <p:spPr bwMode="auto">
            <a:xfrm>
              <a:off x="6553200" y="336631"/>
              <a:ext cx="2501900" cy="3198812"/>
            </a:xfrm>
            <a:prstGeom prst="rect">
              <a:avLst/>
            </a:prstGeom>
            <a:noFill/>
            <a:ln w="9525">
              <a:noFill/>
              <a:miter lim="800000"/>
              <a:headEnd/>
              <a:tailEnd/>
            </a:ln>
          </p:spPr>
        </p:pic>
        <p:sp>
          <p:nvSpPr>
            <p:cNvPr id="8" name="TextBox 7">
              <a:extLst>
                <a:ext uri="{FF2B5EF4-FFF2-40B4-BE49-F238E27FC236}">
                  <a16:creationId xmlns:a16="http://schemas.microsoft.com/office/drawing/2014/main" id="{60B9DD20-94CB-DFC7-8548-FBC390F336F8}"/>
                </a:ext>
              </a:extLst>
            </p:cNvPr>
            <p:cNvSpPr txBox="1"/>
            <p:nvPr/>
          </p:nvSpPr>
          <p:spPr>
            <a:xfrm>
              <a:off x="6837894" y="3622457"/>
              <a:ext cx="1997061"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Kim Peek </a:t>
              </a:r>
            </a:p>
            <a:p>
              <a:pPr algn="ctr"/>
              <a:r>
                <a:rPr lang="en-US" sz="2000" dirty="0">
                  <a:solidFill>
                    <a:schemeClr val="tx1"/>
                  </a:solidFill>
                  <a:latin typeface="Arial" panose="020B0604020202020204" pitchFamily="34" charset="0"/>
                  <a:cs typeface="Arial" panose="020B0604020202020204" pitchFamily="34" charset="0"/>
                </a:rPr>
                <a:t>1951-2009</a:t>
              </a:r>
            </a:p>
          </p:txBody>
        </p:sp>
      </p:grpSp>
      <p:grpSp>
        <p:nvGrpSpPr>
          <p:cNvPr id="9" name="Group 8">
            <a:extLst>
              <a:ext uri="{FF2B5EF4-FFF2-40B4-BE49-F238E27FC236}">
                <a16:creationId xmlns:a16="http://schemas.microsoft.com/office/drawing/2014/main" id="{B74AE5C2-EDC1-91B8-562C-F0ABAA12D617}"/>
              </a:ext>
            </a:extLst>
          </p:cNvPr>
          <p:cNvGrpSpPr/>
          <p:nvPr/>
        </p:nvGrpSpPr>
        <p:grpSpPr>
          <a:xfrm>
            <a:off x="285493" y="1415140"/>
            <a:ext cx="2931337" cy="4010716"/>
            <a:chOff x="5877770" y="2225177"/>
            <a:chExt cx="2931337" cy="4010716"/>
          </a:xfrm>
        </p:grpSpPr>
        <p:pic>
          <p:nvPicPr>
            <p:cNvPr id="10" name="Picture 2" descr="Solomon V. Shereshevsky: The great Russian mnemonist ...">
              <a:extLst>
                <a:ext uri="{FF2B5EF4-FFF2-40B4-BE49-F238E27FC236}">
                  <a16:creationId xmlns:a16="http://schemas.microsoft.com/office/drawing/2014/main" id="{523FD344-82C3-5C76-33C7-CA21F7CE96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629" t="4047" r="50" b="29524"/>
            <a:stretch/>
          </p:blipFill>
          <p:spPr bwMode="auto">
            <a:xfrm>
              <a:off x="5890326" y="2225177"/>
              <a:ext cx="2918781" cy="33028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9FBDEE9-A3CE-7E09-D208-AAF85B4C7630}"/>
                </a:ext>
              </a:extLst>
            </p:cNvPr>
            <p:cNvSpPr txBox="1"/>
            <p:nvPr/>
          </p:nvSpPr>
          <p:spPr>
            <a:xfrm>
              <a:off x="5877770" y="5528007"/>
              <a:ext cx="2918782"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Solomon Shereshevsky</a:t>
              </a:r>
            </a:p>
            <a:p>
              <a:pPr algn="ctr"/>
              <a:r>
                <a:rPr lang="en-US" sz="2000" dirty="0">
                  <a:solidFill>
                    <a:schemeClr val="tx1"/>
                  </a:solidFill>
                  <a:latin typeface="Arial" panose="020B0604020202020204" pitchFamily="34" charset="0"/>
                  <a:cs typeface="Arial" panose="020B0604020202020204" pitchFamily="34" charset="0"/>
                </a:rPr>
                <a:t>1886-1958</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733A7-4CAF-9976-1A4B-8FCF831A856F}"/>
            </a:ext>
          </a:extLst>
        </p:cNvPr>
        <p:cNvGrpSpPr/>
        <p:nvPr/>
      </p:nvGrpSpPr>
      <p:grpSpPr>
        <a:xfrm>
          <a:off x="0" y="0"/>
          <a:ext cx="0" cy="0"/>
          <a:chOff x="0" y="0"/>
          <a:chExt cx="0" cy="0"/>
        </a:xfrm>
      </p:grpSpPr>
      <p:sp>
        <p:nvSpPr>
          <p:cNvPr id="61442" name="Rectangle 4">
            <a:extLst>
              <a:ext uri="{FF2B5EF4-FFF2-40B4-BE49-F238E27FC236}">
                <a16:creationId xmlns:a16="http://schemas.microsoft.com/office/drawing/2014/main" id="{FB069041-F90F-7253-5155-52AB547AB842}"/>
              </a:ext>
            </a:extLst>
          </p:cNvPr>
          <p:cNvSpPr>
            <a:spLocks noChangeArrowheads="1"/>
          </p:cNvSpPr>
          <p:nvPr/>
        </p:nvSpPr>
        <p:spPr bwMode="auto">
          <a:xfrm>
            <a:off x="0" y="0"/>
            <a:ext cx="9144000" cy="5310845"/>
          </a:xfrm>
          <a:prstGeom prst="rect">
            <a:avLst/>
          </a:prstGeom>
          <a:noFill/>
          <a:ln w="9525">
            <a:noFill/>
            <a:miter lim="800000"/>
            <a:headEnd/>
            <a:tailEnd/>
          </a:ln>
        </p:spPr>
        <p:txBody>
          <a:bodyPr lIns="91432" tIns="45716" rIns="91432" bIns="45716"/>
          <a:lstStyle/>
          <a:p>
            <a:pPr>
              <a:lnSpc>
                <a:spcPct val="150000"/>
              </a:lnSpc>
            </a:pPr>
            <a:r>
              <a:rPr lang="en-US" u="sng" dirty="0">
                <a:solidFill>
                  <a:schemeClr val="accent6">
                    <a:lumMod val="50000"/>
                  </a:schemeClr>
                </a:solidFill>
              </a:rPr>
              <a:t>mnemonic</a:t>
            </a:r>
            <a:r>
              <a:rPr lang="en-US" dirty="0">
                <a:solidFill>
                  <a:schemeClr val="accent6">
                    <a:lumMod val="50000"/>
                  </a:schemeClr>
                </a:solidFill>
              </a:rPr>
              <a:t> a learning strategy for a specific kind of material</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tabLst>
                <a:tab pos="342900" algn="l"/>
              </a:tabLst>
            </a:pPr>
            <a:r>
              <a:rPr lang="en-US" sz="2000" dirty="0">
                <a:solidFill>
                  <a:schemeClr val="tx1"/>
                </a:solidFill>
              </a:rPr>
              <a:t>    ROY G. BIV </a:t>
            </a:r>
          </a:p>
          <a:p>
            <a:pPr>
              <a:lnSpc>
                <a:spcPct val="150000"/>
              </a:lnSpc>
              <a:tabLst>
                <a:tab pos="342900" algn="l"/>
              </a:tabLst>
            </a:pPr>
            <a:r>
              <a:rPr lang="en-US" sz="2000" dirty="0">
                <a:solidFill>
                  <a:schemeClr val="tx1"/>
                </a:solidFill>
              </a:rPr>
              <a:t>	Stala</a:t>
            </a:r>
            <a:r>
              <a:rPr lang="en-US" sz="2000" b="1" u="sng" dirty="0">
                <a:solidFill>
                  <a:srgbClr val="FF0000"/>
                </a:solidFill>
              </a:rPr>
              <a:t>c</a:t>
            </a:r>
            <a:r>
              <a:rPr lang="en-US" sz="2000" dirty="0">
                <a:solidFill>
                  <a:schemeClr val="tx1"/>
                </a:solidFill>
              </a:rPr>
              <a:t>tites on the </a:t>
            </a:r>
            <a:r>
              <a:rPr lang="en-US" sz="2000" b="1" u="sng" dirty="0">
                <a:solidFill>
                  <a:srgbClr val="FF0000"/>
                </a:solidFill>
              </a:rPr>
              <a:t>c</a:t>
            </a:r>
            <a:r>
              <a:rPr lang="en-US" sz="2000" dirty="0">
                <a:solidFill>
                  <a:schemeClr val="tx1"/>
                </a:solidFill>
              </a:rPr>
              <a:t>eiling, stala</a:t>
            </a:r>
            <a:r>
              <a:rPr lang="en-US" sz="2000" b="1" u="sng" dirty="0">
                <a:solidFill>
                  <a:srgbClr val="FF0000"/>
                </a:solidFill>
              </a:rPr>
              <a:t>g</a:t>
            </a:r>
            <a:r>
              <a:rPr lang="en-US" sz="2000" dirty="0">
                <a:solidFill>
                  <a:schemeClr val="tx1"/>
                </a:solidFill>
              </a:rPr>
              <a:t>mites on the </a:t>
            </a:r>
            <a:r>
              <a:rPr lang="en-US" sz="2000" b="1" u="sng" dirty="0">
                <a:solidFill>
                  <a:srgbClr val="FF0000"/>
                </a:solidFill>
              </a:rPr>
              <a:t>g</a:t>
            </a:r>
            <a:r>
              <a:rPr lang="en-US" sz="2000" dirty="0">
                <a:solidFill>
                  <a:schemeClr val="tx1"/>
                </a:solidFill>
              </a:rPr>
              <a:t>round</a:t>
            </a:r>
          </a:p>
          <a:p>
            <a:pPr>
              <a:lnSpc>
                <a:spcPct val="150000"/>
              </a:lnSpc>
              <a:tabLst>
                <a:tab pos="342900" algn="l"/>
              </a:tabLst>
            </a:pPr>
            <a:r>
              <a:rPr lang="en-US" sz="2000" dirty="0">
                <a:solidFill>
                  <a:schemeClr val="tx1"/>
                </a:solidFill>
              </a:rPr>
              <a:t>	</a:t>
            </a:r>
            <a:r>
              <a:rPr lang="en-US" sz="2000" u="sng" dirty="0">
                <a:solidFill>
                  <a:schemeClr val="tx1"/>
                </a:solidFill>
              </a:rPr>
              <a:t>K</a:t>
            </a:r>
            <a:r>
              <a:rPr lang="en-US" sz="2000" dirty="0">
                <a:solidFill>
                  <a:schemeClr val="tx1"/>
                </a:solidFill>
              </a:rPr>
              <a:t>ing </a:t>
            </a:r>
            <a:r>
              <a:rPr lang="en-US" sz="2000" u="sng" dirty="0">
                <a:solidFill>
                  <a:schemeClr val="tx1"/>
                </a:solidFill>
              </a:rPr>
              <a:t>Ph</a:t>
            </a:r>
            <a:r>
              <a:rPr lang="en-US" sz="2000" dirty="0">
                <a:solidFill>
                  <a:schemeClr val="tx1"/>
                </a:solidFill>
              </a:rPr>
              <a:t>illip </a:t>
            </a:r>
            <a:r>
              <a:rPr lang="en-US" sz="2000" u="sng" dirty="0">
                <a:solidFill>
                  <a:schemeClr val="tx1"/>
                </a:solidFill>
              </a:rPr>
              <a:t>C</a:t>
            </a:r>
            <a:r>
              <a:rPr lang="en-US" sz="2000" dirty="0">
                <a:solidFill>
                  <a:schemeClr val="tx1"/>
                </a:solidFill>
              </a:rPr>
              <a:t>ame </a:t>
            </a:r>
            <a:r>
              <a:rPr lang="en-US" sz="2000" u="sng" dirty="0">
                <a:solidFill>
                  <a:schemeClr val="tx1"/>
                </a:solidFill>
              </a:rPr>
              <a:t>O</a:t>
            </a:r>
            <a:r>
              <a:rPr lang="en-US" sz="2000" dirty="0">
                <a:solidFill>
                  <a:schemeClr val="tx1"/>
                </a:solidFill>
              </a:rPr>
              <a:t>ver </a:t>
            </a:r>
            <a:r>
              <a:rPr lang="en-US" sz="2000" u="sng" dirty="0">
                <a:solidFill>
                  <a:schemeClr val="tx1"/>
                </a:solidFill>
              </a:rPr>
              <a:t>F</a:t>
            </a:r>
            <a:r>
              <a:rPr lang="en-US" sz="2000" dirty="0">
                <a:solidFill>
                  <a:schemeClr val="tx1"/>
                </a:solidFill>
              </a:rPr>
              <a:t>or </a:t>
            </a:r>
            <a:r>
              <a:rPr lang="en-US" sz="2000" u="sng" dirty="0">
                <a:solidFill>
                  <a:schemeClr val="tx1"/>
                </a:solidFill>
              </a:rPr>
              <a:t>G</a:t>
            </a:r>
            <a:r>
              <a:rPr lang="en-US" sz="2000" dirty="0">
                <a:solidFill>
                  <a:schemeClr val="tx1"/>
                </a:solidFill>
              </a:rPr>
              <a:t>reat </a:t>
            </a:r>
            <a:r>
              <a:rPr lang="en-US" sz="2000" u="sng" dirty="0">
                <a:solidFill>
                  <a:schemeClr val="tx1"/>
                </a:solidFill>
              </a:rPr>
              <a:t>Sp</a:t>
            </a:r>
            <a:r>
              <a:rPr lang="en-US" sz="2000" dirty="0">
                <a:solidFill>
                  <a:schemeClr val="tx1"/>
                </a:solidFill>
              </a:rPr>
              <a:t>aghetti</a:t>
            </a:r>
          </a:p>
          <a:p>
            <a:pPr>
              <a:lnSpc>
                <a:spcPct val="150000"/>
              </a:lnSpc>
              <a:tabLst>
                <a:tab pos="342900" algn="l"/>
              </a:tabLst>
            </a:pPr>
            <a:r>
              <a:rPr lang="en-US" sz="2000" dirty="0">
                <a:solidFill>
                  <a:schemeClr val="tx1"/>
                </a:solidFill>
              </a:rPr>
              <a:t>	Please Excuse My Dear Aunt Sally</a:t>
            </a:r>
          </a:p>
          <a:p>
            <a:pPr>
              <a:lnSpc>
                <a:spcPct val="150000"/>
              </a:lnSpc>
              <a:tabLst>
                <a:tab pos="342900" algn="l"/>
              </a:tabLst>
            </a:pPr>
            <a:r>
              <a:rPr lang="en-US" sz="2000" dirty="0">
                <a:solidFill>
                  <a:schemeClr val="tx1"/>
                </a:solidFill>
              </a:rPr>
              <a:t>	SOH - CAH - TOA    </a:t>
            </a:r>
          </a:p>
          <a:p>
            <a:pPr>
              <a:lnSpc>
                <a:spcPct val="150000"/>
              </a:lnSpc>
            </a:pPr>
            <a:endParaRPr lang="en-US" sz="2000" dirty="0">
              <a:solidFill>
                <a:schemeClr val="tx1"/>
              </a:solidFill>
            </a:endParaRPr>
          </a:p>
          <a:p>
            <a:pPr>
              <a:lnSpc>
                <a:spcPct val="150000"/>
              </a:lnSpc>
            </a:pPr>
            <a:endParaRPr lang="en-US" sz="2000" b="1" dirty="0">
              <a:solidFill>
                <a:schemeClr val="tx1"/>
              </a:solidFill>
            </a:endParaRPr>
          </a:p>
          <a:p>
            <a:pPr>
              <a:lnSpc>
                <a:spcPct val="150000"/>
              </a:lnSpc>
            </a:pPr>
            <a:endParaRPr lang="en-US" sz="2000" b="1" dirty="0">
              <a:solidFill>
                <a:schemeClr val="tx1"/>
              </a:solidFill>
            </a:endParaRPr>
          </a:p>
          <a:p>
            <a:pPr>
              <a:lnSpc>
                <a:spcPct val="150000"/>
              </a:lnSpc>
            </a:pPr>
            <a:r>
              <a:rPr lang="en-US" sz="2000" dirty="0">
                <a:solidFill>
                  <a:schemeClr val="tx1"/>
                </a:solidFill>
              </a:rPr>
              <a:t>							     </a:t>
            </a:r>
            <a:r>
              <a:rPr lang="en-US" sz="2000" dirty="0">
                <a:solidFill>
                  <a:schemeClr val="accent3">
                    <a:lumMod val="50000"/>
                  </a:schemeClr>
                </a:solidFill>
              </a:rPr>
              <a:t>Mnemosyne </a:t>
            </a:r>
          </a:p>
          <a:p>
            <a:pPr>
              <a:lnSpc>
                <a:spcPct val="150000"/>
              </a:lnSpc>
            </a:pPr>
            <a:r>
              <a:rPr lang="en-US" sz="2000" dirty="0">
                <a:solidFill>
                  <a:schemeClr val="accent4">
                    <a:lumMod val="75000"/>
                  </a:schemeClr>
                </a:solidFill>
              </a:rPr>
              <a:t>							    </a:t>
            </a:r>
            <a:r>
              <a:rPr lang="en-US" sz="2000" dirty="0">
                <a:solidFill>
                  <a:srgbClr val="333300"/>
                </a:solidFill>
              </a:rPr>
              <a:t>Greek goddess </a:t>
            </a:r>
          </a:p>
          <a:p>
            <a:r>
              <a:rPr lang="en-US" sz="2000" dirty="0">
                <a:solidFill>
                  <a:srgbClr val="333300"/>
                </a:solidFill>
              </a:rPr>
              <a:t>							      of memory</a:t>
            </a:r>
          </a:p>
          <a:p>
            <a:pPr>
              <a:lnSpc>
                <a:spcPct val="150000"/>
              </a:lnSpc>
            </a:pPr>
            <a:endParaRPr lang="en-US" sz="1800" b="1" dirty="0">
              <a:solidFill>
                <a:schemeClr val="tx1"/>
              </a:solidFill>
            </a:endParaRPr>
          </a:p>
          <a:p>
            <a:pPr>
              <a:lnSpc>
                <a:spcPct val="150000"/>
              </a:lnSpc>
            </a:pPr>
            <a:endParaRPr lang="en-US" sz="1800" b="1" dirty="0">
              <a:solidFill>
                <a:schemeClr val="tx1"/>
              </a:solidFill>
            </a:endParaRPr>
          </a:p>
          <a:p>
            <a:pPr marL="231775">
              <a:lnSpc>
                <a:spcPct val="150000"/>
              </a:lnSpc>
            </a:pPr>
            <a:r>
              <a:rPr lang="en-US" sz="1800" dirty="0">
                <a:solidFill>
                  <a:schemeClr val="tx1"/>
                </a:solidFill>
              </a:rPr>
              <a:t> </a:t>
            </a:r>
          </a:p>
          <a:p>
            <a:pPr marL="231775">
              <a:lnSpc>
                <a:spcPct val="150000"/>
              </a:lnSpc>
            </a:pPr>
            <a:br>
              <a:rPr lang="en-US" sz="1800" dirty="0">
                <a:solidFill>
                  <a:schemeClr val="tx1"/>
                </a:solidFill>
              </a:rPr>
            </a:br>
            <a:r>
              <a:rPr lang="en-US" sz="1800" dirty="0">
                <a:solidFill>
                  <a:schemeClr val="tx1"/>
                </a:solidFill>
              </a:rPr>
              <a:t> 	</a:t>
            </a:r>
          </a:p>
          <a:p>
            <a:r>
              <a:rPr lang="en-US" sz="1800" dirty="0">
                <a:solidFill>
                  <a:schemeClr val="tx1"/>
                </a:solidFill>
              </a:rPr>
              <a:t>	</a:t>
            </a:r>
          </a:p>
        </p:txBody>
      </p:sp>
      <p:pic>
        <p:nvPicPr>
          <p:cNvPr id="12290" name="Picture 2" descr="Image result for mnemosyne">
            <a:extLst>
              <a:ext uri="{FF2B5EF4-FFF2-40B4-BE49-F238E27FC236}">
                <a16:creationId xmlns:a16="http://schemas.microsoft.com/office/drawing/2014/main" id="{AA294781-AB47-E89D-B356-0165109A87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347" y="779055"/>
            <a:ext cx="2133599" cy="441267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9FA49B3-2CE3-FF8D-78FB-614347265EB3}"/>
              </a:ext>
            </a:extLst>
          </p:cNvPr>
          <p:cNvSpPr>
            <a:spLocks noGrp="1"/>
          </p:cNvSpPr>
          <p:nvPr>
            <p:ph type="sldNum" sz="quarter" idx="12"/>
          </p:nvPr>
        </p:nvSpPr>
        <p:spPr/>
        <p:txBody>
          <a:bodyPr/>
          <a:lstStyle/>
          <a:p>
            <a:pPr>
              <a:defRPr/>
            </a:pPr>
            <a:fld id="{061B0D59-1EE0-47C5-A32B-DCB9766E7AF6}" type="slidenum">
              <a:rPr lang="en-US" smtClean="0"/>
              <a:pPr>
                <a:defRPr/>
              </a:pPr>
              <a:t>2</a:t>
            </a:fld>
            <a:endParaRPr lang="en-US" dirty="0"/>
          </a:p>
        </p:txBody>
      </p:sp>
    </p:spTree>
    <p:extLst>
      <p:ext uri="{BB962C8B-B14F-4D97-AF65-F5344CB8AC3E}">
        <p14:creationId xmlns:p14="http://schemas.microsoft.com/office/powerpoint/2010/main" val="3645754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ChangeArrowheads="1"/>
          </p:cNvSpPr>
          <p:nvPr/>
        </p:nvSpPr>
        <p:spPr bwMode="auto">
          <a:xfrm>
            <a:off x="0" y="0"/>
            <a:ext cx="9144000" cy="509588"/>
          </a:xfrm>
          <a:prstGeom prst="rect">
            <a:avLst/>
          </a:prstGeom>
          <a:noFill/>
          <a:ln w="9525">
            <a:noFill/>
            <a:miter lim="800000"/>
            <a:headEnd/>
            <a:tailEnd/>
          </a:ln>
        </p:spPr>
        <p:txBody>
          <a:bodyPr lIns="91432" tIns="45716" rIns="91432" bIns="45716"/>
          <a:lstStyle/>
          <a:p>
            <a:pPr>
              <a:lnSpc>
                <a:spcPct val="150000"/>
              </a:lnSpc>
            </a:pPr>
            <a:r>
              <a:rPr lang="en-US" u="sng" dirty="0">
                <a:solidFill>
                  <a:schemeClr val="accent6">
                    <a:lumMod val="50000"/>
                  </a:schemeClr>
                </a:solidFill>
              </a:rPr>
              <a:t>peg-word mnemonic </a:t>
            </a:r>
            <a:r>
              <a:rPr lang="en-US" dirty="0">
                <a:solidFill>
                  <a:schemeClr val="accent6">
                    <a:lumMod val="50000"/>
                  </a:schemeClr>
                </a:solidFill>
              </a:rPr>
              <a:t> </a:t>
            </a:r>
          </a:p>
          <a:p>
            <a:pPr>
              <a:lnSpc>
                <a:spcPct val="150000"/>
              </a:lnSpc>
            </a:pPr>
            <a:r>
              <a:rPr lang="en-US" sz="2000" dirty="0">
                <a:solidFill>
                  <a:schemeClr val="tx1"/>
                </a:solidFill>
              </a:rPr>
              <a:t>Used to learn a list of 10 or fewer items in a particular order </a:t>
            </a:r>
          </a:p>
          <a:p>
            <a:pPr>
              <a:lnSpc>
                <a:spcPct val="150000"/>
              </a:lnSpc>
            </a:pPr>
            <a:r>
              <a:rPr lang="en-US" sz="2000" dirty="0">
                <a:solidFill>
                  <a:schemeClr val="tx1"/>
                </a:solidFill>
              </a:rPr>
              <a:t>			(e.g., first 10 amendments) </a:t>
            </a:r>
          </a:p>
          <a:p>
            <a:pPr>
              <a:lnSpc>
                <a:spcPct val="150000"/>
              </a:lnSpc>
            </a:pPr>
            <a:endParaRPr lang="en-US" sz="2000" u="sng" dirty="0">
              <a:solidFill>
                <a:schemeClr val="tx1"/>
              </a:solidFill>
            </a:endParaRPr>
          </a:p>
          <a:p>
            <a:pPr>
              <a:lnSpc>
                <a:spcPct val="150000"/>
              </a:lnSpc>
            </a:pPr>
            <a:r>
              <a:rPr lang="en-US" sz="2000" dirty="0">
                <a:solidFill>
                  <a:schemeClr val="tx1"/>
                </a:solidFill>
              </a:rPr>
              <a:t>   Step 1. Learn peg-words.	1-bun		6-sticks			</a:t>
            </a:r>
          </a:p>
          <a:p>
            <a:pPr>
              <a:lnSpc>
                <a:spcPct val="150000"/>
              </a:lnSpc>
            </a:pPr>
            <a:r>
              <a:rPr lang="en-US" sz="2000" dirty="0">
                <a:solidFill>
                  <a:schemeClr val="tx1"/>
                </a:solidFill>
              </a:rPr>
              <a:t>				2-shoe		7-heaven		</a:t>
            </a:r>
          </a:p>
          <a:p>
            <a:pPr>
              <a:lnSpc>
                <a:spcPct val="150000"/>
              </a:lnSpc>
            </a:pPr>
            <a:r>
              <a:rPr lang="en-US" sz="2000" dirty="0">
                <a:solidFill>
                  <a:schemeClr val="tx1"/>
                </a:solidFill>
              </a:rPr>
              <a:t>				3-tree		8-gate		</a:t>
            </a:r>
          </a:p>
          <a:p>
            <a:pPr>
              <a:lnSpc>
                <a:spcPct val="150000"/>
              </a:lnSpc>
            </a:pPr>
            <a:r>
              <a:rPr lang="en-US" sz="2000" dirty="0">
                <a:solidFill>
                  <a:schemeClr val="tx1"/>
                </a:solidFill>
              </a:rPr>
              <a:t>				4-door		9-vine	</a:t>
            </a:r>
          </a:p>
          <a:p>
            <a:pPr>
              <a:lnSpc>
                <a:spcPct val="150000"/>
              </a:lnSpc>
            </a:pPr>
            <a:r>
              <a:rPr lang="en-US" sz="2000" dirty="0">
                <a:solidFill>
                  <a:schemeClr val="tx1"/>
                </a:solidFill>
              </a:rPr>
              <a:t>				5-hive		10-hen	</a:t>
            </a:r>
          </a:p>
          <a:p>
            <a:pPr>
              <a:lnSpc>
                <a:spcPct val="150000"/>
              </a:lnSpc>
            </a:pPr>
            <a:r>
              <a:rPr lang="en-US" sz="2000" dirty="0">
                <a:solidFill>
                  <a:schemeClr val="tx1"/>
                </a:solidFill>
              </a:rPr>
              <a:t>		</a:t>
            </a:r>
          </a:p>
          <a:p>
            <a:pPr>
              <a:lnSpc>
                <a:spcPct val="150000"/>
              </a:lnSpc>
            </a:pPr>
            <a:r>
              <a:rPr lang="en-US" sz="2000" dirty="0">
                <a:solidFill>
                  <a:schemeClr val="tx1"/>
                </a:solidFill>
              </a:rPr>
              <a:t>   </a:t>
            </a:r>
          </a:p>
          <a:p>
            <a:pPr>
              <a:lnSpc>
                <a:spcPct val="150000"/>
              </a:lnSpc>
            </a:pPr>
            <a:r>
              <a:rPr lang="en-US" sz="2000" dirty="0">
                <a:solidFill>
                  <a:schemeClr val="tx1"/>
                </a:solidFill>
              </a:rPr>
              <a:t>   Step 2. Form bizarre image of peg-word &amp; study item</a:t>
            </a:r>
          </a:p>
          <a:p>
            <a:pPr>
              <a:lnSpc>
                <a:spcPct val="150000"/>
              </a:lnSpc>
            </a:pPr>
            <a:r>
              <a:rPr lang="en-US" sz="2000" dirty="0">
                <a:solidFill>
                  <a:schemeClr val="tx1"/>
                </a:solidFill>
              </a:rPr>
              <a:t> </a:t>
            </a:r>
          </a:p>
          <a:p>
            <a:pPr>
              <a:lnSpc>
                <a:spcPct val="150000"/>
              </a:lnSpc>
            </a:pPr>
            <a:r>
              <a:rPr lang="en-US" sz="2000" dirty="0">
                <a:solidFill>
                  <a:schemeClr val="tx1"/>
                </a:solidFill>
              </a:rPr>
              <a:t> </a:t>
            </a:r>
          </a:p>
        </p:txBody>
      </p:sp>
      <p:sp>
        <p:nvSpPr>
          <p:cNvPr id="53251"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3</a:t>
            </a:fld>
            <a:endParaRPr lang="en-US" dirty="0"/>
          </a:p>
        </p:txBody>
      </p:sp>
    </p:spTree>
    <p:extLst>
      <p:ext uri="{BB962C8B-B14F-4D97-AF65-F5344CB8AC3E}">
        <p14:creationId xmlns:p14="http://schemas.microsoft.com/office/powerpoint/2010/main" val="314102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ChangeArrowheads="1"/>
          </p:cNvSpPr>
          <p:nvPr/>
        </p:nvSpPr>
        <p:spPr bwMode="auto">
          <a:xfrm>
            <a:off x="134937" y="64288"/>
            <a:ext cx="8874125" cy="690562"/>
          </a:xfrm>
          <a:prstGeom prst="rect">
            <a:avLst/>
          </a:prstGeom>
          <a:noFill/>
          <a:ln w="9525">
            <a:noFill/>
            <a:miter lim="800000"/>
            <a:headEnd/>
            <a:tailEnd/>
          </a:ln>
        </p:spPr>
        <p:txBody>
          <a:bodyPr lIns="91432" tIns="45716" rIns="91432" bIns="45716"/>
          <a:lstStyle/>
          <a:p>
            <a:r>
              <a:rPr lang="en-US" sz="2000" dirty="0"/>
              <a:t> </a:t>
            </a:r>
            <a:r>
              <a:rPr lang="en-US" sz="2800" dirty="0">
                <a:solidFill>
                  <a:schemeClr val="accent6">
                    <a:lumMod val="50000"/>
                  </a:schemeClr>
                </a:solidFill>
              </a:rPr>
              <a:t>Demo</a:t>
            </a:r>
            <a:endParaRPr lang="en-US" sz="2800" dirty="0">
              <a:solidFill>
                <a:schemeClr val="tx1"/>
              </a:solidFill>
            </a:endParaRPr>
          </a:p>
          <a:p>
            <a:endParaRPr lang="en-US" sz="2000" dirty="0">
              <a:solidFill>
                <a:schemeClr val="tx1"/>
              </a:solidFill>
            </a:endParaRPr>
          </a:p>
          <a:p>
            <a:r>
              <a:rPr lang="en-US" sz="2000" dirty="0">
                <a:solidFill>
                  <a:schemeClr val="tx1"/>
                </a:solidFill>
              </a:rPr>
              <a:t>Close your eyes and listen to words. </a:t>
            </a:r>
          </a:p>
          <a:p>
            <a:r>
              <a:rPr lang="en-US" sz="2000" dirty="0">
                <a:solidFill>
                  <a:schemeClr val="tx1"/>
                </a:solidFill>
              </a:rPr>
              <a:t>For each word, form interactive image between word and peg word.</a:t>
            </a:r>
          </a:p>
          <a:p>
            <a:endParaRPr lang="en-US" sz="2000" dirty="0">
              <a:solidFill>
                <a:schemeClr val="tx1"/>
              </a:solidFill>
            </a:endParaRPr>
          </a:p>
          <a:p>
            <a:r>
              <a:rPr lang="en-US" sz="2000" dirty="0">
                <a:solidFill>
                  <a:schemeClr val="tx1"/>
                </a:solidFill>
              </a:rPr>
              <a:t>1.  bun 		elephant</a:t>
            </a:r>
          </a:p>
          <a:p>
            <a:r>
              <a:rPr lang="en-US" sz="2000" dirty="0">
                <a:solidFill>
                  <a:schemeClr val="tx1"/>
                </a:solidFill>
              </a:rPr>
              <a:t>2.  shoe 	sailboat</a:t>
            </a:r>
          </a:p>
          <a:p>
            <a:r>
              <a:rPr lang="en-US" sz="2000" dirty="0">
                <a:solidFill>
                  <a:schemeClr val="tx1"/>
                </a:solidFill>
              </a:rPr>
              <a:t>3.  tree 		clock</a:t>
            </a:r>
          </a:p>
          <a:p>
            <a:r>
              <a:rPr lang="en-US" sz="2000" dirty="0">
                <a:solidFill>
                  <a:schemeClr val="tx1"/>
                </a:solidFill>
              </a:rPr>
              <a:t>4.  door 	foot </a:t>
            </a:r>
          </a:p>
          <a:p>
            <a:r>
              <a:rPr lang="en-US" sz="2000" dirty="0">
                <a:solidFill>
                  <a:schemeClr val="tx1"/>
                </a:solidFill>
              </a:rPr>
              <a:t>5.  hive 		rainbow</a:t>
            </a:r>
          </a:p>
          <a:p>
            <a:r>
              <a:rPr lang="en-US" sz="2000" dirty="0">
                <a:solidFill>
                  <a:schemeClr val="tx1"/>
                </a:solidFill>
              </a:rPr>
              <a:t>6.  sticks 	telephone</a:t>
            </a:r>
          </a:p>
          <a:p>
            <a:r>
              <a:rPr lang="en-US" sz="2000" dirty="0">
                <a:solidFill>
                  <a:schemeClr val="tx1"/>
                </a:solidFill>
              </a:rPr>
              <a:t>7.  heaven 	radio</a:t>
            </a:r>
          </a:p>
          <a:p>
            <a:r>
              <a:rPr lang="en-US" sz="2000" dirty="0">
                <a:solidFill>
                  <a:schemeClr val="tx1"/>
                </a:solidFill>
              </a:rPr>
              <a:t>8.  gate 	corn</a:t>
            </a:r>
          </a:p>
          <a:p>
            <a:r>
              <a:rPr lang="en-US" sz="2000" dirty="0">
                <a:solidFill>
                  <a:schemeClr val="tx1"/>
                </a:solidFill>
              </a:rPr>
              <a:t>9.  vine 		brain </a:t>
            </a:r>
          </a:p>
          <a:p>
            <a:r>
              <a:rPr lang="en-US" sz="2000" dirty="0">
                <a:solidFill>
                  <a:schemeClr val="tx1"/>
                </a:solidFill>
              </a:rPr>
              <a:t>10. hen 	bottle</a:t>
            </a:r>
          </a:p>
          <a:p>
            <a:r>
              <a:rPr lang="en-US" sz="2000" dirty="0">
                <a:solidFill>
                  <a:schemeClr val="tx1"/>
                </a:solidFill>
              </a:rPr>
              <a:t> </a:t>
            </a:r>
          </a:p>
          <a:p>
            <a:r>
              <a:rPr lang="en-US" sz="2000" dirty="0">
                <a:solidFill>
                  <a:schemeClr val="tx1"/>
                </a:solidFill>
              </a:rPr>
              <a:t> </a:t>
            </a:r>
          </a:p>
          <a:p>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54275"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762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461195" y="1739180"/>
            <a:ext cx="2457450" cy="3225800"/>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4</a:t>
            </a:fld>
            <a:endParaRPr lang="en-US" dirty="0"/>
          </a:p>
        </p:txBody>
      </p:sp>
    </p:spTree>
    <p:extLst>
      <p:ext uri="{BB962C8B-B14F-4D97-AF65-F5344CB8AC3E}">
        <p14:creationId xmlns:p14="http://schemas.microsoft.com/office/powerpoint/2010/main" val="196929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ChangeArrowheads="1"/>
          </p:cNvSpPr>
          <p:nvPr/>
        </p:nvSpPr>
        <p:spPr bwMode="auto">
          <a:xfrm>
            <a:off x="269875" y="433388"/>
            <a:ext cx="8874125" cy="690562"/>
          </a:xfrm>
          <a:prstGeom prst="rect">
            <a:avLst/>
          </a:prstGeom>
          <a:noFill/>
          <a:ln w="9525">
            <a:noFill/>
            <a:miter lim="800000"/>
            <a:headEnd/>
            <a:tailEnd/>
          </a:ln>
        </p:spPr>
        <p:txBody>
          <a:bodyPr lIns="91432" tIns="45716" rIns="91432" bIns="45716"/>
          <a:lstStyle/>
          <a:p>
            <a:r>
              <a:rPr lang="en-US" sz="2000" dirty="0"/>
              <a:t> </a:t>
            </a:r>
            <a:r>
              <a:rPr lang="en-US" sz="2000" dirty="0">
                <a:solidFill>
                  <a:schemeClr val="tx1"/>
                </a:solidFill>
              </a:rPr>
              <a:t>Now try to recall words in order</a:t>
            </a:r>
          </a:p>
          <a:p>
            <a:endParaRPr lang="en-US" sz="2000" dirty="0">
              <a:solidFill>
                <a:schemeClr val="tx1"/>
              </a:solidFill>
            </a:endParaRPr>
          </a:p>
          <a:p>
            <a:endParaRPr lang="en-US" sz="2000" dirty="0">
              <a:solidFill>
                <a:schemeClr val="tx1"/>
              </a:solidFill>
            </a:endParaRPr>
          </a:p>
          <a:p>
            <a:r>
              <a:rPr lang="en-US" sz="2000" dirty="0">
                <a:solidFill>
                  <a:schemeClr val="tx1"/>
                </a:solidFill>
              </a:rPr>
              <a:t>1.  bun 		elephant</a:t>
            </a:r>
          </a:p>
          <a:p>
            <a:r>
              <a:rPr lang="en-US" sz="2000" dirty="0">
                <a:solidFill>
                  <a:schemeClr val="tx1"/>
                </a:solidFill>
              </a:rPr>
              <a:t>2.  shoe 	sailboat</a:t>
            </a:r>
          </a:p>
          <a:p>
            <a:r>
              <a:rPr lang="en-US" sz="2000" dirty="0">
                <a:solidFill>
                  <a:schemeClr val="tx1"/>
                </a:solidFill>
              </a:rPr>
              <a:t>3.  tree 		clock</a:t>
            </a:r>
          </a:p>
          <a:p>
            <a:r>
              <a:rPr lang="en-US" sz="2000" dirty="0">
                <a:solidFill>
                  <a:schemeClr val="tx1"/>
                </a:solidFill>
              </a:rPr>
              <a:t>4.  door 	foot </a:t>
            </a:r>
          </a:p>
          <a:p>
            <a:r>
              <a:rPr lang="en-US" sz="2000" dirty="0">
                <a:solidFill>
                  <a:schemeClr val="tx1"/>
                </a:solidFill>
              </a:rPr>
              <a:t>5.  hive 		rainbow</a:t>
            </a:r>
          </a:p>
          <a:p>
            <a:r>
              <a:rPr lang="en-US" sz="2000" dirty="0">
                <a:solidFill>
                  <a:schemeClr val="tx1"/>
                </a:solidFill>
              </a:rPr>
              <a:t>6.  sticks 	telephone</a:t>
            </a:r>
          </a:p>
          <a:p>
            <a:r>
              <a:rPr lang="en-US" sz="2000" dirty="0">
                <a:solidFill>
                  <a:schemeClr val="tx1"/>
                </a:solidFill>
              </a:rPr>
              <a:t>7.  heaven 	radio</a:t>
            </a:r>
          </a:p>
          <a:p>
            <a:r>
              <a:rPr lang="en-US" sz="2000" dirty="0">
                <a:solidFill>
                  <a:schemeClr val="tx1"/>
                </a:solidFill>
              </a:rPr>
              <a:t>8.  gate 	corn</a:t>
            </a:r>
          </a:p>
          <a:p>
            <a:r>
              <a:rPr lang="en-US" sz="2000" dirty="0">
                <a:solidFill>
                  <a:schemeClr val="tx1"/>
                </a:solidFill>
              </a:rPr>
              <a:t>9.  vine 		brain </a:t>
            </a:r>
          </a:p>
          <a:p>
            <a:r>
              <a:rPr lang="en-US" sz="2000" dirty="0">
                <a:solidFill>
                  <a:schemeClr val="tx1"/>
                </a:solidFill>
              </a:rPr>
              <a:t>10. hen 	bottle</a:t>
            </a:r>
          </a:p>
          <a:p>
            <a:r>
              <a:rPr lang="en-US" sz="2000" dirty="0">
                <a:solidFill>
                  <a:schemeClr val="tx1"/>
                </a:solidFill>
              </a:rPr>
              <a:t> </a:t>
            </a:r>
          </a:p>
          <a:p>
            <a:r>
              <a:rPr lang="en-US" sz="2000" dirty="0">
                <a:solidFill>
                  <a:schemeClr val="tx1"/>
                </a:solidFill>
              </a:rPr>
              <a:t> </a:t>
            </a:r>
          </a:p>
          <a:p>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55299"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762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93738" y="1355725"/>
            <a:ext cx="1112837" cy="3225800"/>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p:cNvSpPr/>
          <p:nvPr/>
        </p:nvSpPr>
        <p:spPr>
          <a:xfrm>
            <a:off x="2076450" y="1393825"/>
            <a:ext cx="1612900" cy="3225800"/>
          </a:xfrm>
          <a:prstGeom prst="rect">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5</a:t>
            </a:fld>
            <a:endParaRPr lang="en-US" dirty="0"/>
          </a:p>
        </p:txBody>
      </p:sp>
    </p:spTree>
    <p:extLst>
      <p:ext uri="{BB962C8B-B14F-4D97-AF65-F5344CB8AC3E}">
        <p14:creationId xmlns:p14="http://schemas.microsoft.com/office/powerpoint/2010/main" val="394714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ChangeArrowheads="1"/>
          </p:cNvSpPr>
          <p:nvPr/>
        </p:nvSpPr>
        <p:spPr bwMode="auto">
          <a:xfrm>
            <a:off x="134937" y="241385"/>
            <a:ext cx="8874125" cy="690562"/>
          </a:xfrm>
          <a:prstGeom prst="rect">
            <a:avLst/>
          </a:prstGeom>
          <a:noFill/>
          <a:ln w="9525">
            <a:noFill/>
            <a:miter lim="800000"/>
            <a:headEnd/>
            <a:tailEnd/>
          </a:ln>
        </p:spPr>
        <p:txBody>
          <a:bodyPr lIns="91432" tIns="45716" rIns="91432" bIns="45716"/>
          <a:lstStyle/>
          <a:p>
            <a:pPr>
              <a:lnSpc>
                <a:spcPct val="150000"/>
              </a:lnSpc>
            </a:pPr>
            <a:r>
              <a:rPr lang="en-US" sz="2000" dirty="0"/>
              <a:t> </a:t>
            </a:r>
            <a:r>
              <a:rPr lang="en-US" sz="2000" b="1" dirty="0"/>
              <a:t> </a:t>
            </a:r>
            <a:r>
              <a:rPr lang="en-US" sz="2000" b="1" dirty="0">
                <a:solidFill>
                  <a:schemeClr val="tx1"/>
                </a:solidFill>
              </a:rPr>
              <a:t>Bill of Rights </a:t>
            </a:r>
            <a:r>
              <a:rPr lang="en-US" sz="2000" dirty="0">
                <a:solidFill>
                  <a:schemeClr val="tx1"/>
                </a:solidFill>
              </a:rPr>
              <a:t>	(First 10 Amendments to the Constitution)</a:t>
            </a:r>
          </a:p>
          <a:p>
            <a:pPr>
              <a:lnSpc>
                <a:spcPct val="150000"/>
              </a:lnSpc>
            </a:pPr>
            <a:r>
              <a:rPr lang="en-US" sz="2000" dirty="0">
                <a:solidFill>
                  <a:schemeClr val="tx1"/>
                </a:solidFill>
              </a:rPr>
              <a:t> </a:t>
            </a:r>
          </a:p>
          <a:p>
            <a:pPr>
              <a:lnSpc>
                <a:spcPct val="150000"/>
              </a:lnSpc>
            </a:pPr>
            <a:r>
              <a:rPr lang="en-US" sz="2000" dirty="0">
                <a:solidFill>
                  <a:schemeClr val="tx1"/>
                </a:solidFill>
              </a:rPr>
              <a:t>1. freedom of speech, press, religion, assembly</a:t>
            </a:r>
          </a:p>
          <a:p>
            <a:pPr>
              <a:lnSpc>
                <a:spcPct val="150000"/>
              </a:lnSpc>
            </a:pPr>
            <a:r>
              <a:rPr lang="en-US" sz="2000" dirty="0">
                <a:solidFill>
                  <a:schemeClr val="tx1"/>
                </a:solidFill>
              </a:rPr>
              <a:t>2. bear arms</a:t>
            </a:r>
          </a:p>
          <a:p>
            <a:pPr>
              <a:lnSpc>
                <a:spcPct val="150000"/>
              </a:lnSpc>
            </a:pPr>
            <a:r>
              <a:rPr lang="en-US" sz="2000" dirty="0">
                <a:solidFill>
                  <a:schemeClr val="tx1"/>
                </a:solidFill>
              </a:rPr>
              <a:t>3. no soldier may stay in house without owner’s consent </a:t>
            </a:r>
          </a:p>
          <a:p>
            <a:pPr>
              <a:lnSpc>
                <a:spcPct val="150000"/>
              </a:lnSpc>
            </a:pPr>
            <a:r>
              <a:rPr lang="en-US" sz="2000" dirty="0">
                <a:solidFill>
                  <a:schemeClr val="tx1"/>
                </a:solidFill>
              </a:rPr>
              <a:t>4. reasonable search and seizure</a:t>
            </a:r>
          </a:p>
          <a:p>
            <a:pPr>
              <a:lnSpc>
                <a:spcPct val="150000"/>
              </a:lnSpc>
            </a:pPr>
            <a:r>
              <a:rPr lang="en-US" sz="2000" dirty="0">
                <a:solidFill>
                  <a:schemeClr val="tx1"/>
                </a:solidFill>
              </a:rPr>
              <a:t>5. grand jury; no self-incrimination; no double jeopardy</a:t>
            </a:r>
          </a:p>
          <a:p>
            <a:pPr>
              <a:lnSpc>
                <a:spcPct val="150000"/>
              </a:lnSpc>
            </a:pPr>
            <a:r>
              <a:rPr lang="en-US" sz="2000" dirty="0">
                <a:solidFill>
                  <a:schemeClr val="tx1"/>
                </a:solidFill>
              </a:rPr>
              <a:t>6. speedy public trial, may confront witness</a:t>
            </a:r>
          </a:p>
          <a:p>
            <a:pPr>
              <a:lnSpc>
                <a:spcPct val="150000"/>
              </a:lnSpc>
            </a:pPr>
            <a:r>
              <a:rPr lang="en-US" sz="2000" dirty="0">
                <a:solidFill>
                  <a:schemeClr val="tx1"/>
                </a:solidFill>
              </a:rPr>
              <a:t>7. trial by jury</a:t>
            </a:r>
          </a:p>
          <a:p>
            <a:pPr>
              <a:lnSpc>
                <a:spcPct val="150000"/>
              </a:lnSpc>
            </a:pPr>
            <a:r>
              <a:rPr lang="en-US" sz="2000" dirty="0">
                <a:solidFill>
                  <a:schemeClr val="tx1"/>
                </a:solidFill>
              </a:rPr>
              <a:t>8. no cruel or unusual punishment (or excessive bail)</a:t>
            </a:r>
          </a:p>
          <a:p>
            <a:pPr>
              <a:lnSpc>
                <a:spcPct val="150000"/>
              </a:lnSpc>
            </a:pPr>
            <a:r>
              <a:rPr lang="en-US" sz="2000" dirty="0">
                <a:solidFill>
                  <a:schemeClr val="tx1"/>
                </a:solidFill>
              </a:rPr>
              <a:t>9. there are other rights besides those listed here</a:t>
            </a:r>
          </a:p>
          <a:p>
            <a:pPr>
              <a:lnSpc>
                <a:spcPct val="150000"/>
              </a:lnSpc>
            </a:pPr>
            <a:r>
              <a:rPr lang="en-US" sz="2000" dirty="0">
                <a:solidFill>
                  <a:schemeClr val="tx1"/>
                </a:solidFill>
              </a:rPr>
              <a:t>10. states have powers not delegated or prohibited by constitution </a:t>
            </a:r>
          </a:p>
          <a:p>
            <a:pPr>
              <a:lnSpc>
                <a:spcPct val="150000"/>
              </a:lnSpc>
            </a:pPr>
            <a:endParaRPr lang="en-US" sz="2000" dirty="0">
              <a:solidFill>
                <a:schemeClr val="tx1"/>
              </a:solidFill>
            </a:endParaRPr>
          </a:p>
          <a:p>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57347"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762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6</a:t>
            </a:fld>
            <a:endParaRPr lang="en-US" dirty="0"/>
          </a:p>
        </p:txBody>
      </p:sp>
    </p:spTree>
    <p:extLst>
      <p:ext uri="{BB962C8B-B14F-4D97-AF65-F5344CB8AC3E}">
        <p14:creationId xmlns:p14="http://schemas.microsoft.com/office/powerpoint/2010/main" val="4161881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134937" y="241385"/>
            <a:ext cx="8874125" cy="690562"/>
          </a:xfrm>
          <a:prstGeom prst="rect">
            <a:avLst/>
          </a:prstGeom>
          <a:noFill/>
          <a:ln w="9525">
            <a:noFill/>
            <a:miter lim="800000"/>
            <a:headEnd/>
            <a:tailEnd/>
          </a:ln>
        </p:spPr>
        <p:txBody>
          <a:bodyPr lIns="91432" tIns="45716" rIns="91432" bIns="45716"/>
          <a:lstStyle/>
          <a:p>
            <a:pPr marL="457200" indent="-457200">
              <a:lnSpc>
                <a:spcPct val="150000"/>
              </a:lnSpc>
              <a:defRPr/>
            </a:pPr>
            <a:r>
              <a:rPr lang="en-US" sz="2000" dirty="0"/>
              <a:t> </a:t>
            </a:r>
            <a:r>
              <a:rPr lang="en-US" sz="2000" b="1" dirty="0"/>
              <a:t> </a:t>
            </a:r>
            <a:r>
              <a:rPr lang="en-US" sz="2000" b="1" dirty="0">
                <a:solidFill>
                  <a:schemeClr val="tx1"/>
                </a:solidFill>
              </a:rPr>
              <a:t>Cranial Nerves</a:t>
            </a:r>
            <a:endParaRPr lang="en-US" sz="2000" dirty="0">
              <a:solidFill>
                <a:schemeClr val="tx1"/>
              </a:solidFill>
            </a:endParaRPr>
          </a:p>
          <a:p>
            <a:pPr marL="457200" indent="-457200">
              <a:lnSpc>
                <a:spcPct val="150000"/>
              </a:lnSpc>
              <a:defRPr/>
            </a:pPr>
            <a:r>
              <a:rPr lang="en-US" sz="2000" dirty="0">
                <a:solidFill>
                  <a:schemeClr val="tx1"/>
                </a:solidFill>
              </a:rPr>
              <a:t>1	olfactory			</a:t>
            </a:r>
          </a:p>
          <a:p>
            <a:pPr marL="457200" indent="-457200">
              <a:lnSpc>
                <a:spcPct val="150000"/>
              </a:lnSpc>
              <a:defRPr/>
            </a:pPr>
            <a:r>
              <a:rPr lang="en-US" sz="2000" dirty="0">
                <a:solidFill>
                  <a:schemeClr val="tx1"/>
                </a:solidFill>
              </a:rPr>
              <a:t>2	optic						</a:t>
            </a:r>
          </a:p>
          <a:p>
            <a:pPr marL="457200" indent="-457200">
              <a:lnSpc>
                <a:spcPct val="150000"/>
              </a:lnSpc>
              <a:defRPr/>
            </a:pPr>
            <a:r>
              <a:rPr lang="en-US" sz="2000" dirty="0">
                <a:solidFill>
                  <a:schemeClr val="tx1"/>
                </a:solidFill>
              </a:rPr>
              <a:t>3	</a:t>
            </a:r>
            <a:r>
              <a:rPr lang="en-US" sz="2000" dirty="0" err="1">
                <a:solidFill>
                  <a:schemeClr val="tx1"/>
                </a:solidFill>
              </a:rPr>
              <a:t>oculomotor</a:t>
            </a:r>
            <a:r>
              <a:rPr lang="en-US" sz="2000" dirty="0">
                <a:solidFill>
                  <a:schemeClr val="tx1"/>
                </a:solidFill>
              </a:rPr>
              <a:t>			</a:t>
            </a:r>
          </a:p>
          <a:p>
            <a:pPr marL="457200" indent="-457200">
              <a:lnSpc>
                <a:spcPct val="150000"/>
              </a:lnSpc>
              <a:defRPr/>
            </a:pPr>
            <a:r>
              <a:rPr lang="en-US" sz="2000" dirty="0">
                <a:solidFill>
                  <a:schemeClr val="tx1"/>
                </a:solidFill>
              </a:rPr>
              <a:t>4	</a:t>
            </a:r>
            <a:r>
              <a:rPr lang="en-US" sz="2000" dirty="0" err="1">
                <a:solidFill>
                  <a:schemeClr val="tx1"/>
                </a:solidFill>
              </a:rPr>
              <a:t>trochlear</a:t>
            </a:r>
            <a:r>
              <a:rPr lang="en-US" sz="2000" dirty="0">
                <a:solidFill>
                  <a:schemeClr val="tx1"/>
                </a:solidFill>
              </a:rPr>
              <a:t>			</a:t>
            </a:r>
          </a:p>
          <a:p>
            <a:pPr marL="457200" indent="-457200">
              <a:lnSpc>
                <a:spcPct val="150000"/>
              </a:lnSpc>
              <a:defRPr/>
            </a:pPr>
            <a:r>
              <a:rPr lang="en-US" sz="2000" dirty="0">
                <a:solidFill>
                  <a:schemeClr val="tx1"/>
                </a:solidFill>
              </a:rPr>
              <a:t>5	trigeminal			</a:t>
            </a:r>
          </a:p>
          <a:p>
            <a:pPr marL="457200" indent="-457200">
              <a:lnSpc>
                <a:spcPct val="150000"/>
              </a:lnSpc>
              <a:defRPr/>
            </a:pPr>
            <a:r>
              <a:rPr lang="en-US" sz="2000" dirty="0">
                <a:solidFill>
                  <a:schemeClr val="tx1"/>
                </a:solidFill>
              </a:rPr>
              <a:t>6	</a:t>
            </a:r>
            <a:r>
              <a:rPr lang="en-US" sz="2000" dirty="0" err="1">
                <a:solidFill>
                  <a:schemeClr val="tx1"/>
                </a:solidFill>
              </a:rPr>
              <a:t>abducens</a:t>
            </a:r>
            <a:r>
              <a:rPr lang="en-US" sz="2000" dirty="0">
                <a:solidFill>
                  <a:schemeClr val="tx1"/>
                </a:solidFill>
              </a:rPr>
              <a:t>	</a:t>
            </a:r>
          </a:p>
          <a:p>
            <a:pPr marL="457200" indent="-457200">
              <a:lnSpc>
                <a:spcPct val="150000"/>
              </a:lnSpc>
              <a:defRPr/>
            </a:pPr>
            <a:r>
              <a:rPr lang="en-US" sz="2000" dirty="0">
                <a:solidFill>
                  <a:schemeClr val="tx1"/>
                </a:solidFill>
              </a:rPr>
              <a:t>7	facial					</a:t>
            </a:r>
          </a:p>
          <a:p>
            <a:pPr marL="457200" indent="-457200">
              <a:lnSpc>
                <a:spcPct val="150000"/>
              </a:lnSpc>
              <a:defRPr/>
            </a:pPr>
            <a:r>
              <a:rPr lang="en-US" sz="2000" dirty="0">
                <a:solidFill>
                  <a:schemeClr val="tx1"/>
                </a:solidFill>
              </a:rPr>
              <a:t>8	</a:t>
            </a:r>
            <a:r>
              <a:rPr lang="en-US" sz="2000" dirty="0" err="1">
                <a:solidFill>
                  <a:schemeClr val="tx1"/>
                </a:solidFill>
              </a:rPr>
              <a:t>vestibulo</a:t>
            </a:r>
            <a:r>
              <a:rPr lang="en-US" sz="2000" dirty="0">
                <a:solidFill>
                  <a:schemeClr val="tx1"/>
                </a:solidFill>
              </a:rPr>
              <a:t>/cochlear		</a:t>
            </a:r>
          </a:p>
          <a:p>
            <a:pPr marL="457200" indent="-457200">
              <a:lnSpc>
                <a:spcPct val="150000"/>
              </a:lnSpc>
              <a:defRPr/>
            </a:pPr>
            <a:r>
              <a:rPr lang="en-US" sz="2000" dirty="0">
                <a:solidFill>
                  <a:schemeClr val="tx1"/>
                </a:solidFill>
              </a:rPr>
              <a:t>9	</a:t>
            </a:r>
            <a:r>
              <a:rPr lang="en-US" sz="2000" dirty="0" err="1">
                <a:solidFill>
                  <a:schemeClr val="tx1"/>
                </a:solidFill>
              </a:rPr>
              <a:t>glossopharyngeal</a:t>
            </a:r>
            <a:r>
              <a:rPr lang="en-US" sz="2000" dirty="0">
                <a:solidFill>
                  <a:schemeClr val="tx1"/>
                </a:solidFill>
              </a:rPr>
              <a:t>	</a:t>
            </a:r>
          </a:p>
          <a:p>
            <a:pPr marL="457200" indent="-457200">
              <a:lnSpc>
                <a:spcPct val="150000"/>
              </a:lnSpc>
              <a:defRPr/>
            </a:pPr>
            <a:r>
              <a:rPr lang="en-US" sz="2000" dirty="0">
                <a:solidFill>
                  <a:schemeClr val="tx1"/>
                </a:solidFill>
              </a:rPr>
              <a:t>10	</a:t>
            </a:r>
            <a:r>
              <a:rPr lang="en-US" sz="2000" dirty="0" err="1">
                <a:solidFill>
                  <a:schemeClr val="tx1"/>
                </a:solidFill>
              </a:rPr>
              <a:t>vagus</a:t>
            </a:r>
            <a:r>
              <a:rPr lang="en-US" sz="2000" dirty="0">
                <a:solidFill>
                  <a:schemeClr val="tx1"/>
                </a:solidFill>
              </a:rPr>
              <a:t>					</a:t>
            </a:r>
          </a:p>
          <a:p>
            <a:pPr marL="457200" indent="-457200">
              <a:lnSpc>
                <a:spcPct val="150000"/>
              </a:lnSpc>
              <a:defRPr/>
            </a:pPr>
            <a:r>
              <a:rPr lang="en-US" sz="2000" dirty="0">
                <a:solidFill>
                  <a:schemeClr val="tx1"/>
                </a:solidFill>
              </a:rPr>
              <a:t>11	spinal accessory	</a:t>
            </a:r>
          </a:p>
          <a:p>
            <a:pPr marL="457200" indent="-457200">
              <a:lnSpc>
                <a:spcPct val="150000"/>
              </a:lnSpc>
              <a:defRPr/>
            </a:pPr>
            <a:r>
              <a:rPr lang="en-US" sz="2000" dirty="0">
                <a:solidFill>
                  <a:schemeClr val="tx1"/>
                </a:solidFill>
              </a:rPr>
              <a:t>12	hypoglossal	</a:t>
            </a:r>
          </a:p>
          <a:p>
            <a:pPr marL="457200" indent="-457200">
              <a:defRPr/>
            </a:pPr>
            <a:r>
              <a:rPr lang="en-US" sz="2000" dirty="0"/>
              <a:t> </a:t>
            </a:r>
          </a:p>
          <a:p>
            <a:pPr marL="457200" indent="-457200">
              <a:lnSpc>
                <a:spcPct val="150000"/>
              </a:lnSpc>
              <a:defRPr/>
            </a:pPr>
            <a:endParaRPr lang="en-US" sz="2000" dirty="0">
              <a:solidFill>
                <a:schemeClr val="tx1"/>
              </a:solidFill>
            </a:endParaRPr>
          </a:p>
          <a:p>
            <a:pPr marL="457200" indent="-457200">
              <a:lnSpc>
                <a:spcPct val="150000"/>
              </a:lnSpc>
              <a:defRPr/>
            </a:pPr>
            <a:endParaRPr lang="en-US" sz="2000" dirty="0">
              <a:solidFill>
                <a:schemeClr val="tx1"/>
              </a:solidFill>
            </a:endParaRPr>
          </a:p>
          <a:p>
            <a:pPr marL="457200" indent="-457200">
              <a:defRPr/>
            </a:pPr>
            <a:endParaRPr lang="en-US" sz="2000" dirty="0">
              <a:solidFill>
                <a:schemeClr val="tx1"/>
              </a:solidFill>
            </a:endParaRPr>
          </a:p>
          <a:p>
            <a:pPr marL="457200" indent="-457200">
              <a:lnSpc>
                <a:spcPct val="150000"/>
              </a:lnSpc>
              <a:defRPr/>
            </a:pPr>
            <a:endParaRPr lang="en-US" sz="2000" dirty="0">
              <a:solidFill>
                <a:schemeClr val="tx1"/>
              </a:solidFill>
            </a:endParaRPr>
          </a:p>
          <a:p>
            <a:pPr marL="457200" indent="-457200">
              <a:lnSpc>
                <a:spcPct val="150000"/>
              </a:lnSpc>
              <a:defRPr/>
            </a:pPr>
            <a:r>
              <a:rPr lang="en-US" sz="2000" dirty="0">
                <a:solidFill>
                  <a:schemeClr val="tx1"/>
                </a:solidFill>
              </a:rPr>
              <a:t>	</a:t>
            </a:r>
          </a:p>
          <a:p>
            <a:pPr marL="457200" indent="-457200">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a:p>
            <a:pPr>
              <a:lnSpc>
                <a:spcPct val="150000"/>
              </a:lnSpc>
              <a:defRPr/>
            </a:pPr>
            <a:endParaRPr lang="en-US" sz="2000" dirty="0">
              <a:solidFill>
                <a:schemeClr val="tx1"/>
              </a:solidFill>
            </a:endParaRPr>
          </a:p>
        </p:txBody>
      </p:sp>
      <p:sp>
        <p:nvSpPr>
          <p:cNvPr id="58371"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762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7</a:t>
            </a:fld>
            <a:endParaRPr lang="en-US" dirty="0"/>
          </a:p>
        </p:txBody>
      </p:sp>
    </p:spTree>
    <p:extLst>
      <p:ext uri="{BB962C8B-B14F-4D97-AF65-F5344CB8AC3E}">
        <p14:creationId xmlns:p14="http://schemas.microsoft.com/office/powerpoint/2010/main" val="128222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ChangeArrowheads="1"/>
          </p:cNvSpPr>
          <p:nvPr/>
        </p:nvSpPr>
        <p:spPr bwMode="auto">
          <a:xfrm>
            <a:off x="0" y="0"/>
            <a:ext cx="4303165" cy="971079"/>
          </a:xfrm>
          <a:prstGeom prst="rect">
            <a:avLst/>
          </a:prstGeom>
          <a:noFill/>
          <a:ln w="9525">
            <a:noFill/>
            <a:miter lim="800000"/>
            <a:headEnd/>
            <a:tailEnd/>
          </a:ln>
        </p:spPr>
        <p:txBody>
          <a:bodyPr lIns="91432" tIns="45716" rIns="91432" bIns="45716"/>
          <a:lstStyle/>
          <a:p>
            <a:r>
              <a:rPr lang="en-US" sz="1800" dirty="0">
                <a:solidFill>
                  <a:schemeClr val="tx1"/>
                </a:solidFill>
              </a:rPr>
              <a:t>March 3, 2013 – ABC News</a:t>
            </a:r>
          </a:p>
          <a:p>
            <a:endParaRPr lang="en-US" sz="1800" dirty="0">
              <a:solidFill>
                <a:schemeClr val="tx1"/>
              </a:solidFill>
            </a:endParaRPr>
          </a:p>
          <a:p>
            <a:r>
              <a:rPr lang="en-US" sz="1800" dirty="0">
                <a:solidFill>
                  <a:schemeClr val="tx1"/>
                </a:solidFill>
              </a:rPr>
              <a:t>It was a solemn scene Thursday as U.S. Navy veteran Ron White stood at a black wall in downtown Fort Worth and wrote in white the full name and rank of each of the 2,200 military members who had died in Afghanistan. White had no list. He had memorized the 2,200 names and ranks, more than 7,000 words.</a:t>
            </a:r>
          </a:p>
          <a:p>
            <a:endParaRPr lang="en-US" sz="1800" dirty="0">
              <a:solidFill>
                <a:schemeClr val="tx1"/>
              </a:solidFill>
            </a:endParaRPr>
          </a:p>
        </p:txBody>
      </p:sp>
      <p:sp>
        <p:nvSpPr>
          <p:cNvPr id="3" name="Rectangle 2"/>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98658" name="Picture 2" descr="PHOTO: Ron White, 39, is a United States Navy veteran from Forth Worth, Tex., who memorized the names of the 2,200 service members who have lost their lives in Afghanistan."/>
          <p:cNvPicPr>
            <a:picLocks noChangeAspect="1" noChangeArrowheads="1"/>
          </p:cNvPicPr>
          <p:nvPr/>
        </p:nvPicPr>
        <p:blipFill>
          <a:blip r:embed="rId2" cstate="print"/>
          <a:srcRect/>
          <a:stretch>
            <a:fillRect/>
          </a:stretch>
        </p:blipFill>
        <p:spPr bwMode="auto">
          <a:xfrm>
            <a:off x="4192008" y="76811"/>
            <a:ext cx="4935312" cy="2776114"/>
          </a:xfrm>
          <a:prstGeom prst="rect">
            <a:avLst/>
          </a:prstGeom>
          <a:noFill/>
        </p:spPr>
      </p:pic>
      <p:sp>
        <p:nvSpPr>
          <p:cNvPr id="6" name="Rectangle 4"/>
          <p:cNvSpPr>
            <a:spLocks noChangeArrowheads="1"/>
          </p:cNvSpPr>
          <p:nvPr/>
        </p:nvSpPr>
        <p:spPr bwMode="auto">
          <a:xfrm>
            <a:off x="0" y="2852925"/>
            <a:ext cx="9144001" cy="971079"/>
          </a:xfrm>
          <a:prstGeom prst="rect">
            <a:avLst/>
          </a:prstGeom>
          <a:noFill/>
          <a:ln w="9525">
            <a:noFill/>
            <a:miter lim="800000"/>
            <a:headEnd/>
            <a:tailEnd/>
          </a:ln>
        </p:spPr>
        <p:txBody>
          <a:bodyPr lIns="91432" tIns="45716" rIns="91432" bIns="45716"/>
          <a:lstStyle/>
          <a:p>
            <a:r>
              <a:rPr lang="en-US" sz="1800" dirty="0">
                <a:solidFill>
                  <a:schemeClr val="tx1"/>
                </a:solidFill>
              </a:rPr>
              <a:t>White is a two-time USA Memory Champion who has made memorization his business over the past 22 years. He began working on memorizing the 2,200 names in May 2012, using the loci method.</a:t>
            </a:r>
          </a:p>
          <a:p>
            <a:endParaRPr lang="en-US" sz="1800" dirty="0">
              <a:solidFill>
                <a:schemeClr val="tx1"/>
              </a:solidFill>
            </a:endParaRPr>
          </a:p>
          <a:p>
            <a:r>
              <a:rPr lang="en-US" sz="1800" dirty="0">
                <a:solidFill>
                  <a:schemeClr val="tx1"/>
                </a:solidFill>
              </a:rPr>
              <a:t>"Essentially, what you do is you memorize a map of your city, your town where you live," White said. "So, there's 2,200 service members who paid the ultimate sacrifice. So that means I memorized 2,200 locations in my hometown of Forth Worth, Texas.” The locations included places and signposts like stop signs, trees, walls, pictures, restaurant booths and restaurant cash registers. He then took each name and turned it into a picture that reminded him of that person, and he visualized a name at each location.</a:t>
            </a:r>
          </a:p>
          <a:p>
            <a:endParaRPr lang="en-US" sz="1800" dirty="0">
              <a:solidFill>
                <a:schemeClr val="tx1"/>
              </a:solidFill>
            </a:endParaRPr>
          </a:p>
          <a:p>
            <a:r>
              <a:rPr lang="en-US" sz="1800" dirty="0">
                <a:solidFill>
                  <a:schemeClr val="tx1"/>
                </a:solidFill>
              </a:rPr>
              <a:t>"When I was at the wall, I simply stood at the wall and took an 11-hour mental walk around downtown Fort Worth and wrote out the names," White said.</a:t>
            </a: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8</a:t>
            </a:fld>
            <a:endParaRPr lang="en-US" dirty="0"/>
          </a:p>
        </p:txBody>
      </p:sp>
    </p:spTree>
    <p:extLst>
      <p:ext uri="{BB962C8B-B14F-4D97-AF65-F5344CB8AC3E}">
        <p14:creationId xmlns:p14="http://schemas.microsoft.com/office/powerpoint/2010/main" val="3759710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1" y="0"/>
            <a:ext cx="9144000" cy="509588"/>
          </a:xfrm>
          <a:prstGeom prst="rect">
            <a:avLst/>
          </a:prstGeom>
          <a:noFill/>
          <a:ln w="9525">
            <a:noFill/>
            <a:miter lim="800000"/>
            <a:headEnd/>
            <a:tailEnd/>
          </a:ln>
        </p:spPr>
        <p:txBody>
          <a:bodyPr lIns="91432" tIns="45716" rIns="91432" bIns="45716"/>
          <a:lstStyle/>
          <a:p>
            <a:pPr>
              <a:lnSpc>
                <a:spcPct val="150000"/>
              </a:lnSpc>
            </a:pPr>
            <a:r>
              <a:rPr lang="en-US" u="sng" dirty="0">
                <a:solidFill>
                  <a:schemeClr val="accent6">
                    <a:lumMod val="50000"/>
                  </a:schemeClr>
                </a:solidFill>
              </a:rPr>
              <a:t>method of loci</a:t>
            </a:r>
            <a:r>
              <a:rPr lang="en-US" dirty="0">
                <a:solidFill>
                  <a:schemeClr val="accent6">
                    <a:lumMod val="50000"/>
                  </a:schemeClr>
                </a:solidFill>
              </a:rPr>
              <a:t>  </a:t>
            </a:r>
          </a:p>
          <a:p>
            <a:pPr>
              <a:lnSpc>
                <a:spcPct val="150000"/>
              </a:lnSpc>
            </a:pPr>
            <a:r>
              <a:rPr lang="en-US" sz="2000" dirty="0">
                <a:solidFill>
                  <a:schemeClr val="tx1"/>
                </a:solidFill>
              </a:rPr>
              <a:t>Similar to peg-word method, but cues are pre-learned locations along a path</a:t>
            </a:r>
          </a:p>
          <a:p>
            <a:pPr>
              <a:lnSpc>
                <a:spcPct val="150000"/>
              </a:lnSpc>
            </a:pPr>
            <a:r>
              <a:rPr lang="en-US" sz="2000" dirty="0">
                <a:solidFill>
                  <a:schemeClr val="tx1"/>
                </a:solidFill>
              </a:rPr>
              <a:t>			</a:t>
            </a:r>
            <a:r>
              <a:rPr lang="en-US" sz="2000" dirty="0">
                <a:solidFill>
                  <a:schemeClr val="accent3">
                    <a:lumMod val="50000"/>
                  </a:schemeClr>
                </a:solidFill>
              </a:rPr>
              <a:t>loci = locations, locus = location</a:t>
            </a:r>
          </a:p>
          <a:p>
            <a:pPr>
              <a:lnSpc>
                <a:spcPct val="150000"/>
              </a:lnSpc>
            </a:pPr>
            <a:endParaRPr lang="en-US" sz="2000" dirty="0">
              <a:solidFill>
                <a:schemeClr val="tx1"/>
              </a:solidFill>
            </a:endParaRPr>
          </a:p>
          <a:p>
            <a:pPr>
              <a:lnSpc>
                <a:spcPct val="150000"/>
              </a:lnSpc>
            </a:pPr>
            <a:r>
              <a:rPr lang="en-US" sz="2000" dirty="0">
                <a:solidFill>
                  <a:schemeClr val="tx1"/>
                </a:solidFill>
              </a:rPr>
              <a:t>Example</a:t>
            </a:r>
          </a:p>
          <a:p>
            <a:pPr>
              <a:lnSpc>
                <a:spcPct val="150000"/>
              </a:lnSpc>
            </a:pPr>
            <a:r>
              <a:rPr lang="en-US" sz="2000" dirty="0">
                <a:solidFill>
                  <a:schemeClr val="tx1"/>
                </a:solidFill>
              </a:rPr>
              <a:t>	</a:t>
            </a:r>
          </a:p>
          <a:p>
            <a:pPr marL="457200" indent="-457200">
              <a:buFont typeface="+mj-lt"/>
              <a:buAutoNum type="arabicPeriod"/>
            </a:pPr>
            <a:r>
              <a:rPr lang="en-US" sz="2000" dirty="0">
                <a:solidFill>
                  <a:schemeClr val="tx1"/>
                </a:solidFill>
              </a:rPr>
              <a:t>My bed	elephant</a:t>
            </a:r>
          </a:p>
          <a:p>
            <a:pPr marL="457200" indent="-457200">
              <a:buFont typeface="+mj-lt"/>
              <a:buAutoNum type="arabicPeriod"/>
            </a:pPr>
            <a:r>
              <a:rPr lang="en-US" sz="2000" dirty="0">
                <a:solidFill>
                  <a:schemeClr val="tx1"/>
                </a:solidFill>
              </a:rPr>
              <a:t>My dresser 	sailboat</a:t>
            </a:r>
          </a:p>
          <a:p>
            <a:pPr marL="457200" indent="-457200">
              <a:buFont typeface="+mj-lt"/>
              <a:buAutoNum type="arabicPeriod"/>
            </a:pPr>
            <a:r>
              <a:rPr lang="en-US" sz="2000" dirty="0">
                <a:solidFill>
                  <a:schemeClr val="tx1"/>
                </a:solidFill>
              </a:rPr>
              <a:t>My closet	clock</a:t>
            </a:r>
          </a:p>
          <a:p>
            <a:pPr marL="457200" indent="-457200">
              <a:buFont typeface="+mj-lt"/>
              <a:buAutoNum type="arabicPeriod"/>
            </a:pPr>
            <a:r>
              <a:rPr lang="en-US" sz="2000" dirty="0">
                <a:solidFill>
                  <a:schemeClr val="tx1"/>
                </a:solidFill>
              </a:rPr>
              <a:t>My sofa 	foot </a:t>
            </a:r>
          </a:p>
          <a:p>
            <a:pPr marL="457200" indent="-457200">
              <a:buFont typeface="+mj-lt"/>
              <a:buAutoNum type="arabicPeriod"/>
            </a:pPr>
            <a:r>
              <a:rPr lang="en-US" sz="2000" dirty="0">
                <a:solidFill>
                  <a:schemeClr val="tx1"/>
                </a:solidFill>
              </a:rPr>
              <a:t>My TV	rainbow</a:t>
            </a:r>
          </a:p>
          <a:p>
            <a:pPr marL="457200" indent="-457200">
              <a:buFont typeface="+mj-lt"/>
              <a:buAutoNum type="arabicPeriod"/>
            </a:pPr>
            <a:r>
              <a:rPr lang="en-US" sz="2000" dirty="0">
                <a:solidFill>
                  <a:schemeClr val="tx1"/>
                </a:solidFill>
              </a:rPr>
              <a:t>My fridge 	telephone</a:t>
            </a:r>
          </a:p>
          <a:p>
            <a:pPr marL="457200" indent="-457200">
              <a:buFont typeface="+mj-lt"/>
              <a:buAutoNum type="arabicPeriod"/>
            </a:pPr>
            <a:r>
              <a:rPr lang="en-US" sz="2000" dirty="0">
                <a:solidFill>
                  <a:schemeClr val="tx1"/>
                </a:solidFill>
              </a:rPr>
              <a:t>My stove 	radio</a:t>
            </a:r>
          </a:p>
          <a:p>
            <a:pPr marL="457200" indent="-457200">
              <a:buFont typeface="+mj-lt"/>
              <a:buAutoNum type="arabicPeriod"/>
            </a:pPr>
            <a:r>
              <a:rPr lang="en-US" sz="2000" dirty="0">
                <a:solidFill>
                  <a:schemeClr val="tx1"/>
                </a:solidFill>
              </a:rPr>
              <a:t>My oven 	corn</a:t>
            </a:r>
          </a:p>
          <a:p>
            <a:pPr marL="457200" indent="-457200">
              <a:buFont typeface="+mj-lt"/>
              <a:buAutoNum type="arabicPeriod"/>
            </a:pPr>
            <a:r>
              <a:rPr lang="en-US" sz="2000" dirty="0">
                <a:solidFill>
                  <a:schemeClr val="tx1"/>
                </a:solidFill>
              </a:rPr>
              <a:t>My sink	brain </a:t>
            </a:r>
          </a:p>
          <a:p>
            <a:pPr marL="457200" indent="-457200">
              <a:buFont typeface="+mj-lt"/>
              <a:buAutoNum type="arabicPeriod"/>
            </a:pPr>
            <a:r>
              <a:rPr lang="en-US" sz="2000" dirty="0">
                <a:solidFill>
                  <a:schemeClr val="tx1"/>
                </a:solidFill>
              </a:rPr>
              <a:t>My garage	bottle</a:t>
            </a:r>
          </a:p>
          <a:p>
            <a:pPr>
              <a:lnSpc>
                <a:spcPct val="150000"/>
              </a:lnSpc>
            </a:pPr>
            <a:r>
              <a:rPr lang="en-US" sz="2000" dirty="0">
                <a:solidFill>
                  <a:schemeClr val="tx1"/>
                </a:solidFill>
              </a:rPr>
              <a:t>  ⋮	⋮	 ⋮ 	</a:t>
            </a:r>
          </a:p>
          <a:p>
            <a:pPr>
              <a:lnSpc>
                <a:spcPct val="150000"/>
              </a:lnSpc>
            </a:pPr>
            <a:endParaRPr lang="en-US" sz="2000" dirty="0">
              <a:solidFill>
                <a:schemeClr val="tx1"/>
              </a:solidFill>
            </a:endParaRPr>
          </a:p>
        </p:txBody>
      </p:sp>
      <p:sp>
        <p:nvSpPr>
          <p:cNvPr id="59395"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9</a:t>
            </a:fld>
            <a:endParaRPr lang="en-US" dirty="0"/>
          </a:p>
        </p:txBody>
      </p:sp>
    </p:spTree>
    <p:extLst>
      <p:ext uri="{BB962C8B-B14F-4D97-AF65-F5344CB8AC3E}">
        <p14:creationId xmlns:p14="http://schemas.microsoft.com/office/powerpoint/2010/main" val="1131979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269875" y="0"/>
            <a:ext cx="8874125" cy="509588"/>
          </a:xfrm>
          <a:prstGeom prst="rect">
            <a:avLst/>
          </a:prstGeom>
          <a:noFill/>
          <a:ln w="9525">
            <a:noFill/>
            <a:miter lim="800000"/>
            <a:headEnd/>
            <a:tailEnd/>
          </a:ln>
        </p:spPr>
        <p:txBody>
          <a:bodyPr lIns="91432" tIns="45716" rIns="91432" bIns="45716"/>
          <a:lstStyle/>
          <a:p>
            <a:pPr>
              <a:lnSpc>
                <a:spcPct val="150000"/>
              </a:lnSpc>
            </a:pPr>
            <a:endParaRPr lang="en-US" sz="2000" dirty="0">
              <a:solidFill>
                <a:schemeClr val="tx1"/>
              </a:solidFill>
            </a:endParaRPr>
          </a:p>
          <a:p>
            <a:pPr>
              <a:lnSpc>
                <a:spcPct val="150000"/>
              </a:lnSpc>
            </a:pPr>
            <a:r>
              <a:rPr lang="en-US" sz="2000" dirty="0">
                <a:solidFill>
                  <a:schemeClr val="tx1"/>
                </a:solidFill>
              </a:rPr>
              <a:t>Method of Loci attributed to the following legend</a:t>
            </a:r>
          </a:p>
          <a:p>
            <a:pPr>
              <a:lnSpc>
                <a:spcPct val="150000"/>
              </a:lnSpc>
            </a:pPr>
            <a:endParaRPr lang="en-US" sz="2000" dirty="0">
              <a:solidFill>
                <a:schemeClr val="tx1"/>
              </a:solidFill>
            </a:endParaRPr>
          </a:p>
          <a:p>
            <a:pPr>
              <a:lnSpc>
                <a:spcPct val="150000"/>
              </a:lnSpc>
            </a:pPr>
            <a:r>
              <a:rPr lang="en-US" sz="2000" dirty="0">
                <a:solidFill>
                  <a:schemeClr val="tx1"/>
                </a:solidFill>
              </a:rPr>
              <a:t>The Greek poet Simonides was at a banquet. He stepped outside to talk to messengers, and, while he was outside, the roof of the banquet hall collapsed, killing everybody inside. The mangled corpses could not be identified, but Simonides was able to identify every victim by visualizing where everyone had been sitting.</a:t>
            </a:r>
          </a:p>
          <a:p>
            <a:pPr>
              <a:lnSpc>
                <a:spcPct val="150000"/>
              </a:lnSpc>
            </a:pPr>
            <a:endParaRPr lang="en-US" sz="2000" dirty="0">
              <a:solidFill>
                <a:schemeClr val="tx1"/>
              </a:solidFill>
            </a:endParaRPr>
          </a:p>
          <a:p>
            <a:pPr>
              <a:lnSpc>
                <a:spcPct val="150000"/>
              </a:lnSpc>
            </a:pPr>
            <a:r>
              <a:rPr lang="en-US" sz="2000" dirty="0">
                <a:solidFill>
                  <a:schemeClr val="tx1"/>
                </a:solidFill>
              </a:rPr>
              <a:t>-- Cicero</a:t>
            </a:r>
          </a:p>
        </p:txBody>
      </p:sp>
      <p:sp>
        <p:nvSpPr>
          <p:cNvPr id="59395"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730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10</a:t>
            </a:fld>
            <a:endParaRPr lang="en-US" dirty="0"/>
          </a:p>
        </p:txBody>
      </p:sp>
    </p:spTree>
    <p:extLst>
      <p:ext uri="{BB962C8B-B14F-4D97-AF65-F5344CB8AC3E}">
        <p14:creationId xmlns:p14="http://schemas.microsoft.com/office/powerpoint/2010/main" val="12546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96837" y="-1"/>
            <a:ext cx="8950325" cy="6356349"/>
          </a:xfrm>
          <a:prstGeom prst="rect">
            <a:avLst/>
          </a:prstGeom>
          <a:noFill/>
          <a:ln w="9525">
            <a:noFill/>
            <a:miter lim="800000"/>
            <a:headEnd/>
            <a:tailEnd/>
          </a:ln>
        </p:spPr>
        <p:txBody>
          <a:bodyPr lIns="91432" tIns="45716" rIns="91432" bIns="45716"/>
          <a:lstStyle/>
          <a:p>
            <a:pPr>
              <a:lnSpc>
                <a:spcPct val="150000"/>
              </a:lnSpc>
            </a:pPr>
            <a:r>
              <a:rPr lang="en-US" sz="3200" dirty="0">
                <a:solidFill>
                  <a:schemeClr val="accent6">
                    <a:lumMod val="50000"/>
                  </a:schemeClr>
                </a:solidFill>
              </a:rPr>
              <a:t>Mnemonists</a:t>
            </a:r>
          </a:p>
          <a:p>
            <a:pPr>
              <a:lnSpc>
                <a:spcPct val="150000"/>
              </a:lnSpc>
            </a:pPr>
            <a:endParaRPr lang="en-US" sz="2000" dirty="0">
              <a:solidFill>
                <a:schemeClr val="tx1"/>
              </a:solidFill>
            </a:endParaRPr>
          </a:p>
          <a:p>
            <a:pPr lvl="1">
              <a:lnSpc>
                <a:spcPct val="150000"/>
              </a:lnSpc>
            </a:pPr>
            <a:r>
              <a:rPr lang="en-US" sz="2000" dirty="0">
                <a:solidFill>
                  <a:schemeClr val="tx1"/>
                </a:solidFill>
              </a:rPr>
              <a:t>Some people have astonishing memory.</a:t>
            </a:r>
          </a:p>
          <a:p>
            <a:pPr lvl="1">
              <a:lnSpc>
                <a:spcPct val="150000"/>
              </a:lnSpc>
            </a:pPr>
            <a:endParaRPr lang="en-US" sz="2000" dirty="0">
              <a:solidFill>
                <a:schemeClr val="tx1"/>
              </a:solidFill>
            </a:endParaRPr>
          </a:p>
          <a:p>
            <a:pPr lvl="1">
              <a:lnSpc>
                <a:spcPct val="150000"/>
              </a:lnSpc>
            </a:pPr>
            <a:r>
              <a:rPr lang="en-US" sz="2000" dirty="0">
                <a:solidFill>
                  <a:schemeClr val="tx1"/>
                </a:solidFill>
              </a:rPr>
              <a:t>These memory savants are born – not made.</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66563"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11</a:t>
            </a:fld>
            <a:endParaRPr lang="en-US" dirty="0"/>
          </a:p>
        </p:txBody>
      </p:sp>
    </p:spTree>
    <p:extLst>
      <p:ext uri="{BB962C8B-B14F-4D97-AF65-F5344CB8AC3E}">
        <p14:creationId xmlns:p14="http://schemas.microsoft.com/office/powerpoint/2010/main" val="3514527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endParaRPr lang="en-US" sz="2000" dirty="0">
              <a:solidFill>
                <a:schemeClr val="tx1"/>
              </a:solidFill>
            </a:endParaRPr>
          </a:p>
          <a:p>
            <a:pPr marL="231775">
              <a:lnSpc>
                <a:spcPct val="150000"/>
              </a:lnSpc>
            </a:pPr>
            <a:endParaRPr lang="en-US" sz="2000" dirty="0">
              <a:solidFill>
                <a:schemeClr val="tx1"/>
              </a:solidFill>
            </a:endParaRPr>
          </a:p>
          <a:p>
            <a:pPr marL="231775">
              <a:lnSpc>
                <a:spcPct val="150000"/>
              </a:lnSpc>
            </a:pPr>
            <a:r>
              <a:rPr lang="en-US" dirty="0">
                <a:solidFill>
                  <a:schemeClr val="tx1"/>
                </a:solidFill>
              </a:rPr>
              <a:t>HSAM</a:t>
            </a:r>
            <a:r>
              <a:rPr lang="en-US" sz="1800" dirty="0">
                <a:solidFill>
                  <a:schemeClr val="tx1"/>
                </a:solidFill>
              </a:rPr>
              <a:t>	</a:t>
            </a:r>
          </a:p>
          <a:p>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12</a:t>
            </a:fld>
            <a:endParaRPr lang="en-US" dirty="0"/>
          </a:p>
        </p:txBody>
      </p:sp>
      <p:sp>
        <p:nvSpPr>
          <p:cNvPr id="6" name="Rectangle 5">
            <a:extLst>
              <a:ext uri="{FF2B5EF4-FFF2-40B4-BE49-F238E27FC236}">
                <a16:creationId xmlns:a16="http://schemas.microsoft.com/office/drawing/2014/main" id="{9D141518-6549-97E1-3AF7-9880BACCFE12}"/>
              </a:ext>
            </a:extLst>
          </p:cNvPr>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a:extLst>
              <a:ext uri="{FF2B5EF4-FFF2-40B4-BE49-F238E27FC236}">
                <a16:creationId xmlns:a16="http://schemas.microsoft.com/office/drawing/2014/main" id="{93D0F2C8-C269-07AD-00EE-7980B1919C30}"/>
              </a:ext>
            </a:extLst>
          </p:cNvPr>
          <p:cNvSpPr txBox="1"/>
          <p:nvPr/>
        </p:nvSpPr>
        <p:spPr>
          <a:xfrm>
            <a:off x="424260" y="1765315"/>
            <a:ext cx="8449100" cy="2239844"/>
          </a:xfrm>
          <a:prstGeom prst="rect">
            <a:avLst/>
          </a:prstGeom>
          <a:noFill/>
        </p:spPr>
        <p:txBody>
          <a:bodyPr wrap="square">
            <a:spAutoFit/>
          </a:bodyPr>
          <a:lstStyle/>
          <a:p>
            <a:pPr>
              <a:lnSpc>
                <a:spcPct val="150000"/>
              </a:lnSpc>
            </a:pPr>
            <a:r>
              <a:rPr lang="en-US" sz="2400" i="1" dirty="0">
                <a:solidFill>
                  <a:srgbClr val="0070C0"/>
                </a:solidFill>
              </a:rPr>
              <a:t> </a:t>
            </a:r>
            <a:r>
              <a:rPr lang="en-US" sz="2400" i="1" dirty="0">
                <a:solidFill>
                  <a:schemeClr val="accent3">
                    <a:lumMod val="50000"/>
                  </a:schemeClr>
                </a:solidFill>
              </a:rPr>
              <a:t>60 minutes </a:t>
            </a:r>
            <a:r>
              <a:rPr lang="en-US" sz="2400" dirty="0">
                <a:solidFill>
                  <a:schemeClr val="accent3">
                    <a:lumMod val="50000"/>
                  </a:schemeClr>
                </a:solidFill>
              </a:rPr>
              <a:t>(13:38) </a:t>
            </a:r>
            <a:r>
              <a:rPr lang="en-US" sz="2400" dirty="0">
                <a:solidFill>
                  <a:srgbClr val="0070C0"/>
                </a:solidFill>
              </a:rPr>
              <a:t>	</a:t>
            </a:r>
            <a:r>
              <a:rPr lang="en-US" sz="2400" dirty="0">
                <a:solidFill>
                  <a:schemeClr val="tx1"/>
                </a:solidFill>
                <a:hlinkClick r:id="rId3"/>
              </a:rPr>
              <a:t>https://www.youtube.com/watch?v=2zTkBgHNsWM</a:t>
            </a:r>
            <a:endParaRPr lang="en-US" sz="2400" dirty="0">
              <a:solidFill>
                <a:schemeClr val="tx1"/>
              </a:solidFill>
            </a:endParaRPr>
          </a:p>
          <a:p>
            <a:pPr>
              <a:lnSpc>
                <a:spcPct val="150000"/>
              </a:lnSpc>
            </a:pPr>
            <a:r>
              <a:rPr lang="en-US" sz="2400" dirty="0">
                <a:solidFill>
                  <a:schemeClr val="tx1"/>
                </a:solidFill>
              </a:rPr>
              <a:t>		OR 	</a:t>
            </a:r>
            <a:r>
              <a:rPr lang="en-US" sz="2400" dirty="0">
                <a:solidFill>
                  <a:schemeClr val="tx1"/>
                </a:solidFill>
                <a:hlinkClick r:id="rId4"/>
              </a:rPr>
              <a:t>https://www.youtube.com/watch?v=oHeEQ85m79I</a:t>
            </a:r>
            <a:endParaRPr lang="en-US" dirty="0"/>
          </a:p>
        </p:txBody>
      </p:sp>
    </p:spTree>
    <p:extLst>
      <p:ext uri="{BB962C8B-B14F-4D97-AF65-F5344CB8AC3E}">
        <p14:creationId xmlns:p14="http://schemas.microsoft.com/office/powerpoint/2010/main" val="1249388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(Highly) Superior Autobiographical Memory (HSAM or SAM)</a:t>
            </a:r>
            <a:endParaRPr lang="en-US" sz="1800" dirty="0">
              <a:solidFill>
                <a:schemeClr val="tx1"/>
              </a:solidFill>
            </a:endParaRPr>
          </a:p>
          <a:p>
            <a:pPr>
              <a:lnSpc>
                <a:spcPct val="150000"/>
              </a:lnSpc>
            </a:pPr>
            <a:r>
              <a:rPr lang="en-US" sz="2000" dirty="0">
                <a:solidFill>
                  <a:schemeClr val="tx1"/>
                </a:solidFill>
              </a:rPr>
              <a:t>People with SAM remember virtually every day since their early teenage years. </a:t>
            </a:r>
          </a:p>
          <a:p>
            <a:pPr>
              <a:lnSpc>
                <a:spcPct val="150000"/>
              </a:lnSpc>
            </a:pPr>
            <a:endParaRPr lang="en-US" sz="2000" dirty="0">
              <a:solidFill>
                <a:schemeClr val="tx1"/>
              </a:solidFill>
            </a:endParaRPr>
          </a:p>
          <a:p>
            <a:pPr>
              <a:lnSpc>
                <a:spcPct val="150000"/>
              </a:lnSpc>
            </a:pPr>
            <a:r>
              <a:rPr lang="en-US" sz="2000" dirty="0">
                <a:solidFill>
                  <a:schemeClr val="tx1"/>
                </a:solidFill>
              </a:rPr>
              <a:t>After </a:t>
            </a:r>
            <a:r>
              <a:rPr lang="en-US" sz="2000" i="1" dirty="0">
                <a:solidFill>
                  <a:schemeClr val="tx1"/>
                </a:solidFill>
              </a:rPr>
              <a:t>60 Minutes</a:t>
            </a:r>
            <a:r>
              <a:rPr lang="en-US" sz="2000" dirty="0">
                <a:solidFill>
                  <a:schemeClr val="tx1"/>
                </a:solidFill>
              </a:rPr>
              <a:t> report aired, more than 100 people contacted lab.</a:t>
            </a:r>
          </a:p>
          <a:p>
            <a:pPr>
              <a:lnSpc>
                <a:spcPct val="150000"/>
              </a:lnSpc>
            </a:pPr>
            <a:r>
              <a:rPr lang="en-US" sz="2000" dirty="0">
                <a:solidFill>
                  <a:schemeClr val="tx1"/>
                </a:solidFill>
              </a:rPr>
              <a:t>When tested, about 30 qualified as an “HSAM individual.” </a:t>
            </a:r>
          </a:p>
          <a:p>
            <a:pPr>
              <a:lnSpc>
                <a:spcPct val="150000"/>
              </a:lnSpc>
            </a:pPr>
            <a:endParaRPr lang="en-US" sz="2000" dirty="0">
              <a:solidFill>
                <a:schemeClr val="tx1"/>
              </a:solidFill>
            </a:endParaRPr>
          </a:p>
          <a:p>
            <a:pPr>
              <a:lnSpc>
                <a:spcPct val="150000"/>
              </a:lnSpc>
            </a:pPr>
            <a:r>
              <a:rPr lang="en-US" sz="2000" dirty="0">
                <a:solidFill>
                  <a:schemeClr val="tx1"/>
                </a:solidFill>
              </a:rPr>
              <a:t>Sample Test item</a:t>
            </a:r>
          </a:p>
          <a:p>
            <a:pPr>
              <a:lnSpc>
                <a:spcPct val="150000"/>
              </a:lnSpc>
            </a:pPr>
            <a:r>
              <a:rPr lang="en-US" sz="2000" dirty="0">
                <a:solidFill>
                  <a:schemeClr val="tx1"/>
                </a:solidFill>
              </a:rPr>
              <a:t>	Subject given randomly-chosen date since their 15</a:t>
            </a:r>
            <a:r>
              <a:rPr lang="en-US" sz="2000" baseline="30000" dirty="0">
                <a:solidFill>
                  <a:schemeClr val="tx1"/>
                </a:solidFill>
              </a:rPr>
              <a:t>th</a:t>
            </a:r>
            <a:r>
              <a:rPr lang="en-US" sz="2000" dirty="0">
                <a:solidFill>
                  <a:schemeClr val="tx1"/>
                </a:solidFill>
              </a:rPr>
              <a:t> birthday</a:t>
            </a:r>
          </a:p>
          <a:p>
            <a:pPr>
              <a:lnSpc>
                <a:spcPct val="150000"/>
              </a:lnSpc>
            </a:pPr>
            <a:r>
              <a:rPr lang="en-US" sz="2000" dirty="0">
                <a:solidFill>
                  <a:schemeClr val="tx1"/>
                </a:solidFill>
              </a:rPr>
              <a:t>	More than 90% correctly provided day of the week</a:t>
            </a:r>
          </a:p>
          <a:p>
            <a:pPr>
              <a:lnSpc>
                <a:spcPct val="150000"/>
              </a:lnSpc>
            </a:pPr>
            <a:endParaRPr lang="en-US" sz="2000" dirty="0">
              <a:solidFill>
                <a:schemeClr val="tx1"/>
              </a:solidFill>
            </a:endParaRPr>
          </a:p>
          <a:p>
            <a:pPr>
              <a:lnSpc>
                <a:spcPct val="150000"/>
              </a:lnSpc>
            </a:pPr>
            <a:r>
              <a:rPr lang="en-US" sz="2000" dirty="0">
                <a:solidFill>
                  <a:schemeClr val="tx1"/>
                </a:solidFill>
              </a:rPr>
              <a:t>But their memory expertise was limited to events (see next slide).</a:t>
            </a:r>
          </a:p>
          <a:p>
            <a:pPr>
              <a:lnSpc>
                <a:spcPct val="150000"/>
              </a:lnSpc>
            </a:pPr>
            <a:r>
              <a:rPr lang="en-US" sz="2000" dirty="0">
                <a:solidFill>
                  <a:schemeClr val="tx1"/>
                </a:solidFill>
              </a:rPr>
              <a:t>	</a:t>
            </a:r>
          </a:p>
          <a:p>
            <a:pPr>
              <a:lnSpc>
                <a:spcPct val="150000"/>
              </a:lnSpc>
            </a:pPr>
            <a:r>
              <a:rPr lang="en-US" sz="2000" dirty="0">
                <a:solidFill>
                  <a:schemeClr val="tx1"/>
                </a:solidFill>
              </a:rPr>
              <a:t>LePort et al. (2012)</a:t>
            </a: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13</a:t>
            </a:fld>
            <a:endParaRPr lang="en-US" dirty="0"/>
          </a:p>
        </p:txBody>
      </p:sp>
    </p:spTree>
    <p:extLst>
      <p:ext uri="{BB962C8B-B14F-4D97-AF65-F5344CB8AC3E}">
        <p14:creationId xmlns:p14="http://schemas.microsoft.com/office/powerpoint/2010/main" val="4165316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9626" y="71255"/>
            <a:ext cx="8065051" cy="1174215"/>
          </a:xfrm>
          <a:prstGeom prst="rect">
            <a:avLst/>
          </a:prstGeom>
          <a:noFill/>
          <a:ln w="9525">
            <a:noFill/>
            <a:miter lim="800000"/>
            <a:headEnd/>
            <a:tailEnd/>
          </a:ln>
        </p:spPr>
        <p:txBody>
          <a:bodyPr lIns="91432" tIns="45716" rIns="91432" bIns="45716"/>
          <a:lstStyle/>
          <a:p>
            <a:pPr>
              <a:lnSpc>
                <a:spcPct val="150000"/>
              </a:lnSpc>
            </a:pPr>
            <a:r>
              <a:rPr lang="en-US" sz="1800" dirty="0">
                <a:solidFill>
                  <a:schemeClr val="accent6">
                    <a:lumMod val="50000"/>
                  </a:schemeClr>
                </a:solidFill>
              </a:rPr>
              <a:t>HSAM’s expertise limited to Autobiographical Memory Tests (panels a and b)</a:t>
            </a: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endParaRPr lang="en-US" sz="1800" dirty="0">
              <a:solidFill>
                <a:schemeClr val="tx1"/>
              </a:solidFill>
            </a:endParaRPr>
          </a:p>
          <a:p>
            <a:pPr>
              <a:lnSpc>
                <a:spcPct val="150000"/>
              </a:lnSpc>
            </a:pPr>
            <a:r>
              <a:rPr lang="en-US" sz="1800" dirty="0">
                <a:solidFill>
                  <a:schemeClr val="tx1"/>
                </a:solidFill>
              </a:rPr>
              <a:t>LePort et al. (2012)</a:t>
            </a:r>
          </a:p>
        </p:txBody>
      </p:sp>
      <p:sp>
        <p:nvSpPr>
          <p:cNvPr id="3" name="Slide Number Placeholder 2"/>
          <p:cNvSpPr>
            <a:spLocks noGrp="1"/>
          </p:cNvSpPr>
          <p:nvPr>
            <p:ph type="sldNum" sz="quarter" idx="12"/>
          </p:nvPr>
        </p:nvSpPr>
        <p:spPr/>
        <p:txBody>
          <a:bodyPr/>
          <a:lstStyle/>
          <a:p>
            <a:pPr>
              <a:defRPr/>
            </a:pPr>
            <a:fld id="{061B0D59-1EE0-47C5-A32B-DCB9766E7AF6}" type="slidenum">
              <a:rPr lang="en-US" smtClean="0"/>
              <a:pPr>
                <a:defRPr/>
              </a:pPr>
              <a:t>14</a:t>
            </a:fld>
            <a:endParaRPr lang="en-US" dirty="0"/>
          </a:p>
        </p:txBody>
      </p:sp>
      <p:grpSp>
        <p:nvGrpSpPr>
          <p:cNvPr id="4" name="Group 3">
            <a:extLst>
              <a:ext uri="{FF2B5EF4-FFF2-40B4-BE49-F238E27FC236}">
                <a16:creationId xmlns:a16="http://schemas.microsoft.com/office/drawing/2014/main" id="{49CBBC7D-5D9B-9047-C969-B58C2D19D8E5}"/>
              </a:ext>
            </a:extLst>
          </p:cNvPr>
          <p:cNvGrpSpPr/>
          <p:nvPr/>
        </p:nvGrpSpPr>
        <p:grpSpPr>
          <a:xfrm>
            <a:off x="-37965" y="658362"/>
            <a:ext cx="9017354" cy="5569541"/>
            <a:chOff x="0" y="794020"/>
            <a:chExt cx="9017354" cy="5569541"/>
          </a:xfrm>
        </p:grpSpPr>
        <p:pic>
          <p:nvPicPr>
            <p:cNvPr id="2" name="Picture 1"/>
            <p:cNvPicPr>
              <a:picLocks noChangeAspect="1"/>
            </p:cNvPicPr>
            <p:nvPr/>
          </p:nvPicPr>
          <p:blipFill rotWithShape="1">
            <a:blip r:embed="rId2"/>
            <a:srcRect l="3756" r="4695" b="33879"/>
            <a:stretch/>
          </p:blipFill>
          <p:spPr>
            <a:xfrm>
              <a:off x="0" y="801231"/>
              <a:ext cx="9017354" cy="5562330"/>
            </a:xfrm>
            <a:prstGeom prst="rect">
              <a:avLst/>
            </a:prstGeom>
          </p:spPr>
        </p:pic>
        <p:sp>
          <p:nvSpPr>
            <p:cNvPr id="7" name="Rectangle 6">
              <a:extLst>
                <a:ext uri="{FF2B5EF4-FFF2-40B4-BE49-F238E27FC236}">
                  <a16:creationId xmlns:a16="http://schemas.microsoft.com/office/drawing/2014/main" id="{DABE0991-D962-B2A0-6552-200802855646}"/>
                </a:ext>
              </a:extLst>
            </p:cNvPr>
            <p:cNvSpPr/>
            <p:nvPr/>
          </p:nvSpPr>
          <p:spPr>
            <a:xfrm>
              <a:off x="126646" y="794020"/>
              <a:ext cx="3677254" cy="286541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406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0" y="0"/>
            <a:ext cx="9144000" cy="498475"/>
          </a:xfrm>
          <a:prstGeom prst="rect">
            <a:avLst/>
          </a:prstGeom>
          <a:noFill/>
          <a:ln w="9525">
            <a:noFill/>
            <a:miter lim="800000"/>
            <a:headEnd/>
            <a:tailEnd/>
          </a:ln>
        </p:spPr>
        <p:txBody>
          <a:bodyPr lIns="91432" tIns="45716" rIns="91432" bIns="45716"/>
          <a:lstStyle/>
          <a:p>
            <a:r>
              <a:rPr lang="en-US" sz="3200" dirty="0">
                <a:solidFill>
                  <a:schemeClr val="accent6">
                    <a:lumMod val="50000"/>
                  </a:schemeClr>
                </a:solidFill>
              </a:rPr>
              <a:t>SS</a:t>
            </a:r>
          </a:p>
          <a:p>
            <a:endParaRPr lang="en-US" sz="1800" dirty="0">
              <a:solidFill>
                <a:schemeClr val="tx1"/>
              </a:solidFill>
            </a:endParaRPr>
          </a:p>
          <a:p>
            <a:r>
              <a:rPr lang="en-US" sz="1800" dirty="0">
                <a:solidFill>
                  <a:schemeClr val="tx1"/>
                </a:solidFill>
              </a:rPr>
              <a:t>Once </a:t>
            </a:r>
            <a:r>
              <a:rPr lang="en-US" sz="2000" dirty="0">
                <a:solidFill>
                  <a:schemeClr val="tx1"/>
                </a:solidFill>
              </a:rPr>
              <a:t>repeated 70-digit sequence after 15-year delay.</a:t>
            </a:r>
          </a:p>
          <a:p>
            <a:pPr marL="231775"/>
            <a:endParaRPr lang="en-US" sz="2000" i="1" dirty="0">
              <a:solidFill>
                <a:schemeClr val="tx1"/>
              </a:solidFill>
            </a:endParaRPr>
          </a:p>
          <a:p>
            <a:pPr marL="231775"/>
            <a:r>
              <a:rPr lang="en-US" sz="2000" i="1" dirty="0">
                <a:solidFill>
                  <a:schemeClr val="tx1"/>
                </a:solidFill>
              </a:rPr>
              <a:t>“Yes, yes. This was a series you gave me when we were in your apartment You were sitting at the table and I in the rocking chair. You were wearing a gray suit and you looked at me like this. Now, then, I can see you saying ...”</a:t>
            </a:r>
          </a:p>
          <a:p>
            <a:pPr marL="231775"/>
            <a:endParaRPr lang="en-US" sz="2000" i="1" dirty="0">
              <a:solidFill>
                <a:schemeClr val="tx1"/>
              </a:solidFill>
            </a:endParaRPr>
          </a:p>
          <a:p>
            <a:pPr marL="231775">
              <a:lnSpc>
                <a:spcPct val="150000"/>
              </a:lnSpc>
            </a:pPr>
            <a:endParaRPr lang="en-US" sz="2000" dirty="0">
              <a:solidFill>
                <a:schemeClr val="tx1"/>
              </a:solidFill>
            </a:endParaRPr>
          </a:p>
          <a:p>
            <a:pPr marL="231775">
              <a:lnSpc>
                <a:spcPct val="150000"/>
              </a:lnSpc>
            </a:pPr>
            <a:endParaRPr lang="en-US" sz="2000" dirty="0">
              <a:solidFill>
                <a:schemeClr val="tx1"/>
              </a:solidFill>
            </a:endParaRPr>
          </a:p>
          <a:p>
            <a:pPr marL="231775">
              <a:lnSpc>
                <a:spcPct val="150000"/>
              </a:lnSpc>
            </a:pPr>
            <a:endParaRPr lang="en-US" sz="2000" dirty="0">
              <a:solidFill>
                <a:schemeClr val="tx1"/>
              </a:solidFill>
            </a:endParaRPr>
          </a:p>
          <a:p>
            <a:pPr marL="231775">
              <a:lnSpc>
                <a:spcPct val="150000"/>
              </a:lnSpc>
            </a:pPr>
            <a:endParaRPr lang="en-US" sz="2000" dirty="0">
              <a:solidFill>
                <a:schemeClr val="tx1"/>
              </a:solidFill>
            </a:endParaRPr>
          </a:p>
          <a:p>
            <a:pPr marL="231775">
              <a:lnSpc>
                <a:spcPct val="150000"/>
              </a:lnSpc>
            </a:pPr>
            <a:endParaRPr lang="en-US" sz="2000" dirty="0">
              <a:solidFill>
                <a:schemeClr val="tx1"/>
              </a:solidFill>
              <a:latin typeface="Arial" panose="020B0604020202020204" pitchFamily="34" charset="0"/>
              <a:cs typeface="Arial" panose="020B0604020202020204" pitchFamily="34" charset="0"/>
            </a:endParaRPr>
          </a:p>
          <a:p>
            <a:pPr marL="231775">
              <a:lnSpc>
                <a:spcPct val="150000"/>
              </a:lnSpc>
            </a:pPr>
            <a:endParaRPr lang="en-US" sz="2000" dirty="0">
              <a:solidFill>
                <a:schemeClr val="tx1"/>
              </a:solidFill>
              <a:latin typeface="Arial" panose="020B0604020202020204" pitchFamily="34" charset="0"/>
              <a:cs typeface="Arial" panose="020B0604020202020204" pitchFamily="34" charset="0"/>
            </a:endParaRPr>
          </a:p>
          <a:p>
            <a:pPr marL="231775">
              <a:lnSpc>
                <a:spcPct val="150000"/>
              </a:lnSpc>
            </a:pPr>
            <a:endParaRPr lang="en-US" sz="2000" dirty="0">
              <a:solidFill>
                <a:schemeClr val="tx1"/>
              </a:solidFill>
              <a:latin typeface="Arial" panose="020B0604020202020204" pitchFamily="34" charset="0"/>
              <a:cs typeface="Arial" panose="020B0604020202020204" pitchFamily="34" charset="0"/>
            </a:endParaRPr>
          </a:p>
          <a:p>
            <a:pPr marL="231775">
              <a:lnSpc>
                <a:spcPct val="150000"/>
              </a:lnSpc>
            </a:pPr>
            <a:r>
              <a:rPr lang="en-US" sz="2000" dirty="0">
                <a:solidFill>
                  <a:schemeClr val="tx1"/>
                </a:solidFill>
                <a:latin typeface="Arial" panose="020B0604020202020204" pitchFamily="34" charset="0"/>
                <a:cs typeface="Arial" panose="020B0604020202020204" pitchFamily="34" charset="0"/>
              </a:rPr>
              <a:t>Luria, A. (1987). </a:t>
            </a:r>
            <a:r>
              <a:rPr lang="en-US" sz="2000" i="1" dirty="0">
                <a:solidFill>
                  <a:schemeClr val="tx1"/>
                </a:solidFill>
                <a:latin typeface="Arial" panose="020B0604020202020204" pitchFamily="34" charset="0"/>
                <a:cs typeface="Arial" panose="020B0604020202020204" pitchFamily="34" charset="0"/>
              </a:rPr>
              <a:t>The mind of a mnemonist.</a:t>
            </a:r>
            <a:endParaRPr lang="en-US" sz="2000" i="1" dirty="0">
              <a:latin typeface="Arial" panose="020B0604020202020204" pitchFamily="34" charset="0"/>
              <a:cs typeface="Arial" panose="020B0604020202020204" pitchFamily="34" charset="0"/>
            </a:endParaRPr>
          </a:p>
          <a:p>
            <a:pPr marL="231775">
              <a:lnSpc>
                <a:spcPct val="150000"/>
              </a:lnSpc>
            </a:pPr>
            <a:endParaRPr lang="en-US" sz="1800" dirty="0">
              <a:solidFill>
                <a:schemeClr val="tx1"/>
              </a:solidFill>
            </a:endParaRPr>
          </a:p>
          <a:p>
            <a:pPr marL="231775">
              <a:lnSpc>
                <a:spcPct val="150000"/>
              </a:lnSpc>
            </a:pPr>
            <a:br>
              <a:rPr lang="en-US" sz="1800" dirty="0">
                <a:solidFill>
                  <a:schemeClr val="tx1"/>
                </a:solidFill>
              </a:rPr>
            </a:br>
            <a:r>
              <a:rPr lang="en-US" sz="1800" dirty="0">
                <a:solidFill>
                  <a:schemeClr val="tx1"/>
                </a:solidFill>
              </a:rPr>
              <a:t> 	</a:t>
            </a:r>
          </a:p>
          <a:p>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15</a:t>
            </a:fld>
            <a:endParaRPr lang="en-US" dirty="0"/>
          </a:p>
        </p:txBody>
      </p:sp>
      <p:grpSp>
        <p:nvGrpSpPr>
          <p:cNvPr id="4" name="Group 3">
            <a:extLst>
              <a:ext uri="{FF2B5EF4-FFF2-40B4-BE49-F238E27FC236}">
                <a16:creationId xmlns:a16="http://schemas.microsoft.com/office/drawing/2014/main" id="{58A384DF-B9DF-1F8E-4EE8-F741CECCBD1C}"/>
              </a:ext>
            </a:extLst>
          </p:cNvPr>
          <p:cNvGrpSpPr/>
          <p:nvPr/>
        </p:nvGrpSpPr>
        <p:grpSpPr>
          <a:xfrm>
            <a:off x="5647340" y="2623827"/>
            <a:ext cx="2931337" cy="4010716"/>
            <a:chOff x="5877770" y="2225177"/>
            <a:chExt cx="2931337" cy="4010716"/>
          </a:xfrm>
        </p:grpSpPr>
        <p:pic>
          <p:nvPicPr>
            <p:cNvPr id="2050" name="Picture 2" descr="Solomon V. Shereshevsky: The great Russian mnemonist ...">
              <a:extLst>
                <a:ext uri="{FF2B5EF4-FFF2-40B4-BE49-F238E27FC236}">
                  <a16:creationId xmlns:a16="http://schemas.microsoft.com/office/drawing/2014/main" id="{437996CB-CBC4-76CA-3168-EEB12D14E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29" t="4047" r="50" b="29524"/>
            <a:stretch/>
          </p:blipFill>
          <p:spPr bwMode="auto">
            <a:xfrm>
              <a:off x="5890326" y="2225177"/>
              <a:ext cx="2918781" cy="33028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993C37-7446-C352-4F9E-A4BE51F92230}"/>
                </a:ext>
              </a:extLst>
            </p:cNvPr>
            <p:cNvSpPr txBox="1"/>
            <p:nvPr/>
          </p:nvSpPr>
          <p:spPr>
            <a:xfrm>
              <a:off x="5877770" y="5528007"/>
              <a:ext cx="2918782"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Solomon Shereshevsky</a:t>
              </a:r>
            </a:p>
            <a:p>
              <a:pPr algn="ctr"/>
              <a:r>
                <a:rPr lang="en-US" sz="2000" dirty="0">
                  <a:solidFill>
                    <a:schemeClr val="tx1"/>
                  </a:solidFill>
                  <a:latin typeface="Arial" panose="020B0604020202020204" pitchFamily="34" charset="0"/>
                  <a:cs typeface="Arial" panose="020B0604020202020204" pitchFamily="34" charset="0"/>
                </a:rPr>
                <a:t>1886-1958</a:t>
              </a:r>
            </a:p>
          </p:txBody>
        </p:sp>
      </p:grpSp>
      <p:sp>
        <p:nvSpPr>
          <p:cNvPr id="5" name="Rectangle 4">
            <a:extLst>
              <a:ext uri="{FF2B5EF4-FFF2-40B4-BE49-F238E27FC236}">
                <a16:creationId xmlns:a16="http://schemas.microsoft.com/office/drawing/2014/main" id="{5C183963-AB49-0725-A4ED-FE378C3CD12E}"/>
              </a:ext>
            </a:extLst>
          </p:cNvPr>
          <p:cNvSpPr>
            <a:spLocks noChangeArrowheads="1"/>
          </p:cNvSpPr>
          <p:nvPr/>
        </p:nvSpPr>
        <p:spPr bwMode="auto">
          <a:xfrm>
            <a:off x="0" y="2507280"/>
            <a:ext cx="5493720" cy="2772514"/>
          </a:xfrm>
          <a:prstGeom prst="rect">
            <a:avLst/>
          </a:prstGeom>
          <a:noFill/>
          <a:ln w="9525">
            <a:noFill/>
            <a:miter lim="800000"/>
            <a:headEnd/>
            <a:tailEnd/>
          </a:ln>
        </p:spPr>
        <p:txBody>
          <a:bodyPr lIns="91432" tIns="45716" rIns="91432" bIns="45716"/>
          <a:lstStyle/>
          <a:p>
            <a:endParaRPr lang="en-US" sz="1800" dirty="0">
              <a:solidFill>
                <a:schemeClr val="tx1"/>
              </a:solidFill>
            </a:endParaRPr>
          </a:p>
          <a:p>
            <a:r>
              <a:rPr lang="en-US" sz="2000" dirty="0">
                <a:solidFill>
                  <a:schemeClr val="tx1"/>
                </a:solidFill>
              </a:rPr>
              <a:t>Relied heavily on vivid imagery, even for digits</a:t>
            </a:r>
          </a:p>
          <a:p>
            <a:pPr marL="231775"/>
            <a:endParaRPr lang="en-US" sz="2000" i="1" dirty="0">
              <a:solidFill>
                <a:schemeClr val="tx1"/>
              </a:solidFill>
            </a:endParaRPr>
          </a:p>
          <a:p>
            <a:pPr marL="231775"/>
            <a:r>
              <a:rPr lang="en-US" sz="2000" i="1" dirty="0">
                <a:solidFill>
                  <a:schemeClr val="tx1"/>
                </a:solidFill>
              </a:rPr>
              <a:t>“Take the number 1.  This is a proud, well-built man; 2 is a high-spirited woman; 3 is a gloomy person (why, I don’t know); 6 is a man with swollen feet; 7 a man with a mustache; 8 a very stout woman.”</a:t>
            </a:r>
            <a:endParaRPr lang="en-US" sz="1800" dirty="0">
              <a:solidFill>
                <a:schemeClr val="tx1"/>
              </a:solidFill>
            </a:endParaRPr>
          </a:p>
        </p:txBody>
      </p:sp>
      <p:sp>
        <p:nvSpPr>
          <p:cNvPr id="6" name="Rectangle 5">
            <a:extLst>
              <a:ext uri="{FF2B5EF4-FFF2-40B4-BE49-F238E27FC236}">
                <a16:creationId xmlns:a16="http://schemas.microsoft.com/office/drawing/2014/main" id="{E5E470CC-CB29-3103-D212-BA9865483797}"/>
              </a:ext>
            </a:extLst>
          </p:cNvPr>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ChangeArrowheads="1"/>
          </p:cNvSpPr>
          <p:nvPr/>
        </p:nvSpPr>
        <p:spPr bwMode="auto">
          <a:xfrm>
            <a:off x="0" y="0"/>
            <a:ext cx="6415440" cy="652463"/>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rPr>
              <a:t>Kim Peek </a:t>
            </a:r>
            <a:r>
              <a:rPr lang="en-US" sz="1800" dirty="0">
                <a:solidFill>
                  <a:schemeClr val="tx1"/>
                </a:solidFill>
              </a:rPr>
              <a:t> </a:t>
            </a:r>
          </a:p>
          <a:p>
            <a:pPr>
              <a:spcBef>
                <a:spcPts val="1800"/>
              </a:spcBef>
            </a:pPr>
            <a:r>
              <a:rPr lang="en-US" sz="1800" dirty="0">
                <a:solidFill>
                  <a:schemeClr val="tx1"/>
                </a:solidFill>
              </a:rPr>
              <a:t>“He has memorized more than 7,600 books. He can recite the highways that go to each American city, town or county, along with the area and zip codes, television stations and telephone networks that serve them. If you tell him your date of birth, he can tell you what day of the week it fell on… He is also developmentally disabled and depends on his father for many of his basic daily needs. His abilities provided the inspiration for the character Raymond Babbitt, whom Dustin Hoffman played in the 1988 movie </a:t>
            </a:r>
            <a:r>
              <a:rPr lang="en-US" sz="1800" i="1" dirty="0">
                <a:solidFill>
                  <a:schemeClr val="tx1"/>
                </a:solidFill>
              </a:rPr>
              <a:t>Rain Man.</a:t>
            </a:r>
            <a:r>
              <a:rPr lang="en-US" sz="1800" dirty="0">
                <a:solidFill>
                  <a:schemeClr val="tx1"/>
                </a:solidFill>
              </a:rPr>
              <a:t>”</a:t>
            </a:r>
          </a:p>
          <a:p>
            <a:pPr>
              <a:lnSpc>
                <a:spcPct val="150000"/>
              </a:lnSpc>
            </a:pPr>
            <a:r>
              <a:rPr lang="en-US" sz="1800" dirty="0">
                <a:solidFill>
                  <a:schemeClr val="tx1"/>
                </a:solidFill>
              </a:rPr>
              <a:t> 	-- Treffert and Wallace (2004)</a:t>
            </a:r>
          </a:p>
          <a:p>
            <a:pPr>
              <a:lnSpc>
                <a:spcPct val="150000"/>
              </a:lnSpc>
            </a:pPr>
            <a:endParaRPr lang="en-US" sz="1800" dirty="0">
              <a:solidFill>
                <a:schemeClr val="tx1"/>
              </a:solidFill>
            </a:endParaRPr>
          </a:p>
          <a:p>
            <a:pPr>
              <a:lnSpc>
                <a:spcPct val="150000"/>
              </a:lnSpc>
            </a:pPr>
            <a:r>
              <a:rPr lang="en-US" sz="1800" dirty="0">
                <a:solidFill>
                  <a:schemeClr val="tx1"/>
                </a:solidFill>
              </a:rPr>
              <a:t>Peek was born </a:t>
            </a:r>
          </a:p>
          <a:p>
            <a:pPr>
              <a:lnSpc>
                <a:spcPct val="150000"/>
              </a:lnSpc>
            </a:pPr>
            <a:r>
              <a:rPr lang="en-US" sz="1800" dirty="0">
                <a:solidFill>
                  <a:schemeClr val="tx1"/>
                </a:solidFill>
              </a:rPr>
              <a:t>without a </a:t>
            </a:r>
          </a:p>
          <a:p>
            <a:pPr>
              <a:lnSpc>
                <a:spcPct val="150000"/>
              </a:lnSpc>
            </a:pPr>
            <a:r>
              <a:rPr lang="en-US" sz="1800" dirty="0">
                <a:solidFill>
                  <a:schemeClr val="tx1"/>
                </a:solidFill>
              </a:rPr>
              <a:t>corpus callosum</a:t>
            </a:r>
            <a:endParaRPr lang="en-US" sz="2000" dirty="0">
              <a:solidFill>
                <a:schemeClr val="tx1"/>
              </a:solidFill>
            </a:endParaRP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16</a:t>
            </a:fld>
            <a:endParaRPr lang="en-US" dirty="0"/>
          </a:p>
        </p:txBody>
      </p:sp>
      <p:grpSp>
        <p:nvGrpSpPr>
          <p:cNvPr id="4" name="Group 3">
            <a:extLst>
              <a:ext uri="{FF2B5EF4-FFF2-40B4-BE49-F238E27FC236}">
                <a16:creationId xmlns:a16="http://schemas.microsoft.com/office/drawing/2014/main" id="{9BBD6534-24DE-280B-5D9B-B654EA3D6AAE}"/>
              </a:ext>
            </a:extLst>
          </p:cNvPr>
          <p:cNvGrpSpPr/>
          <p:nvPr/>
        </p:nvGrpSpPr>
        <p:grpSpPr>
          <a:xfrm>
            <a:off x="6553200" y="336631"/>
            <a:ext cx="2501900" cy="3993712"/>
            <a:chOff x="6553200" y="336631"/>
            <a:chExt cx="2501900" cy="3993712"/>
          </a:xfrm>
        </p:grpSpPr>
        <p:pic>
          <p:nvPicPr>
            <p:cNvPr id="62467" name="Picture 1" descr="Image:Peek1.jpg"/>
            <p:cNvPicPr>
              <a:picLocks noChangeAspect="1" noChangeArrowheads="1"/>
            </p:cNvPicPr>
            <p:nvPr/>
          </p:nvPicPr>
          <p:blipFill>
            <a:blip r:embed="rId3" r:link="rId4" cstate="print"/>
            <a:srcRect/>
            <a:stretch>
              <a:fillRect/>
            </a:stretch>
          </p:blipFill>
          <p:spPr bwMode="auto">
            <a:xfrm>
              <a:off x="6553200" y="336631"/>
              <a:ext cx="2501900" cy="3198812"/>
            </a:xfrm>
            <a:prstGeom prst="rect">
              <a:avLst/>
            </a:prstGeom>
            <a:noFill/>
            <a:ln w="9525">
              <a:noFill/>
              <a:miter lim="800000"/>
              <a:headEnd/>
              <a:tailEnd/>
            </a:ln>
          </p:spPr>
        </p:pic>
        <p:sp>
          <p:nvSpPr>
            <p:cNvPr id="3" name="TextBox 2">
              <a:extLst>
                <a:ext uri="{FF2B5EF4-FFF2-40B4-BE49-F238E27FC236}">
                  <a16:creationId xmlns:a16="http://schemas.microsoft.com/office/drawing/2014/main" id="{64F33C3E-62D1-7295-64CD-34E259524844}"/>
                </a:ext>
              </a:extLst>
            </p:cNvPr>
            <p:cNvSpPr txBox="1"/>
            <p:nvPr/>
          </p:nvSpPr>
          <p:spPr>
            <a:xfrm>
              <a:off x="6837894" y="3622457"/>
              <a:ext cx="1997061"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Kim Peek </a:t>
              </a:r>
            </a:p>
            <a:p>
              <a:pPr algn="ctr"/>
              <a:r>
                <a:rPr lang="en-US" sz="2000" dirty="0">
                  <a:solidFill>
                    <a:schemeClr val="tx1"/>
                  </a:solidFill>
                  <a:latin typeface="Arial" panose="020B0604020202020204" pitchFamily="34" charset="0"/>
                  <a:cs typeface="Arial" panose="020B0604020202020204" pitchFamily="34" charset="0"/>
                </a:rPr>
                <a:t>1951-2009</a:t>
              </a:r>
            </a:p>
          </p:txBody>
        </p:sp>
      </p:grpSp>
      <p:pic>
        <p:nvPicPr>
          <p:cNvPr id="1028" name="Picture 4" descr="Rain Man 1988, directed by Barry Levinson | Film review">
            <a:extLst>
              <a:ext uri="{FF2B5EF4-FFF2-40B4-BE49-F238E27FC236}">
                <a16:creationId xmlns:a16="http://schemas.microsoft.com/office/drawing/2014/main" id="{BE8FFBB7-3B12-47E7-DA7C-685B59315A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4080" y="3633113"/>
            <a:ext cx="4439120" cy="29540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6C6DFFE-78F7-3B9F-9D8D-2F5607FA0751}"/>
              </a:ext>
            </a:extLst>
          </p:cNvPr>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0" y="0"/>
            <a:ext cx="9144000" cy="6721475"/>
          </a:xfrm>
          <a:prstGeom prst="rect">
            <a:avLst/>
          </a:prstGeom>
          <a:noFill/>
          <a:ln w="9525">
            <a:noFill/>
            <a:miter lim="800000"/>
            <a:headEnd/>
            <a:tailEnd/>
          </a:ln>
        </p:spPr>
        <p:txBody>
          <a:bodyPr lIns="91432" tIns="45716" rIns="91432" bIns="45716"/>
          <a:lstStyle/>
          <a:p>
            <a:pPr>
              <a:lnSpc>
                <a:spcPct val="150000"/>
              </a:lnSpc>
            </a:pPr>
            <a:r>
              <a:rPr lang="en-US" sz="2800" dirty="0">
                <a:solidFill>
                  <a:schemeClr val="accent6">
                    <a:lumMod val="50000"/>
                  </a:schemeClr>
                </a:solidFill>
              </a:rPr>
              <a:t>Daniel Tammet: Memory/Calculator/Calendar Savant</a:t>
            </a:r>
          </a:p>
          <a:p>
            <a:endParaRPr lang="en-US" sz="1800" dirty="0">
              <a:solidFill>
                <a:schemeClr val="tx1"/>
              </a:solidFill>
            </a:endParaRPr>
          </a:p>
          <a:p>
            <a:endParaRPr lang="en-US" sz="1800" dirty="0">
              <a:solidFill>
                <a:schemeClr val="tx1"/>
              </a:solidFill>
            </a:endParaRPr>
          </a:p>
          <a:p>
            <a:pPr marL="342900" indent="-342900">
              <a:buFont typeface="Arial" panose="020B0604020202020204" pitchFamily="34" charset="0"/>
              <a:buChar char="•"/>
            </a:pPr>
            <a:r>
              <a:rPr lang="en-US" sz="2000" dirty="0">
                <a:solidFill>
                  <a:schemeClr val="tx1"/>
                </a:solidFill>
                <a:sym typeface="Symbol" panose="05050102010706020507" pitchFamily="18" charset="2"/>
              </a:rPr>
              <a:t>Has Asperger’s but no cognitive impairments</a:t>
            </a:r>
          </a:p>
          <a:p>
            <a:pPr marL="342900" indent="-342900">
              <a:buFont typeface="Arial" panose="020B0604020202020204" pitchFamily="34" charset="0"/>
              <a:buChar char="•"/>
            </a:pPr>
            <a:endParaRPr lang="en-US" sz="2000" dirty="0">
              <a:solidFill>
                <a:schemeClr val="tx1"/>
              </a:solidFill>
            </a:endParaRPr>
          </a:p>
          <a:p>
            <a:pPr marL="342900" indent="-342900">
              <a:buFont typeface="Arial" panose="020B0604020202020204" pitchFamily="34" charset="0"/>
              <a:buChar char="•"/>
            </a:pPr>
            <a:r>
              <a:rPr lang="en-US" sz="2000" dirty="0">
                <a:solidFill>
                  <a:schemeClr val="tx1"/>
                </a:solidFill>
              </a:rPr>
              <a:t>Wrote multiple books</a:t>
            </a:r>
          </a:p>
          <a:p>
            <a:pPr marL="342900" indent="-342900">
              <a:buFont typeface="Arial" panose="020B0604020202020204" pitchFamily="34" charset="0"/>
              <a:buChar char="•"/>
            </a:pPr>
            <a:endParaRPr lang="en-US" sz="2000" dirty="0">
              <a:solidFill>
                <a:schemeClr val="tx1"/>
              </a:solidFill>
            </a:endParaRPr>
          </a:p>
          <a:p>
            <a:pPr marL="342900" indent="-342900">
              <a:buFont typeface="Arial" panose="020B0604020202020204" pitchFamily="34" charset="0"/>
              <a:buChar char="•"/>
            </a:pPr>
            <a:r>
              <a:rPr lang="en-US" sz="2000" dirty="0">
                <a:solidFill>
                  <a:schemeClr val="tx1"/>
                </a:solidFill>
              </a:rPr>
              <a:t>Recited 22,514 digits of </a:t>
            </a:r>
            <a:r>
              <a:rPr lang="en-US" sz="2000" dirty="0">
                <a:solidFill>
                  <a:schemeClr val="tx1"/>
                </a:solidFill>
                <a:sym typeface="Symbol" panose="05050102010706020507" pitchFamily="18" charset="2"/>
              </a:rPr>
              <a:t></a:t>
            </a:r>
          </a:p>
          <a:p>
            <a:endParaRPr lang="en-US" sz="2000" dirty="0">
              <a:solidFill>
                <a:schemeClr val="tx1"/>
              </a:solidFill>
              <a:sym typeface="Symbol" panose="05050102010706020507" pitchFamily="18" charset="2"/>
            </a:endParaRPr>
          </a:p>
          <a:p>
            <a:pPr marL="342900" indent="-342900">
              <a:buFont typeface="Arial" panose="020B0604020202020204" pitchFamily="34" charset="0"/>
              <a:buChar char="•"/>
            </a:pPr>
            <a:r>
              <a:rPr lang="en-US" sz="2000" dirty="0">
                <a:solidFill>
                  <a:schemeClr val="tx1"/>
                </a:solidFill>
                <a:sym typeface="Symbol" panose="05050102010706020507" pitchFamily="18" charset="2"/>
              </a:rPr>
              <a:t>Speaks at least 11 languages.</a:t>
            </a:r>
          </a:p>
          <a:p>
            <a:pPr marL="342900" indent="-342900">
              <a:buFont typeface="Arial" panose="020B0604020202020204" pitchFamily="34" charset="0"/>
              <a:buChar char="•"/>
            </a:pPr>
            <a:endParaRPr lang="en-US" sz="2000" dirty="0">
              <a:solidFill>
                <a:schemeClr val="tx1"/>
              </a:solidFill>
              <a:sym typeface="Symbol" panose="05050102010706020507" pitchFamily="18" charset="2"/>
            </a:endParaRPr>
          </a:p>
          <a:p>
            <a:pPr marL="342900" indent="-342900">
              <a:buFont typeface="Arial" panose="020B0604020202020204" pitchFamily="34" charset="0"/>
              <a:buChar char="•"/>
            </a:pPr>
            <a:r>
              <a:rPr lang="en-US" sz="2000" dirty="0">
                <a:solidFill>
                  <a:schemeClr val="tx1"/>
                </a:solidFill>
                <a:sym typeface="Symbol" panose="05050102010706020507" pitchFamily="18" charset="2"/>
              </a:rPr>
              <a:t>Learned Icelandic in one week</a:t>
            </a:r>
          </a:p>
          <a:p>
            <a:endParaRPr lang="en-US" sz="2000" dirty="0">
              <a:solidFill>
                <a:schemeClr val="tx1"/>
              </a:solidFill>
              <a:sym typeface="Symbol" panose="05050102010706020507" pitchFamily="18" charset="2"/>
            </a:endParaRPr>
          </a:p>
          <a:p>
            <a:pPr marL="342900" indent="-342900">
              <a:buFont typeface="Arial" panose="020B0604020202020204" pitchFamily="34" charset="0"/>
              <a:buChar char="•"/>
            </a:pPr>
            <a:r>
              <a:rPr lang="en-US" sz="2000" dirty="0">
                <a:solidFill>
                  <a:schemeClr val="tx1"/>
                </a:solidFill>
                <a:sym typeface="Symbol" panose="05050102010706020507" pitchFamily="18" charset="2"/>
              </a:rPr>
              <a:t>Has trouble recognizing faces</a:t>
            </a:r>
          </a:p>
          <a:p>
            <a:pPr marL="342900" indent="-342900">
              <a:buFont typeface="Arial" panose="020B0604020202020204" pitchFamily="34" charset="0"/>
              <a:buChar char="•"/>
            </a:pPr>
            <a:endParaRPr lang="en-US" sz="2000" dirty="0">
              <a:solidFill>
                <a:schemeClr val="tx1"/>
              </a:solidFill>
              <a:sym typeface="Symbol" panose="05050102010706020507" pitchFamily="18" charset="2"/>
            </a:endParaRPr>
          </a:p>
          <a:p>
            <a:endParaRPr lang="en-US" sz="2000" dirty="0">
              <a:solidFill>
                <a:schemeClr val="tx1"/>
              </a:solidFill>
              <a:sym typeface="Symbol" panose="05050102010706020507" pitchFamily="18" charset="2"/>
            </a:endParaRPr>
          </a:p>
          <a:p>
            <a:endParaRPr lang="en-US" sz="2000" dirty="0">
              <a:solidFill>
                <a:schemeClr val="tx1"/>
              </a:solidFill>
              <a:sym typeface="Symbol" panose="05050102010706020507" pitchFamily="18" charset="2"/>
            </a:endParaRPr>
          </a:p>
          <a:p>
            <a:endParaRPr lang="en-US" sz="2000" dirty="0">
              <a:solidFill>
                <a:schemeClr val="tx1"/>
              </a:solidFill>
              <a:sym typeface="Symbol" panose="05050102010706020507" pitchFamily="18" charset="2"/>
            </a:endParaRPr>
          </a:p>
          <a:p>
            <a:r>
              <a:rPr lang="en-US" sz="2000" dirty="0">
                <a:solidFill>
                  <a:schemeClr val="tx1"/>
                </a:solidFill>
                <a:sym typeface="Symbol" panose="05050102010706020507" pitchFamily="18" charset="2"/>
              </a:rPr>
              <a:t>60 minutes (13:10) 	</a:t>
            </a:r>
            <a:r>
              <a:rPr lang="en-US" sz="2000" dirty="0">
                <a:solidFill>
                  <a:schemeClr val="tx1"/>
                </a:solidFill>
                <a:sym typeface="Symbol" panose="05050102010706020507" pitchFamily="18" charset="2"/>
                <a:hlinkClick r:id="rId3"/>
              </a:rPr>
              <a:t>https://www.youtube.com/watch?v=zjNvUIoqc80</a:t>
            </a:r>
            <a:endParaRPr lang="en-US" sz="2000" dirty="0">
              <a:solidFill>
                <a:schemeClr val="tx1"/>
              </a:solidFill>
              <a:sym typeface="Symbol" panose="05050102010706020507" pitchFamily="18" charset="2"/>
            </a:endParaRPr>
          </a:p>
          <a:p>
            <a:pPr marL="342900" indent="-342900">
              <a:buFont typeface="Arial" panose="020B0604020202020204" pitchFamily="34" charset="0"/>
              <a:buChar char="•"/>
            </a:pPr>
            <a:endParaRPr lang="en-US" sz="2000" dirty="0">
              <a:solidFill>
                <a:schemeClr val="tx1"/>
              </a:solidFill>
              <a:sym typeface="Symbol" panose="05050102010706020507" pitchFamily="18" charset="2"/>
            </a:endParaRPr>
          </a:p>
          <a:p>
            <a:endParaRPr lang="en-US" sz="2000" dirty="0">
              <a:solidFill>
                <a:schemeClr val="tx1"/>
              </a:solidFill>
            </a:endParaRPr>
          </a:p>
          <a:p>
            <a:pPr marL="231775">
              <a:lnSpc>
                <a:spcPct val="150000"/>
              </a:lnSpc>
            </a:pPr>
            <a:endParaRPr lang="en-US" sz="2000" dirty="0">
              <a:solidFill>
                <a:schemeClr val="tx1"/>
              </a:solidFill>
            </a:endParaRPr>
          </a:p>
          <a:p>
            <a:pPr marL="231775">
              <a:lnSpc>
                <a:spcPct val="150000"/>
              </a:lnSpc>
            </a:pPr>
            <a:r>
              <a:rPr lang="en-US" sz="1800" dirty="0">
                <a:solidFill>
                  <a:schemeClr val="tx1"/>
                </a:solidFill>
              </a:rPr>
              <a:t>	</a:t>
            </a:r>
          </a:p>
          <a:p>
            <a:r>
              <a:rPr lang="en-US" sz="1800" dirty="0">
                <a:solidFill>
                  <a:schemeClr val="tx1"/>
                </a:solidFill>
              </a:rPr>
              <a:t>	</a:t>
            </a:r>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17</a:t>
            </a:fld>
            <a:endParaRPr lang="en-US" dirty="0"/>
          </a:p>
        </p:txBody>
      </p:sp>
      <p:grpSp>
        <p:nvGrpSpPr>
          <p:cNvPr id="7" name="Group 6">
            <a:extLst>
              <a:ext uri="{FF2B5EF4-FFF2-40B4-BE49-F238E27FC236}">
                <a16:creationId xmlns:a16="http://schemas.microsoft.com/office/drawing/2014/main" id="{D59ABAB5-DF84-8CEE-B512-E2EC0A95532E}"/>
              </a:ext>
            </a:extLst>
          </p:cNvPr>
          <p:cNvGrpSpPr/>
          <p:nvPr/>
        </p:nvGrpSpPr>
        <p:grpSpPr>
          <a:xfrm>
            <a:off x="5916175" y="1177874"/>
            <a:ext cx="2770625" cy="3995830"/>
            <a:chOff x="6553200" y="2699305"/>
            <a:chExt cx="2366962" cy="3661724"/>
          </a:xfrm>
        </p:grpSpPr>
        <p:sp>
          <p:nvSpPr>
            <p:cNvPr id="3" name="TextBox 2">
              <a:extLst>
                <a:ext uri="{FF2B5EF4-FFF2-40B4-BE49-F238E27FC236}">
                  <a16:creationId xmlns:a16="http://schemas.microsoft.com/office/drawing/2014/main" id="{F6993C37-7446-C352-4F9E-A4BE51F92230}"/>
                </a:ext>
              </a:extLst>
            </p:cNvPr>
            <p:cNvSpPr txBox="1"/>
            <p:nvPr/>
          </p:nvSpPr>
          <p:spPr>
            <a:xfrm>
              <a:off x="6553200" y="5653143"/>
              <a:ext cx="2366962" cy="707886"/>
            </a:xfrm>
            <a:prstGeom prst="rect">
              <a:avLst/>
            </a:prstGeom>
            <a:noFill/>
          </p:spPr>
          <p:txBody>
            <a:bodyPr wrap="square">
              <a:spAutoFit/>
            </a:bodyPr>
            <a:lstStyle/>
            <a:p>
              <a:pPr algn="ctr"/>
              <a:r>
                <a:rPr lang="en-US" sz="2000" dirty="0">
                  <a:solidFill>
                    <a:schemeClr val="tx1"/>
                  </a:solidFill>
                  <a:latin typeface="Arial" panose="020B0604020202020204" pitchFamily="34" charset="0"/>
                  <a:cs typeface="Arial" panose="020B0604020202020204" pitchFamily="34" charset="0"/>
                </a:rPr>
                <a:t>Daniel Tammet</a:t>
              </a:r>
            </a:p>
            <a:p>
              <a:pPr algn="ctr"/>
              <a:r>
                <a:rPr lang="en-US" sz="2000" dirty="0">
                  <a:solidFill>
                    <a:schemeClr val="tx1"/>
                  </a:solidFill>
                  <a:latin typeface="Arial" panose="020B0604020202020204" pitchFamily="34" charset="0"/>
                  <a:cs typeface="Arial" panose="020B0604020202020204" pitchFamily="34" charset="0"/>
                </a:rPr>
                <a:t>1979-</a:t>
              </a:r>
            </a:p>
          </p:txBody>
        </p:sp>
        <p:pic>
          <p:nvPicPr>
            <p:cNvPr id="1026" name="Picture 2" descr="Tammet in 2018">
              <a:extLst>
                <a:ext uri="{FF2B5EF4-FFF2-40B4-BE49-F238E27FC236}">
                  <a16:creationId xmlns:a16="http://schemas.microsoft.com/office/drawing/2014/main" id="{059195C4-756C-DE6B-0B13-44F6F66F52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4601" y="2699305"/>
              <a:ext cx="2042199" cy="2958517"/>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a:extLst>
              <a:ext uri="{FF2B5EF4-FFF2-40B4-BE49-F238E27FC236}">
                <a16:creationId xmlns:a16="http://schemas.microsoft.com/office/drawing/2014/main" id="{9D141518-6549-97E1-3AF7-9880BACCFE12}"/>
              </a:ext>
            </a:extLst>
          </p:cNvPr>
          <p:cNvSpPr/>
          <p:nvPr/>
        </p:nvSpPr>
        <p:spPr>
          <a:xfrm>
            <a:off x="0" y="0"/>
            <a:ext cx="9144000" cy="6858000"/>
          </a:xfrm>
          <a:prstGeom prst="rect">
            <a:avLst/>
          </a:prstGeom>
          <a:noFill/>
          <a:ln w="381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18468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0" y="68286"/>
            <a:ext cx="9257410" cy="509588"/>
          </a:xfrm>
          <a:prstGeom prst="rect">
            <a:avLst/>
          </a:prstGeom>
          <a:noFill/>
          <a:ln w="9525">
            <a:noFill/>
            <a:miter lim="800000"/>
            <a:headEnd/>
            <a:tailEnd/>
          </a:ln>
        </p:spPr>
        <p:txBody>
          <a:bodyPr lIns="91432" tIns="45716" rIns="91432" bIns="45716"/>
          <a:lstStyle/>
          <a:p>
            <a:pPr>
              <a:lnSpc>
                <a:spcPct val="150000"/>
              </a:lnSpc>
            </a:pPr>
            <a:r>
              <a:rPr lang="en-US" dirty="0">
                <a:solidFill>
                  <a:schemeClr val="accent6">
                    <a:lumMod val="50000"/>
                  </a:schemeClr>
                </a:solidFill>
              </a:rPr>
              <a:t>What have we learned from memory savants? </a:t>
            </a:r>
          </a:p>
          <a:p>
            <a:pPr>
              <a:lnSpc>
                <a:spcPct val="150000"/>
              </a:lnSpc>
            </a:pPr>
            <a:endParaRPr lang="en-US" sz="2000" dirty="0">
              <a:solidFill>
                <a:schemeClr val="tx1"/>
              </a:solidFill>
            </a:endParaRPr>
          </a:p>
          <a:p>
            <a:pPr>
              <a:lnSpc>
                <a:spcPct val="150000"/>
              </a:lnSpc>
            </a:pPr>
            <a:r>
              <a:rPr lang="en-US" sz="2000" dirty="0">
                <a:solidFill>
                  <a:schemeClr val="tx1"/>
                </a:solidFill>
              </a:rPr>
              <a:t>Their heavy use of imagery suggests that imagery is a powerful mnemonic.</a:t>
            </a: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gn="l"/>
            <a:r>
              <a:rPr lang="en-US" sz="2000" dirty="0">
                <a:solidFill>
                  <a:schemeClr val="tx1"/>
                </a:solidFill>
              </a:rPr>
              <a:t>Darold Treffert </a:t>
            </a:r>
          </a:p>
          <a:p>
            <a:pPr algn="l"/>
            <a:endParaRPr lang="en-US" sz="1600" b="0" i="1" dirty="0">
              <a:solidFill>
                <a:srgbClr val="202122"/>
              </a:solidFill>
              <a:effectLst/>
              <a:latin typeface="Arial" panose="020B0604020202020204" pitchFamily="34" charset="0"/>
            </a:endParaRPr>
          </a:p>
          <a:p>
            <a:r>
              <a:rPr lang="en-US" sz="1800" b="0" i="1" dirty="0">
                <a:solidFill>
                  <a:srgbClr val="202122"/>
                </a:solidFill>
                <a:effectLst/>
                <a:latin typeface="Arial" panose="020B0604020202020204" pitchFamily="34" charset="0"/>
              </a:rPr>
              <a:t>2010 Islands of Genius: The Bountiful Mind of the Autistic, Acquired, and Sudden Savant  </a:t>
            </a:r>
          </a:p>
          <a:p>
            <a:endParaRPr lang="en-US" sz="1800" i="1" dirty="0">
              <a:solidFill>
                <a:srgbClr val="202122"/>
              </a:solidFill>
              <a:latin typeface="Arial" panose="020B0604020202020204" pitchFamily="34" charset="0"/>
            </a:endParaRPr>
          </a:p>
          <a:p>
            <a:r>
              <a:rPr lang="en-US" sz="1800" b="0" i="1" dirty="0">
                <a:solidFill>
                  <a:srgbClr val="202122"/>
                </a:solidFill>
                <a:effectLst/>
                <a:latin typeface="Arial" panose="020B0604020202020204" pitchFamily="34" charset="0"/>
              </a:rPr>
              <a:t>2020 Extraordinary People: Understanding Savant Syndrome</a:t>
            </a:r>
          </a:p>
          <a:p>
            <a:pPr algn="l"/>
            <a:endParaRPr lang="en-US" sz="1800" b="0" i="1" dirty="0">
              <a:solidFill>
                <a:srgbClr val="202122"/>
              </a:solidFill>
              <a:effectLst/>
              <a:latin typeface="Arial" panose="020B0604020202020204" pitchFamily="34" charset="0"/>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66563"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18</a:t>
            </a:fld>
            <a:endParaRPr lang="en-US" dirty="0"/>
          </a:p>
        </p:txBody>
      </p:sp>
    </p:spTree>
    <p:extLst>
      <p:ext uri="{BB962C8B-B14F-4D97-AF65-F5344CB8AC3E}">
        <p14:creationId xmlns:p14="http://schemas.microsoft.com/office/powerpoint/2010/main" val="2203074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ChangeArrowheads="1"/>
          </p:cNvSpPr>
          <p:nvPr/>
        </p:nvSpPr>
        <p:spPr bwMode="auto">
          <a:xfrm>
            <a:off x="230981" y="0"/>
            <a:ext cx="8682037" cy="498475"/>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	</a:t>
            </a:r>
          </a:p>
          <a:p>
            <a:pPr>
              <a:lnSpc>
                <a:spcPct val="150000"/>
              </a:lnSpc>
            </a:pPr>
            <a:endParaRPr lang="en-US" sz="2000" u="sng" dirty="0">
              <a:solidFill>
                <a:schemeClr val="tx1"/>
              </a:solidFill>
            </a:endParaRPr>
          </a:p>
          <a:p>
            <a:pPr>
              <a:lnSpc>
                <a:spcPct val="150000"/>
              </a:lnSpc>
            </a:pPr>
            <a:endParaRPr lang="en-US" sz="2000" u="sng" dirty="0">
              <a:solidFill>
                <a:schemeClr val="tx1"/>
              </a:solidFill>
            </a:endParaRPr>
          </a:p>
          <a:p>
            <a:pPr>
              <a:lnSpc>
                <a:spcPct val="150000"/>
              </a:lnSpc>
            </a:pPr>
            <a:endParaRPr lang="en-US" sz="2000" u="sng" dirty="0">
              <a:solidFill>
                <a:schemeClr val="tx1"/>
              </a:solidFill>
            </a:endParaRPr>
          </a:p>
          <a:p>
            <a:pPr>
              <a:lnSpc>
                <a:spcPct val="150000"/>
              </a:lnSpc>
            </a:pPr>
            <a:endParaRPr lang="en-US" sz="2000" u="sng" dirty="0">
              <a:solidFill>
                <a:schemeClr val="tx1"/>
              </a:solidFill>
            </a:endParaRPr>
          </a:p>
          <a:p>
            <a:pPr>
              <a:lnSpc>
                <a:spcPct val="150000"/>
              </a:lnSpc>
            </a:pPr>
            <a:r>
              <a:rPr lang="en-US" sz="2000" dirty="0">
                <a:solidFill>
                  <a:schemeClr val="tx1"/>
                </a:solidFill>
                <a:hlinkClick r:id="rId2"/>
              </a:rPr>
              <a:t>https://www.usamemorychampionship.com/</a:t>
            </a:r>
            <a:endParaRPr lang="en-US" sz="2000" dirty="0">
              <a:solidFill>
                <a:schemeClr val="tx1"/>
              </a:solidFill>
            </a:endParaRPr>
          </a:p>
          <a:p>
            <a:pPr>
              <a:lnSpc>
                <a:spcPct val="150000"/>
              </a:lnSpc>
            </a:pPr>
            <a:endParaRPr lang="en-US" sz="2000" u="sng" dirty="0">
              <a:solidFill>
                <a:schemeClr val="tx1"/>
              </a:solidFill>
            </a:endParaRPr>
          </a:p>
          <a:p>
            <a:pPr>
              <a:lnSpc>
                <a:spcPct val="150000"/>
              </a:lnSpc>
            </a:pPr>
            <a:r>
              <a:rPr lang="en-US" sz="2000" i="1" dirty="0">
                <a:solidFill>
                  <a:schemeClr val="tx1"/>
                </a:solidFill>
                <a:hlinkClick r:id="rId3"/>
              </a:rPr>
              <a:t>https://www.youtube.com/watch?v=p0zmLo_edeo</a:t>
            </a:r>
            <a:r>
              <a:rPr lang="en-US" sz="2000" i="1" dirty="0">
                <a:solidFill>
                  <a:schemeClr val="tx1"/>
                </a:solidFill>
              </a:rPr>
              <a:t> </a:t>
            </a:r>
            <a:r>
              <a:rPr lang="en-US" sz="2000" dirty="0">
                <a:solidFill>
                  <a:schemeClr val="tx1"/>
                </a:solidFill>
              </a:rPr>
              <a:t>(6:01)</a:t>
            </a:r>
          </a:p>
          <a:p>
            <a:pPr>
              <a:lnSpc>
                <a:spcPct val="150000"/>
              </a:lnSpc>
            </a:pPr>
            <a:endParaRPr lang="en-US" sz="2000" i="1" dirty="0">
              <a:solidFill>
                <a:schemeClr val="tx1"/>
              </a:solidFill>
            </a:endParaRPr>
          </a:p>
          <a:p>
            <a:pPr>
              <a:lnSpc>
                <a:spcPct val="150000"/>
              </a:lnSpc>
            </a:pPr>
            <a:endParaRPr lang="en-US" sz="2000" i="1" dirty="0">
              <a:solidFill>
                <a:schemeClr val="tx1"/>
              </a:solidFill>
            </a:endParaRPr>
          </a:p>
          <a:p>
            <a:pPr>
              <a:lnSpc>
                <a:spcPct val="150000"/>
              </a:lnSpc>
            </a:pPr>
            <a:r>
              <a:rPr lang="en-US" sz="2000" i="1" dirty="0">
                <a:solidFill>
                  <a:schemeClr val="tx1"/>
                </a:solidFill>
              </a:rPr>
              <a:t>2000 competition: Scientific American Frontiers </a:t>
            </a:r>
            <a:r>
              <a:rPr lang="en-US" sz="2000" dirty="0">
                <a:solidFill>
                  <a:schemeClr val="tx1"/>
                </a:solidFill>
              </a:rPr>
              <a:t>Segment 2 (about 15 min) </a:t>
            </a:r>
          </a:p>
          <a:p>
            <a:pPr>
              <a:lnSpc>
                <a:spcPct val="150000"/>
              </a:lnSpc>
            </a:pPr>
            <a:r>
              <a:rPr lang="en-US" sz="2000" dirty="0">
                <a:solidFill>
                  <a:schemeClr val="tx1"/>
                </a:solidFill>
              </a:rPr>
              <a:t>	</a:t>
            </a:r>
            <a:r>
              <a:rPr lang="en-US" sz="2000" dirty="0">
                <a:solidFill>
                  <a:schemeClr val="tx1"/>
                </a:solidFill>
                <a:hlinkClick r:id="rId4"/>
              </a:rPr>
              <a:t>http://www.chedd-angier.com/frontiers/season11.html</a:t>
            </a:r>
            <a:endParaRPr lang="en-US" sz="2000" dirty="0">
              <a:solidFill>
                <a:schemeClr val="tx1"/>
              </a:solidFill>
            </a:endParaRPr>
          </a:p>
          <a:p>
            <a:pPr>
              <a:lnSpc>
                <a:spcPct val="150000"/>
              </a:lnSpc>
            </a:pPr>
            <a:r>
              <a:rPr lang="en-US" sz="2000" dirty="0">
                <a:solidFill>
                  <a:schemeClr val="tx1"/>
                </a:solidFill>
              </a:rPr>
              <a:t>	Episode 2: Segment begins at 13:52</a:t>
            </a:r>
          </a:p>
          <a:p>
            <a:pPr>
              <a:lnSpc>
                <a:spcPct val="150000"/>
              </a:lnSpc>
            </a:pPr>
            <a:endParaRPr lang="en-US" sz="2000" dirty="0">
              <a:solidFill>
                <a:schemeClr val="tx1"/>
              </a:solidFill>
            </a:endParaRPr>
          </a:p>
        </p:txBody>
      </p:sp>
      <p:sp>
        <p:nvSpPr>
          <p:cNvPr id="3" name="Rectangle 2"/>
          <p:cNvSpPr/>
          <p:nvPr/>
        </p:nvSpPr>
        <p:spPr>
          <a:xfrm>
            <a:off x="0" y="0"/>
            <a:ext cx="9144000" cy="6858000"/>
          </a:xfrm>
          <a:prstGeom prst="rect">
            <a:avLst/>
          </a:prstGeom>
          <a:noFill/>
          <a:ln w="698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19</a:t>
            </a:fld>
            <a:endParaRPr lang="en-US" dirty="0"/>
          </a:p>
        </p:txBody>
      </p:sp>
      <p:pic>
        <p:nvPicPr>
          <p:cNvPr id="4" name="Picture 2" descr="https://mcgovern.mit.edu/sites/default/files/Unknown-1.png">
            <a:extLst>
              <a:ext uri="{FF2B5EF4-FFF2-40B4-BE49-F238E27FC236}">
                <a16:creationId xmlns:a16="http://schemas.microsoft.com/office/drawing/2014/main" id="{41CB7B7A-C5AF-8CAD-6A8B-F28ABB10EF4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343" t="16666" r="85" b="71294"/>
          <a:stretch/>
        </p:blipFill>
        <p:spPr bwMode="auto">
          <a:xfrm>
            <a:off x="1454982" y="249237"/>
            <a:ext cx="6234033" cy="154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89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269875" y="165100"/>
            <a:ext cx="8874125" cy="509588"/>
          </a:xfrm>
          <a:prstGeom prst="rect">
            <a:avLst/>
          </a:prstGeom>
          <a:noFill/>
          <a:ln w="9525">
            <a:noFill/>
            <a:miter lim="800000"/>
            <a:headEnd/>
            <a:tailEnd/>
          </a:ln>
        </p:spPr>
        <p:txBody>
          <a:bodyPr lIns="91432" tIns="45716" rIns="91432" bIns="45716"/>
          <a:lstStyle/>
          <a:p>
            <a:r>
              <a:rPr lang="en-US" sz="3200" dirty="0">
                <a:solidFill>
                  <a:schemeClr val="tx1"/>
                </a:solidFill>
              </a:rPr>
              <a:t>Poem for U.S. 2006 Championships</a:t>
            </a:r>
          </a:p>
          <a:p>
            <a:r>
              <a:rPr lang="en-US" sz="1600" dirty="0"/>
              <a:t>    </a:t>
            </a:r>
            <a:r>
              <a:rPr lang="en-US" sz="1400" dirty="0">
                <a:solidFill>
                  <a:schemeClr val="tx1"/>
                </a:solidFill>
              </a:rPr>
              <a:t>When I am old and gray, and life has run her course through my veins, I shall stand before a beveled glass of reckoning ~ and I shall weep.  Like rain to a parched and arid soul, my tears shall fall into the ravine of my heart ~ and then shall I survey the </a:t>
            </a:r>
            <a:r>
              <a:rPr lang="en-US" sz="1400" dirty="0" err="1">
                <a:solidFill>
                  <a:schemeClr val="tx1"/>
                </a:solidFill>
              </a:rPr>
              <a:t>serpentine’d</a:t>
            </a:r>
            <a:r>
              <a:rPr lang="en-US" sz="1400" dirty="0">
                <a:solidFill>
                  <a:schemeClr val="tx1"/>
                </a:solidFill>
              </a:rPr>
              <a:t>  path of my soul’s Sadhana.  I shall bow my head beneath the weighted glory of </a:t>
            </a:r>
            <a:r>
              <a:rPr lang="en-US" sz="1400" dirty="0" err="1">
                <a:solidFill>
                  <a:schemeClr val="tx1"/>
                </a:solidFill>
              </a:rPr>
              <a:t>mem’ry</a:t>
            </a:r>
            <a:r>
              <a:rPr lang="en-US" sz="1400" dirty="0">
                <a:solidFill>
                  <a:schemeClr val="tx1"/>
                </a:solidFill>
              </a:rPr>
              <a:t>, and pray to know that all I have done, I have done well.   	</a:t>
            </a:r>
          </a:p>
          <a:p>
            <a:r>
              <a:rPr lang="en-US" sz="1400" dirty="0">
                <a:solidFill>
                  <a:schemeClr val="tx1"/>
                </a:solidFill>
              </a:rPr>
              <a:t>    I shall reach, with hands withered and veined, for the finer silk of love’s gentle thread, which interwove itself through the fabric of who I was and who I became ~ in those yesterdays, which are now my todays. As striated lights against the lens of my perception, the colors of my being shall explode across my vision ~ rendering me speechless with wonder at vast potential explored; destiny pondered and embraced.   </a:t>
            </a:r>
          </a:p>
          <a:p>
            <a:r>
              <a:rPr lang="en-US" sz="1400" dirty="0">
                <a:solidFill>
                  <a:schemeClr val="tx1"/>
                </a:solidFill>
              </a:rPr>
              <a:t>    When I am old and gray, the awe in which I have lived my life shall wear as a mantle, woven upon legacy’s loom: stretched taut across the framework of purpose, and driven hard by courage, and tenacity, and the indefatigable determination to draw all mediocrity out of the thread on which I toiled, and over which I prayed.    </a:t>
            </a:r>
          </a:p>
          <a:p>
            <a:r>
              <a:rPr lang="en-US" sz="1400" dirty="0">
                <a:solidFill>
                  <a:schemeClr val="tx1"/>
                </a:solidFill>
              </a:rPr>
              <a:t>And you shall be there, weaver’s teacher: strong and steady stream of light which guided the spindles, threaded the bobbin ~ and somehow kept tapestry’s perfection in mind; forever blueprinting the pattern into my heart.</a:t>
            </a:r>
          </a:p>
          <a:p>
            <a:r>
              <a:rPr lang="en-US" sz="1400" dirty="0">
                <a:solidFill>
                  <a:schemeClr val="tx1"/>
                </a:solidFill>
              </a:rPr>
              <a:t>    But let me not wait for tomorrow, to touch the fabric of this life; to hold close the breathing aliveness of a storm’s invisible power to electrify, and to set my spirit ablaze. Let me not wait another moment to peer through the beveled glass, and find perfection’s refraction, reflected.</a:t>
            </a:r>
          </a:p>
          <a:p>
            <a:r>
              <a:rPr lang="en-US" sz="1400" dirty="0">
                <a:solidFill>
                  <a:schemeClr val="tx1"/>
                </a:solidFill>
              </a:rPr>
              <a:t>    Let me enjoy, today, the magic of the journey ~ Sadhana’s tapestry rich of texture and vibrant of color! Let me breathe in the aromatherapeutic essence of choice, and a destiny fulfilled, with every step I take upon a journey into the heart of me!</a:t>
            </a:r>
          </a:p>
          <a:p>
            <a:r>
              <a:rPr lang="en-US" sz="1400" dirty="0">
                <a:solidFill>
                  <a:schemeClr val="tx1"/>
                </a:solidFill>
              </a:rPr>
              <a:t>    Let me find the Holy Grail today ~ while youth still dances in my spirit, and grace aligns my feet to a path firm and true ~ and set before me as surely as a dance hall ticket, already purchased.</a:t>
            </a:r>
          </a:p>
          <a:p>
            <a:r>
              <a:rPr lang="en-US" sz="1400" dirty="0">
                <a:solidFill>
                  <a:schemeClr val="tx1"/>
                </a:solidFill>
              </a:rPr>
              <a:t>    Let my tears be of joy, which dry upon the loom ~ bleeding their way into every careful stitch and turn. And when I am done, and the tapestry is complete ~ I shall know only peace, at having been blessed to sit beside you, all these years, to share the soul and heart which have bonded us together since the beginning.</a:t>
            </a:r>
          </a:p>
        </p:txBody>
      </p:sp>
      <p:sp>
        <p:nvSpPr>
          <p:cNvPr id="67587"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20</a:t>
            </a:fld>
            <a:endParaRPr lang="en-US" dirty="0"/>
          </a:p>
        </p:txBody>
      </p:sp>
    </p:spTree>
    <p:extLst>
      <p:ext uri="{BB962C8B-B14F-4D97-AF65-F5344CB8AC3E}">
        <p14:creationId xmlns:p14="http://schemas.microsoft.com/office/powerpoint/2010/main" val="771080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96837" y="126170"/>
            <a:ext cx="8950325"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World Memory Championships</a:t>
            </a:r>
          </a:p>
          <a:p>
            <a:pPr>
              <a:lnSpc>
                <a:spcPct val="150000"/>
              </a:lnSpc>
            </a:pPr>
            <a:endParaRPr lang="en-US" sz="2000" dirty="0">
              <a:solidFill>
                <a:schemeClr val="tx1"/>
              </a:solidFill>
            </a:endParaRPr>
          </a:p>
          <a:p>
            <a:pPr>
              <a:lnSpc>
                <a:spcPct val="150000"/>
              </a:lnSpc>
            </a:pPr>
            <a:r>
              <a:rPr lang="en-US" sz="2000" dirty="0">
                <a:solidFill>
                  <a:schemeClr val="tx1"/>
                </a:solidFill>
              </a:rPr>
              <a:t>Includes dozens of events</a:t>
            </a:r>
          </a:p>
          <a:p>
            <a:pPr>
              <a:lnSpc>
                <a:spcPct val="150000"/>
              </a:lnSpc>
            </a:pPr>
            <a:r>
              <a:rPr lang="en-US" sz="2000" dirty="0">
                <a:solidFill>
                  <a:schemeClr val="tx1"/>
                </a:solidFill>
              </a:rPr>
              <a:t>								</a:t>
            </a:r>
          </a:p>
          <a:p>
            <a:pPr>
              <a:lnSpc>
                <a:spcPct val="150000"/>
              </a:lnSpc>
            </a:pPr>
            <a:r>
              <a:rPr lang="en-US" sz="2000" u="sng" dirty="0">
                <a:solidFill>
                  <a:schemeClr val="tx1"/>
                </a:solidFill>
              </a:rPr>
              <a:t>Event</a:t>
            </a:r>
            <a:r>
              <a:rPr lang="en-US" sz="2000" dirty="0">
                <a:solidFill>
                  <a:schemeClr val="tx1"/>
                </a:solidFill>
              </a:rPr>
              <a:t>					</a:t>
            </a:r>
            <a:r>
              <a:rPr lang="en-US" sz="2000" u="sng" dirty="0">
                <a:solidFill>
                  <a:schemeClr val="tx1"/>
                </a:solidFill>
              </a:rPr>
              <a:t>World Record (as of Oct 2025)</a:t>
            </a:r>
            <a:endParaRPr lang="en-US" sz="2000" dirty="0">
              <a:solidFill>
                <a:schemeClr val="tx1"/>
              </a:solidFill>
            </a:endParaRPr>
          </a:p>
          <a:p>
            <a:pPr>
              <a:lnSpc>
                <a:spcPct val="150000"/>
              </a:lnSpc>
            </a:pPr>
            <a:r>
              <a:rPr lang="en-US" sz="2000" dirty="0">
                <a:solidFill>
                  <a:schemeClr val="tx1"/>
                </a:solidFill>
              </a:rPr>
              <a:t>5 min to learn list of random digits	630 	Andrea Muzii, Italy</a:t>
            </a:r>
          </a:p>
          <a:p>
            <a:pPr>
              <a:lnSpc>
                <a:spcPct val="150000"/>
              </a:lnSpc>
            </a:pPr>
            <a:r>
              <a:rPr lang="en-US" sz="2000" dirty="0">
                <a:solidFill>
                  <a:schemeClr val="tx1"/>
                </a:solidFill>
              </a:rPr>
              <a:t>15 min to learn list of random words	318 	Katie Kermode, England</a:t>
            </a:r>
          </a:p>
          <a:p>
            <a:pPr>
              <a:lnSpc>
                <a:spcPct val="150000"/>
              </a:lnSpc>
            </a:pPr>
            <a:endParaRPr lang="en-US" sz="2000" dirty="0">
              <a:solidFill>
                <a:schemeClr val="tx1"/>
              </a:solidFill>
            </a:endParaRPr>
          </a:p>
          <a:p>
            <a:pPr>
              <a:lnSpc>
                <a:spcPct val="150000"/>
              </a:lnSpc>
            </a:pPr>
            <a:r>
              <a:rPr lang="en-US" sz="2000" dirty="0">
                <a:solidFill>
                  <a:schemeClr val="tx1"/>
                </a:solidFill>
                <a:hlinkClick r:id="rId2"/>
              </a:rPr>
              <a:t>https://iam-stats.org/records.php</a:t>
            </a:r>
            <a:endParaRPr lang="en-US" sz="2000" dirty="0">
              <a:solidFill>
                <a:schemeClr val="tx1"/>
              </a:solidFill>
            </a:endParaRPr>
          </a:p>
          <a:p>
            <a:pPr>
              <a:lnSpc>
                <a:spcPct val="150000"/>
              </a:lnSpc>
            </a:pPr>
            <a:endParaRPr lang="en-US" sz="2000" dirty="0">
              <a:solidFill>
                <a:schemeClr val="tx1"/>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r>
              <a:rPr lang="en-US" sz="2000" dirty="0">
                <a:solidFill>
                  <a:schemeClr val="tx1"/>
                </a:solidFill>
              </a:rPr>
              <a:t> </a:t>
            </a:r>
          </a:p>
          <a:p>
            <a:pPr>
              <a:lnSpc>
                <a:spcPct val="150000"/>
              </a:lnSpc>
            </a:pPr>
            <a:endParaRPr lang="en-US" sz="2000" dirty="0">
              <a:solidFill>
                <a:schemeClr val="tx1"/>
              </a:solidFill>
            </a:endParaRPr>
          </a:p>
          <a:p>
            <a:pPr>
              <a:lnSpc>
                <a:spcPct val="150000"/>
              </a:lnSpc>
            </a:pPr>
            <a:endParaRPr lang="en-US" sz="2000" dirty="0">
              <a:solidFill>
                <a:schemeClr val="tx1"/>
              </a:solidFill>
            </a:endParaRPr>
          </a:p>
        </p:txBody>
      </p:sp>
      <p:sp>
        <p:nvSpPr>
          <p:cNvPr id="66563"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857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21</a:t>
            </a:fld>
            <a:endParaRPr lang="en-US" dirty="0"/>
          </a:p>
        </p:txBody>
      </p:sp>
    </p:spTree>
    <p:extLst>
      <p:ext uri="{BB962C8B-B14F-4D97-AF65-F5344CB8AC3E}">
        <p14:creationId xmlns:p14="http://schemas.microsoft.com/office/powerpoint/2010/main" val="2194629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ChangeArrowheads="1"/>
          </p:cNvSpPr>
          <p:nvPr/>
        </p:nvSpPr>
        <p:spPr bwMode="auto">
          <a:xfrm>
            <a:off x="269875" y="165100"/>
            <a:ext cx="8874125" cy="509588"/>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tx1"/>
                </a:solidFill>
              </a:rPr>
              <a:t>To attain rank of grand master, you must </a:t>
            </a:r>
          </a:p>
          <a:p>
            <a:pPr>
              <a:lnSpc>
                <a:spcPct val="150000"/>
              </a:lnSpc>
            </a:pPr>
            <a:r>
              <a:rPr lang="en-US" sz="2000" dirty="0">
                <a:solidFill>
                  <a:schemeClr val="tx1"/>
                </a:solidFill>
              </a:rPr>
              <a:t> </a:t>
            </a:r>
          </a:p>
          <a:p>
            <a:pPr>
              <a:lnSpc>
                <a:spcPct val="150000"/>
              </a:lnSpc>
            </a:pPr>
            <a:r>
              <a:rPr lang="en-US" sz="2000" dirty="0">
                <a:solidFill>
                  <a:schemeClr val="tx1"/>
                </a:solidFill>
              </a:rPr>
              <a:t>1) memorize 1,400 randomly-ordered digits in an hour</a:t>
            </a:r>
          </a:p>
          <a:p>
            <a:pPr>
              <a:lnSpc>
                <a:spcPct val="150000"/>
              </a:lnSpc>
            </a:pPr>
            <a:r>
              <a:rPr lang="en-US" sz="2000" dirty="0">
                <a:solidFill>
                  <a:schemeClr val="tx1"/>
                </a:solidFill>
              </a:rPr>
              <a:t>2) memorize the order of 14 shuffled decks of cards in an hour </a:t>
            </a:r>
          </a:p>
          <a:p>
            <a:pPr>
              <a:lnSpc>
                <a:spcPct val="150000"/>
              </a:lnSpc>
            </a:pPr>
            <a:r>
              <a:rPr lang="en-US" sz="2000" dirty="0">
                <a:solidFill>
                  <a:schemeClr val="tx1"/>
                </a:solidFill>
              </a:rPr>
              <a:t>3) memorize the order of one shuffled deck of cards in under 40 seconds.</a:t>
            </a:r>
          </a:p>
          <a:p>
            <a:pPr>
              <a:lnSpc>
                <a:spcPct val="150000"/>
              </a:lnSpc>
            </a:pPr>
            <a:r>
              <a:rPr lang="en-US" sz="2000" dirty="0">
                <a:solidFill>
                  <a:schemeClr val="tx1"/>
                </a:solidFill>
              </a:rPr>
              <a:t> </a:t>
            </a:r>
          </a:p>
          <a:p>
            <a:pPr>
              <a:lnSpc>
                <a:spcPct val="150000"/>
              </a:lnSpc>
            </a:pPr>
            <a:r>
              <a:rPr lang="en-US" sz="2000" dirty="0">
                <a:solidFill>
                  <a:schemeClr val="tx1"/>
                </a:solidFill>
              </a:rPr>
              <a:t>As of 2016, there were 154 grand masters in the world.</a:t>
            </a:r>
          </a:p>
          <a:p>
            <a:pPr>
              <a:lnSpc>
                <a:spcPct val="150000"/>
              </a:lnSpc>
            </a:pPr>
            <a:endParaRPr lang="en-US" sz="2000" dirty="0">
              <a:solidFill>
                <a:schemeClr val="tx1"/>
              </a:solidFill>
            </a:endParaRPr>
          </a:p>
          <a:p>
            <a:pPr>
              <a:lnSpc>
                <a:spcPct val="150000"/>
              </a:lnSpc>
            </a:pPr>
            <a:r>
              <a:rPr lang="en-US" sz="2000" dirty="0">
                <a:solidFill>
                  <a:schemeClr val="tx1"/>
                </a:solidFill>
              </a:rPr>
              <a:t> </a:t>
            </a:r>
          </a:p>
          <a:p>
            <a:pPr>
              <a:lnSpc>
                <a:spcPct val="150000"/>
              </a:lnSpc>
            </a:pPr>
            <a:r>
              <a:rPr lang="en-US" sz="2000" dirty="0">
                <a:solidFill>
                  <a:schemeClr val="tx1"/>
                </a:solidFill>
                <a:hlinkClick r:id="rId2"/>
              </a:rPr>
              <a:t>https://en.wikipedia.org/wiki/Grand_Master_of_Memory</a:t>
            </a:r>
            <a:endParaRPr lang="en-US" sz="2000" dirty="0">
              <a:solidFill>
                <a:schemeClr val="tx1"/>
              </a:solidFill>
            </a:endParaRPr>
          </a:p>
          <a:p>
            <a:pPr>
              <a:lnSpc>
                <a:spcPct val="150000"/>
              </a:lnSpc>
            </a:pPr>
            <a:r>
              <a:rPr lang="en-US" sz="2000" dirty="0">
                <a:solidFill>
                  <a:schemeClr val="tx1"/>
                </a:solidFill>
              </a:rPr>
              <a:t>	</a:t>
            </a:r>
          </a:p>
        </p:txBody>
      </p:sp>
      <p:sp>
        <p:nvSpPr>
          <p:cNvPr id="68611"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698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22</a:t>
            </a:fld>
            <a:endParaRPr lang="en-US" dirty="0"/>
          </a:p>
        </p:txBody>
      </p:sp>
    </p:spTree>
    <p:extLst>
      <p:ext uri="{BB962C8B-B14F-4D97-AF65-F5344CB8AC3E}">
        <p14:creationId xmlns:p14="http://schemas.microsoft.com/office/powerpoint/2010/main" val="2108558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ChangeArrowheads="1"/>
          </p:cNvSpPr>
          <p:nvPr/>
        </p:nvSpPr>
        <p:spPr bwMode="auto">
          <a:xfrm>
            <a:off x="117020" y="0"/>
            <a:ext cx="9026980" cy="509588"/>
          </a:xfrm>
          <a:prstGeom prst="rect">
            <a:avLst/>
          </a:prstGeom>
          <a:noFill/>
          <a:ln w="9525">
            <a:noFill/>
            <a:miter lim="800000"/>
            <a:headEnd/>
            <a:tailEnd/>
          </a:ln>
        </p:spPr>
        <p:txBody>
          <a:bodyPr lIns="91432" tIns="45716" rIns="91432" bIns="45716"/>
          <a:lstStyle/>
          <a:p>
            <a:pPr>
              <a:lnSpc>
                <a:spcPct val="150000"/>
              </a:lnSpc>
            </a:pPr>
            <a:r>
              <a:rPr lang="en-US" sz="3600" dirty="0">
                <a:solidFill>
                  <a:schemeClr val="accent6">
                    <a:lumMod val="50000"/>
                  </a:schemeClr>
                </a:solidFill>
              </a:rPr>
              <a:t>memorizing digits of pi</a:t>
            </a:r>
          </a:p>
        </p:txBody>
      </p:sp>
      <p:sp>
        <p:nvSpPr>
          <p:cNvPr id="70659"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n-US"/>
          </a:p>
        </p:txBody>
      </p:sp>
      <p:sp>
        <p:nvSpPr>
          <p:cNvPr id="4" name="Rectangle 3"/>
          <p:cNvSpPr/>
          <p:nvPr/>
        </p:nvSpPr>
        <p:spPr>
          <a:xfrm>
            <a:off x="0" y="0"/>
            <a:ext cx="9144000" cy="6858000"/>
          </a:xfrm>
          <a:prstGeom prst="rect">
            <a:avLst/>
          </a:prstGeom>
          <a:noFill/>
          <a:ln w="920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0661" name="Picture 6" descr="Figure 1."/>
          <p:cNvPicPr>
            <a:picLocks noChangeAspect="1" noChangeArrowheads="1"/>
          </p:cNvPicPr>
          <p:nvPr/>
        </p:nvPicPr>
        <p:blipFill>
          <a:blip r:embed="rId3" cstate="print"/>
          <a:srcRect/>
          <a:stretch>
            <a:fillRect/>
          </a:stretch>
        </p:blipFill>
        <p:spPr bwMode="auto">
          <a:xfrm>
            <a:off x="309563" y="1201510"/>
            <a:ext cx="8279126" cy="492465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23</a:t>
            </a:fld>
            <a:endParaRPr lang="en-US" dirty="0"/>
          </a:p>
        </p:txBody>
      </p:sp>
    </p:spTree>
    <p:extLst>
      <p:ext uri="{BB962C8B-B14F-4D97-AF65-F5344CB8AC3E}">
        <p14:creationId xmlns:p14="http://schemas.microsoft.com/office/powerpoint/2010/main" val="2492412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115887" y="119165"/>
            <a:ext cx="8912225" cy="357188"/>
          </a:xfrm>
          <a:prstGeom prst="rect">
            <a:avLst/>
          </a:prstGeom>
          <a:noFill/>
          <a:ln w="9525">
            <a:noFill/>
            <a:miter lim="800000"/>
            <a:headEnd/>
            <a:tailEnd/>
          </a:ln>
        </p:spPr>
        <p:txBody>
          <a:bodyPr lIns="91432" tIns="45716" rIns="91432" bIns="45716"/>
          <a:lstStyle/>
          <a:p>
            <a:r>
              <a:rPr lang="en-US" sz="2000" dirty="0">
                <a:solidFill>
                  <a:schemeClr val="accent6">
                    <a:lumMod val="50000"/>
                  </a:schemeClr>
                </a:solidFill>
              </a:rPr>
              <a:t>Top 10 performances	</a:t>
            </a:r>
            <a:r>
              <a:rPr lang="en-US" sz="2000" dirty="0">
                <a:solidFill>
                  <a:schemeClr val="accent3">
                    <a:lumMod val="50000"/>
                  </a:schemeClr>
                </a:solidFill>
                <a:sym typeface="Symbol" panose="05050102010706020507" pitchFamily="18" charset="2"/>
              </a:rPr>
              <a:t></a:t>
            </a:r>
            <a:r>
              <a:rPr lang="en-US" sz="2000" dirty="0">
                <a:solidFill>
                  <a:schemeClr val="accent3">
                    <a:lumMod val="50000"/>
                  </a:schemeClr>
                </a:solidFill>
              </a:rPr>
              <a:t> = 3.14159…</a:t>
            </a:r>
            <a:r>
              <a:rPr lang="en-US" sz="2000" dirty="0">
                <a:solidFill>
                  <a:schemeClr val="tx1"/>
                </a:solidFill>
              </a:rPr>
              <a:t>   </a:t>
            </a:r>
            <a:r>
              <a:rPr lang="en-US" sz="2000" dirty="0">
                <a:solidFill>
                  <a:schemeClr val="tx1"/>
                </a:solidFill>
                <a:sym typeface="Symbol" panose="05050102010706020507" pitchFamily="18" charset="2"/>
              </a:rPr>
              <a:t>(as of October 2025</a:t>
            </a:r>
            <a:r>
              <a:rPr lang="en-US" sz="2000" dirty="0">
                <a:solidFill>
                  <a:schemeClr val="tx1"/>
                </a:solidFill>
              </a:rPr>
              <a:t>) </a:t>
            </a:r>
          </a:p>
          <a:p>
            <a:r>
              <a:rPr lang="en-US" sz="2000" dirty="0"/>
              <a:t>			</a:t>
            </a:r>
            <a:br>
              <a:rPr lang="en-US" sz="2000" dirty="0">
                <a:solidFill>
                  <a:schemeClr val="tx1"/>
                </a:solidFill>
              </a:rPr>
            </a:br>
            <a:r>
              <a:rPr lang="en-US" sz="2000" dirty="0">
                <a:solidFill>
                  <a:schemeClr val="tx1"/>
                </a:solidFill>
              </a:rPr>
              <a:t> </a:t>
            </a: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endParaRPr lang="en-US" sz="2000" dirty="0">
              <a:solidFill>
                <a:schemeClr val="tx1"/>
              </a:solidFill>
              <a:hlinkClick r:id="rId3"/>
            </a:endParaRPr>
          </a:p>
          <a:p>
            <a:pPr>
              <a:lnSpc>
                <a:spcPct val="150000"/>
              </a:lnSpc>
            </a:pPr>
            <a:r>
              <a:rPr lang="en-US" sz="1600" dirty="0">
                <a:solidFill>
                  <a:schemeClr val="tx1"/>
                </a:solidFill>
                <a:hlinkClick r:id="rId3"/>
              </a:rPr>
              <a:t>http://www.pi-world-ranking-list.com/index.php?page=lists&amp;category=pi</a:t>
            </a:r>
            <a:endParaRPr lang="en-US" sz="1600" dirty="0">
              <a:solidFill>
                <a:schemeClr val="tx1"/>
              </a:solidFill>
            </a:endParaRPr>
          </a:p>
          <a:p>
            <a:pPr>
              <a:lnSpc>
                <a:spcPct val="150000"/>
              </a:lnSpc>
            </a:pPr>
            <a:endParaRPr lang="en-US" sz="2000" dirty="0">
              <a:solidFill>
                <a:schemeClr val="tx1"/>
              </a:solidFill>
            </a:endParaRPr>
          </a:p>
        </p:txBody>
      </p:sp>
      <p:sp>
        <p:nvSpPr>
          <p:cNvPr id="3" name="Rectangle 2"/>
          <p:cNvSpPr/>
          <p:nvPr/>
        </p:nvSpPr>
        <p:spPr>
          <a:xfrm>
            <a:off x="0" y="0"/>
            <a:ext cx="9144000" cy="6858000"/>
          </a:xfrm>
          <a:prstGeom prst="rect">
            <a:avLst/>
          </a:prstGeom>
          <a:noFill/>
          <a:ln w="920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Slide Number Placeholder 3"/>
          <p:cNvSpPr>
            <a:spLocks noGrp="1"/>
          </p:cNvSpPr>
          <p:nvPr>
            <p:ph type="sldNum" sz="quarter" idx="12"/>
          </p:nvPr>
        </p:nvSpPr>
        <p:spPr/>
        <p:txBody>
          <a:bodyPr/>
          <a:lstStyle/>
          <a:p>
            <a:pPr>
              <a:defRPr/>
            </a:pPr>
            <a:fld id="{061B0D59-1EE0-47C5-A32B-DCB9766E7AF6}" type="slidenum">
              <a:rPr lang="en-US" smtClean="0"/>
              <a:pPr>
                <a:defRPr/>
              </a:pPr>
              <a:t>24</a:t>
            </a:fld>
            <a:endParaRPr lang="en-US" dirty="0"/>
          </a:p>
        </p:txBody>
      </p:sp>
      <p:grpSp>
        <p:nvGrpSpPr>
          <p:cNvPr id="10" name="Group 9">
            <a:extLst>
              <a:ext uri="{FF2B5EF4-FFF2-40B4-BE49-F238E27FC236}">
                <a16:creationId xmlns:a16="http://schemas.microsoft.com/office/drawing/2014/main" id="{9D94EB7B-BA21-269C-F028-04D2ACEB2702}"/>
              </a:ext>
            </a:extLst>
          </p:cNvPr>
          <p:cNvGrpSpPr/>
          <p:nvPr/>
        </p:nvGrpSpPr>
        <p:grpSpPr>
          <a:xfrm>
            <a:off x="-115888" y="817460"/>
            <a:ext cx="9081414" cy="3878905"/>
            <a:chOff x="3495" y="899837"/>
            <a:chExt cx="8751927" cy="3663112"/>
          </a:xfrm>
        </p:grpSpPr>
        <p:grpSp>
          <p:nvGrpSpPr>
            <p:cNvPr id="9" name="Group 8">
              <a:extLst>
                <a:ext uri="{FF2B5EF4-FFF2-40B4-BE49-F238E27FC236}">
                  <a16:creationId xmlns:a16="http://schemas.microsoft.com/office/drawing/2014/main" id="{28D42D51-1B16-DA77-F92A-027E4C134670}"/>
                </a:ext>
              </a:extLst>
            </p:cNvPr>
            <p:cNvGrpSpPr/>
            <p:nvPr/>
          </p:nvGrpSpPr>
          <p:grpSpPr>
            <a:xfrm>
              <a:off x="3495" y="993435"/>
              <a:ext cx="8751927" cy="3569514"/>
              <a:chOff x="3495" y="993435"/>
              <a:chExt cx="8751927" cy="3569514"/>
            </a:xfrm>
          </p:grpSpPr>
          <p:pic>
            <p:nvPicPr>
              <p:cNvPr id="7" name="Picture 6">
                <a:extLst>
                  <a:ext uri="{FF2B5EF4-FFF2-40B4-BE49-F238E27FC236}">
                    <a16:creationId xmlns:a16="http://schemas.microsoft.com/office/drawing/2014/main" id="{086E8403-1BDF-2DF6-AE1E-4C8DD82DCDF3}"/>
                  </a:ext>
                </a:extLst>
              </p:cNvPr>
              <p:cNvPicPr>
                <a:picLocks noChangeAspect="1"/>
              </p:cNvPicPr>
              <p:nvPr/>
            </p:nvPicPr>
            <p:blipFill>
              <a:blip r:embed="rId4"/>
              <a:srcRect l="-1774" t="-647" r="59759" b="647"/>
              <a:stretch>
                <a:fillRect/>
              </a:stretch>
            </p:blipFill>
            <p:spPr>
              <a:xfrm>
                <a:off x="3495" y="993435"/>
                <a:ext cx="4474092" cy="3569209"/>
              </a:xfrm>
              <a:prstGeom prst="rect">
                <a:avLst/>
              </a:prstGeom>
            </p:spPr>
          </p:pic>
          <p:pic>
            <p:nvPicPr>
              <p:cNvPr id="8" name="Picture 7">
                <a:extLst>
                  <a:ext uri="{FF2B5EF4-FFF2-40B4-BE49-F238E27FC236}">
                    <a16:creationId xmlns:a16="http://schemas.microsoft.com/office/drawing/2014/main" id="{F19AB994-F65C-2E2E-4E98-30BD43E72EE6}"/>
                  </a:ext>
                </a:extLst>
              </p:cNvPr>
              <p:cNvPicPr>
                <a:picLocks noChangeAspect="1"/>
              </p:cNvPicPr>
              <p:nvPr/>
            </p:nvPicPr>
            <p:blipFill>
              <a:blip r:embed="rId4"/>
              <a:srcRect l="58054" t="-647" r="1774" b="647"/>
              <a:stretch>
                <a:fillRect/>
              </a:stretch>
            </p:blipFill>
            <p:spPr>
              <a:xfrm>
                <a:off x="4477587" y="993740"/>
                <a:ext cx="4277835" cy="3569209"/>
              </a:xfrm>
              <a:prstGeom prst="rect">
                <a:avLst/>
              </a:prstGeom>
            </p:spPr>
          </p:pic>
        </p:grpSp>
        <p:sp>
          <p:nvSpPr>
            <p:cNvPr id="5" name="Oval 4">
              <a:extLst>
                <a:ext uri="{FF2B5EF4-FFF2-40B4-BE49-F238E27FC236}">
                  <a16:creationId xmlns:a16="http://schemas.microsoft.com/office/drawing/2014/main" id="{43B1FC9D-20EB-B975-87A6-40D6ED193CC7}"/>
                </a:ext>
              </a:extLst>
            </p:cNvPr>
            <p:cNvSpPr/>
            <p:nvPr/>
          </p:nvSpPr>
          <p:spPr>
            <a:xfrm>
              <a:off x="4477587" y="899837"/>
              <a:ext cx="652885" cy="800938"/>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09725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1" y="0"/>
            <a:ext cx="9144000" cy="357188"/>
          </a:xfrm>
          <a:prstGeom prst="rect">
            <a:avLst/>
          </a:prstGeom>
          <a:noFill/>
          <a:ln w="9525">
            <a:noFill/>
            <a:miter lim="800000"/>
            <a:headEnd/>
            <a:tailEnd/>
          </a:ln>
        </p:spPr>
        <p:txBody>
          <a:bodyPr lIns="91432" tIns="45716" rIns="91432" bIns="45716"/>
          <a:lstStyle/>
          <a:p>
            <a:r>
              <a:rPr lang="en-US" sz="2800" dirty="0">
                <a:solidFill>
                  <a:schemeClr val="accent6">
                    <a:lumMod val="50000"/>
                  </a:schemeClr>
                </a:solidFill>
              </a:rPr>
              <a:t>  Pi Guy</a:t>
            </a:r>
          </a:p>
          <a:p>
            <a:endParaRPr lang="en-US" sz="2000" dirty="0">
              <a:solidFill>
                <a:schemeClr val="tx1"/>
              </a:solidFill>
            </a:endParaRPr>
          </a:p>
          <a:p>
            <a:r>
              <a:rPr lang="en-US" sz="2000" kern="1200" dirty="0">
                <a:solidFill>
                  <a:schemeClr val="tx1"/>
                </a:solidFill>
                <a:latin typeface="Arial" panose="020B0604020202020204" pitchFamily="34" charset="0"/>
                <a:cs typeface="Arial" panose="020B0604020202020204" pitchFamily="34" charset="0"/>
              </a:rPr>
              <a:t>Rajan Mahadevan</a:t>
            </a:r>
          </a:p>
          <a:p>
            <a:endParaRPr lang="en-US" sz="2000" dirty="0">
              <a:solidFill>
                <a:schemeClr val="tx1"/>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Recited 31,811 digits of </a:t>
            </a:r>
            <a:r>
              <a:rPr lang="en-US" sz="2000" dirty="0">
                <a:solidFill>
                  <a:schemeClr val="tx1"/>
                </a:solidFill>
                <a:latin typeface="Arial" panose="020B0604020202020204" pitchFamily="34" charset="0"/>
                <a:cs typeface="Arial" panose="020B0604020202020204" pitchFamily="34" charset="0"/>
                <a:sym typeface="Symbol" pitchFamily="18" charset="2"/>
              </a:rPr>
              <a:t>	</a:t>
            </a:r>
            <a:r>
              <a:rPr lang="en-US" sz="2000" dirty="0">
                <a:solidFill>
                  <a:schemeClr val="tx1"/>
                </a:solidFill>
                <a:latin typeface="Arial" panose="020B0604020202020204" pitchFamily="34" charset="0"/>
                <a:cs typeface="Arial" panose="020B0604020202020204" pitchFamily="34" charset="0"/>
              </a:rPr>
              <a:t>5 July 1981 </a:t>
            </a:r>
          </a:p>
          <a:p>
            <a:r>
              <a:rPr lang="en-US" sz="2000" dirty="0">
                <a:solidFill>
                  <a:schemeClr val="tx1"/>
                </a:solidFill>
                <a:latin typeface="Arial" panose="020B0604020202020204" pitchFamily="34" charset="0"/>
                <a:cs typeface="Arial" panose="020B0604020202020204" pitchFamily="34" charset="0"/>
              </a:rPr>
              <a:t>	 </a:t>
            </a:r>
          </a:p>
          <a:p>
            <a:endParaRPr lang="en-US" sz="2000" dirty="0">
              <a:solidFill>
                <a:schemeClr val="tx1"/>
              </a:solidFill>
              <a:latin typeface="Arial" panose="020B0604020202020204" pitchFamily="34" charset="0"/>
              <a:cs typeface="Arial" panose="020B0604020202020204" pitchFamily="34" charset="0"/>
            </a:endParaRPr>
          </a:p>
          <a:p>
            <a:r>
              <a:rPr lang="en-US" sz="2000" kern="1200" dirty="0">
                <a:solidFill>
                  <a:schemeClr val="tx1"/>
                </a:solidFill>
                <a:latin typeface="Arial" panose="020B0604020202020204" pitchFamily="34" charset="0"/>
                <a:cs typeface="Arial" panose="020B0604020202020204" pitchFamily="34" charset="0"/>
              </a:rPr>
              <a:t>“After a hard day, I like to go home and </a:t>
            </a:r>
          </a:p>
          <a:p>
            <a:r>
              <a:rPr lang="en-US" sz="2000" kern="1200" dirty="0">
                <a:solidFill>
                  <a:schemeClr val="tx1"/>
                </a:solidFill>
                <a:latin typeface="Arial" panose="020B0604020202020204" pitchFamily="34" charset="0"/>
                <a:cs typeface="Arial" panose="020B0604020202020204" pitchFamily="34" charset="0"/>
              </a:rPr>
              <a:t>memorize a few more digits of pi.” </a:t>
            </a: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endParaRPr>
          </a:p>
          <a:p>
            <a:br>
              <a:rPr lang="en-US" sz="2000" dirty="0">
                <a:solidFill>
                  <a:schemeClr val="tx1"/>
                </a:solidFill>
              </a:rPr>
            </a:br>
            <a:r>
              <a:rPr lang="en-US" sz="1900" dirty="0" err="1">
                <a:solidFill>
                  <a:schemeClr val="tx1"/>
                </a:solidFill>
              </a:rPr>
              <a:t>Biderman</a:t>
            </a:r>
            <a:r>
              <a:rPr lang="en-US" sz="1900" dirty="0">
                <a:solidFill>
                  <a:schemeClr val="tx1"/>
                </a:solidFill>
              </a:rPr>
              <a:t> et al. (1992).  </a:t>
            </a:r>
            <a:r>
              <a:rPr lang="en-US" sz="1900" b="0" i="0" dirty="0">
                <a:solidFill>
                  <a:srgbClr val="202122"/>
                </a:solidFill>
                <a:effectLst/>
                <a:latin typeface="Arial" panose="020B0604020202020204" pitchFamily="34" charset="0"/>
              </a:rPr>
              <a:t>Unexceptional spatial memory in an exceptional </a:t>
            </a:r>
            <a:r>
              <a:rPr lang="en-US" sz="1900" b="0" i="0" dirty="0" err="1">
                <a:solidFill>
                  <a:srgbClr val="202122"/>
                </a:solidFill>
                <a:effectLst/>
                <a:latin typeface="Arial" panose="020B0604020202020204" pitchFamily="34" charset="0"/>
              </a:rPr>
              <a:t>memorist</a:t>
            </a:r>
            <a:r>
              <a:rPr lang="en-US" sz="1900" b="0" i="0" dirty="0">
                <a:solidFill>
                  <a:srgbClr val="202122"/>
                </a:solidFill>
                <a:effectLst/>
                <a:latin typeface="Arial" panose="020B0604020202020204" pitchFamily="34" charset="0"/>
              </a:rPr>
              <a:t>. </a:t>
            </a:r>
          </a:p>
          <a:p>
            <a:r>
              <a:rPr lang="en-US" sz="1900" b="0" i="0" dirty="0">
                <a:solidFill>
                  <a:srgbClr val="202122"/>
                </a:solidFill>
                <a:effectLst/>
                <a:latin typeface="Arial" panose="020B0604020202020204" pitchFamily="34" charset="0"/>
              </a:rPr>
              <a:t>     </a:t>
            </a:r>
            <a:r>
              <a:rPr lang="en-US" sz="1900" b="0" i="1" dirty="0">
                <a:solidFill>
                  <a:srgbClr val="202122"/>
                </a:solidFill>
                <a:effectLst/>
                <a:latin typeface="Arial" panose="020B0604020202020204" pitchFamily="34" charset="0"/>
              </a:rPr>
              <a:t>Journal of Experimental Psychology: Learning, Memory, and Cognition.</a:t>
            </a:r>
            <a:endParaRPr lang="en-US" sz="1900" i="1" dirty="0">
              <a:solidFill>
                <a:schemeClr val="tx1"/>
              </a:solidFill>
            </a:endParaRPr>
          </a:p>
        </p:txBody>
      </p:sp>
      <p:sp>
        <p:nvSpPr>
          <p:cNvPr id="3" name="Rectangle 2"/>
          <p:cNvSpPr/>
          <p:nvPr/>
        </p:nvSpPr>
        <p:spPr>
          <a:xfrm>
            <a:off x="0" y="0"/>
            <a:ext cx="9144000" cy="6858000"/>
          </a:xfrm>
          <a:prstGeom prst="rect">
            <a:avLst/>
          </a:prstGeom>
          <a:noFill/>
          <a:ln w="285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25</a:t>
            </a:fld>
            <a:endParaRPr lang="en-US" dirty="0"/>
          </a:p>
        </p:txBody>
      </p:sp>
      <p:grpSp>
        <p:nvGrpSpPr>
          <p:cNvPr id="6" name="Group 5">
            <a:extLst>
              <a:ext uri="{FF2B5EF4-FFF2-40B4-BE49-F238E27FC236}">
                <a16:creationId xmlns:a16="http://schemas.microsoft.com/office/drawing/2014/main" id="{8BD32DBC-4444-CF9E-84BE-394D900B4A73}"/>
              </a:ext>
            </a:extLst>
          </p:cNvPr>
          <p:cNvGrpSpPr/>
          <p:nvPr/>
        </p:nvGrpSpPr>
        <p:grpSpPr>
          <a:xfrm>
            <a:off x="5455315" y="357188"/>
            <a:ext cx="3573470" cy="4727939"/>
            <a:chOff x="5455315" y="357188"/>
            <a:chExt cx="3573470" cy="4727939"/>
          </a:xfrm>
        </p:grpSpPr>
        <p:pic>
          <p:nvPicPr>
            <p:cNvPr id="71684" name="Picture 2"/>
            <p:cNvPicPr>
              <a:picLocks noChangeAspect="1" noChangeArrowheads="1"/>
            </p:cNvPicPr>
            <p:nvPr/>
          </p:nvPicPr>
          <p:blipFill rotWithShape="1">
            <a:blip r:embed="rId3" cstate="print"/>
            <a:srcRect l="29783" r="25606" b="33932"/>
            <a:stretch/>
          </p:blipFill>
          <p:spPr bwMode="auto">
            <a:xfrm>
              <a:off x="5570530" y="357188"/>
              <a:ext cx="2961943" cy="3302830"/>
            </a:xfrm>
            <a:prstGeom prst="rect">
              <a:avLst/>
            </a:prstGeom>
            <a:noFill/>
            <a:ln w="9525">
              <a:noFill/>
              <a:miter lim="800000"/>
              <a:headEnd/>
              <a:tailEnd/>
            </a:ln>
          </p:spPr>
        </p:pic>
        <p:sp>
          <p:nvSpPr>
            <p:cNvPr id="5" name="TextBox 4">
              <a:extLst>
                <a:ext uri="{FF2B5EF4-FFF2-40B4-BE49-F238E27FC236}">
                  <a16:creationId xmlns:a16="http://schemas.microsoft.com/office/drawing/2014/main" id="{164E86D8-EF60-FE6C-9A5C-0D794FCD1276}"/>
                </a:ext>
              </a:extLst>
            </p:cNvPr>
            <p:cNvSpPr txBox="1"/>
            <p:nvPr/>
          </p:nvSpPr>
          <p:spPr>
            <a:xfrm>
              <a:off x="5455315" y="3761688"/>
              <a:ext cx="3573470" cy="1323439"/>
            </a:xfrm>
            <a:prstGeom prst="rect">
              <a:avLst/>
            </a:prstGeom>
            <a:noFill/>
          </p:spPr>
          <p:txBody>
            <a:bodyPr wrap="square">
              <a:spAutoFit/>
            </a:bodyPr>
            <a:lstStyle/>
            <a:p>
              <a:pPr algn="ctr"/>
              <a:r>
                <a:rPr lang="en-US" sz="2000" dirty="0" err="1">
                  <a:solidFill>
                    <a:schemeClr val="tx1"/>
                  </a:solidFill>
                  <a:latin typeface="Arial" panose="020B0604020202020204" pitchFamily="34" charset="0"/>
                  <a:cs typeface="Arial" panose="020B0604020202020204" pitchFamily="34" charset="0"/>
                </a:rPr>
                <a:t>Rajan</a:t>
              </a:r>
              <a:r>
                <a:rPr lang="en-US" sz="2000" dirty="0">
                  <a:solidFill>
                    <a:schemeClr val="tx1"/>
                  </a:solidFill>
                  <a:latin typeface="Arial" panose="020B0604020202020204" pitchFamily="34" charset="0"/>
                  <a:cs typeface="Arial" panose="020B0604020202020204" pitchFamily="34" charset="0"/>
                </a:rPr>
                <a:t> Mahadevan</a:t>
              </a:r>
            </a:p>
            <a:p>
              <a:pPr algn="ctr"/>
              <a:r>
                <a:rPr lang="en-US" sz="2000" dirty="0">
                  <a:solidFill>
                    <a:schemeClr val="tx1"/>
                  </a:solidFill>
                  <a:latin typeface="Arial" panose="020B0604020202020204" pitchFamily="34" charset="0"/>
                  <a:cs typeface="Arial" panose="020B0604020202020204" pitchFamily="34" charset="0"/>
                </a:rPr>
                <a:t>1957-</a:t>
              </a:r>
            </a:p>
            <a:p>
              <a:pPr algn="ctr"/>
              <a:r>
                <a:rPr lang="en-US" sz="2000" dirty="0">
                  <a:solidFill>
                    <a:schemeClr val="tx1"/>
                  </a:solidFill>
                  <a:latin typeface="Arial" panose="020B0604020202020204" pitchFamily="34" charset="0"/>
                  <a:cs typeface="Arial" panose="020B0604020202020204" pitchFamily="34" charset="0"/>
                </a:rPr>
                <a:t>BA Psychology</a:t>
              </a:r>
            </a:p>
            <a:p>
              <a:pPr algn="ctr"/>
              <a:r>
                <a:rPr lang="en-US" sz="2000" dirty="0">
                  <a:solidFill>
                    <a:schemeClr val="tx1"/>
                  </a:solidFill>
                  <a:latin typeface="Arial" panose="020B0604020202020204" pitchFamily="34" charset="0"/>
                  <a:cs typeface="Arial" panose="020B0604020202020204" pitchFamily="34" charset="0"/>
                </a:rPr>
                <a:t>MA Clinical Psychology</a:t>
              </a:r>
              <a:endParaRPr lang="en-US" sz="2000" dirty="0"/>
            </a:p>
          </p:txBody>
        </p:sp>
      </p:grpSp>
    </p:spTree>
    <p:extLst>
      <p:ext uri="{BB962C8B-B14F-4D97-AF65-F5344CB8AC3E}">
        <p14:creationId xmlns:p14="http://schemas.microsoft.com/office/powerpoint/2010/main" val="1509584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115887" y="136524"/>
            <a:ext cx="8912225" cy="576583"/>
          </a:xfrm>
          <a:prstGeom prst="rect">
            <a:avLst/>
          </a:prstGeom>
          <a:noFill/>
          <a:ln w="9525">
            <a:noFill/>
            <a:miter lim="800000"/>
            <a:headEnd/>
            <a:tailEnd/>
          </a:ln>
        </p:spPr>
        <p:txBody>
          <a:bodyPr lIns="91432" tIns="45716" rIns="91432" bIns="45716"/>
          <a:lstStyle/>
          <a:p>
            <a:r>
              <a:rPr lang="en-US" sz="2800" dirty="0">
                <a:solidFill>
                  <a:schemeClr val="accent6">
                    <a:lumMod val="50000"/>
                  </a:schemeClr>
                </a:solidFill>
              </a:rPr>
              <a:t>Pi Lovers</a:t>
            </a:r>
          </a:p>
          <a:p>
            <a:endParaRPr lang="en-US" sz="2000" dirty="0">
              <a:solidFill>
                <a:schemeClr val="tx1"/>
              </a:solidFill>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r>
              <a:rPr lang="en-US" sz="2000" dirty="0">
                <a:solidFill>
                  <a:schemeClr val="tx1"/>
                </a:solidFill>
                <a:latin typeface="Arial" panose="020B0604020202020204" pitchFamily="34" charset="0"/>
                <a:cs typeface="Arial" panose="020B0604020202020204" pitchFamily="34" charset="0"/>
              </a:rPr>
              <a:t>	</a:t>
            </a:r>
          </a:p>
          <a:p>
            <a:endParaRPr lang="en-US" sz="20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sz="2000" b="0" kern="1200" dirty="0">
              <a:solidFill>
                <a:schemeClr val="tx1"/>
              </a:solidFill>
              <a:latin typeface="Arial" panose="020B0604020202020204" pitchFamily="34" charset="0"/>
              <a:cs typeface="Arial" panose="020B0604020202020204" pitchFamily="34" charset="0"/>
            </a:endParaRPr>
          </a:p>
          <a:p>
            <a:pPr>
              <a:lnSpc>
                <a:spcPct val="150000"/>
              </a:lnSpc>
            </a:pPr>
            <a:r>
              <a:rPr lang="en-US" sz="2000" b="0" kern="1200" dirty="0">
                <a:solidFill>
                  <a:schemeClr val="tx1"/>
                </a:solidFill>
                <a:latin typeface="Arial" panose="020B0604020202020204" pitchFamily="34" charset="0"/>
                <a:cs typeface="Arial" panose="020B0604020202020204" pitchFamily="34" charset="0"/>
              </a:rPr>
              <a:t>“They take long, romantic walks during which he recites a few places of </a:t>
            </a:r>
            <a:r>
              <a:rPr lang="en-US" sz="2000" b="0" kern="1200" dirty="0">
                <a:solidFill>
                  <a:schemeClr val="tx1"/>
                </a:solidFill>
                <a:latin typeface="Arial" panose="020B0604020202020204" pitchFamily="34" charset="0"/>
                <a:cs typeface="Arial" panose="020B0604020202020204" pitchFamily="34" charset="0"/>
                <a:sym typeface="Symbol"/>
              </a:rPr>
              <a:t></a:t>
            </a:r>
            <a:r>
              <a:rPr lang="en-US" sz="2000" b="0" kern="1200" dirty="0">
                <a:solidFill>
                  <a:schemeClr val="tx1"/>
                </a:solidFill>
                <a:latin typeface="Arial" panose="020B0604020202020204" pitchFamily="34" charset="0"/>
                <a:cs typeface="Arial" panose="020B0604020202020204" pitchFamily="34" charset="0"/>
              </a:rPr>
              <a:t>, then she says a few, then he says a few.” </a:t>
            </a:r>
          </a:p>
          <a:p>
            <a:pPr>
              <a:lnSpc>
                <a:spcPct val="150000"/>
              </a:lnSpc>
            </a:pPr>
            <a:endParaRPr lang="en-US" sz="2000" dirty="0">
              <a:solidFill>
                <a:schemeClr val="tx1"/>
              </a:solidFill>
              <a:latin typeface="Arial" panose="020B0604020202020204" pitchFamily="34" charset="0"/>
              <a:cs typeface="Arial" panose="020B0604020202020204" pitchFamily="34" charset="0"/>
            </a:endParaRPr>
          </a:p>
          <a:p>
            <a:pPr>
              <a:lnSpc>
                <a:spcPct val="150000"/>
              </a:lnSpc>
            </a:pPr>
            <a:r>
              <a:rPr lang="en-US" sz="2000" b="0" kern="1200" dirty="0">
                <a:solidFill>
                  <a:schemeClr val="tx1"/>
                </a:solidFill>
                <a:latin typeface="Arial" panose="020B0604020202020204" pitchFamily="34" charset="0"/>
                <a:cs typeface="Arial" panose="020B0604020202020204" pitchFamily="34" charset="0"/>
              </a:rPr>
              <a:t>(Kalat, 2002)</a:t>
            </a:r>
            <a:endParaRPr lang="en-US" sz="2000" b="1" kern="1200" dirty="0">
              <a:solidFill>
                <a:schemeClr val="tx1"/>
              </a:solidFill>
              <a:latin typeface="Arial" panose="020B0604020202020204" pitchFamily="34" charset="0"/>
              <a:cs typeface="Arial" panose="020B0604020202020204" pitchFamily="34" charset="0"/>
            </a:endParaRPr>
          </a:p>
          <a:p>
            <a:endParaRPr lang="en-US" sz="2000" dirty="0">
              <a:solidFill>
                <a:schemeClr val="tx1"/>
              </a:solidFill>
            </a:endParaRPr>
          </a:p>
          <a:p>
            <a:endParaRPr lang="en-US" sz="2000" dirty="0">
              <a:solidFill>
                <a:schemeClr val="tx1"/>
              </a:solidFill>
            </a:endParaRPr>
          </a:p>
          <a:p>
            <a:br>
              <a:rPr lang="en-US" sz="2000" dirty="0">
                <a:solidFill>
                  <a:schemeClr val="tx1"/>
                </a:solidFill>
              </a:rPr>
            </a:br>
            <a:r>
              <a:rPr lang="en-US" sz="2000" dirty="0">
                <a:solidFill>
                  <a:schemeClr val="tx1"/>
                </a:solidFill>
              </a:rPr>
              <a:t> </a:t>
            </a:r>
          </a:p>
          <a:p>
            <a:pPr>
              <a:lnSpc>
                <a:spcPct val="150000"/>
              </a:lnSpc>
            </a:pPr>
            <a:endParaRPr lang="en-US" sz="2000" dirty="0">
              <a:solidFill>
                <a:schemeClr val="tx1"/>
              </a:solidFill>
            </a:endParaRPr>
          </a:p>
        </p:txBody>
      </p:sp>
      <p:sp>
        <p:nvSpPr>
          <p:cNvPr id="3" name="Rectangle 2"/>
          <p:cNvSpPr/>
          <p:nvPr/>
        </p:nvSpPr>
        <p:spPr>
          <a:xfrm>
            <a:off x="0" y="0"/>
            <a:ext cx="9144000" cy="6858000"/>
          </a:xfrm>
          <a:prstGeom prst="rect">
            <a:avLst/>
          </a:prstGeom>
          <a:noFill/>
          <a:ln w="285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26</a:t>
            </a:fld>
            <a:endParaRPr lang="en-US" dirty="0"/>
          </a:p>
        </p:txBody>
      </p:sp>
      <p:grpSp>
        <p:nvGrpSpPr>
          <p:cNvPr id="5" name="Group 4">
            <a:extLst>
              <a:ext uri="{FF2B5EF4-FFF2-40B4-BE49-F238E27FC236}">
                <a16:creationId xmlns:a16="http://schemas.microsoft.com/office/drawing/2014/main" id="{9565E7E6-9768-9C82-2E32-5D09110F1224}"/>
              </a:ext>
            </a:extLst>
          </p:cNvPr>
          <p:cNvGrpSpPr/>
          <p:nvPr/>
        </p:nvGrpSpPr>
        <p:grpSpPr>
          <a:xfrm>
            <a:off x="1499600" y="1275591"/>
            <a:ext cx="2590800" cy="2643188"/>
            <a:chOff x="961930" y="964406"/>
            <a:chExt cx="2590800" cy="2643188"/>
          </a:xfrm>
        </p:grpSpPr>
        <p:pic>
          <p:nvPicPr>
            <p:cNvPr id="1028" name="Picture 4" descr="One on one... with Martin Conway | The Psychologist">
              <a:extLst>
                <a:ext uri="{FF2B5EF4-FFF2-40B4-BE49-F238E27FC236}">
                  <a16:creationId xmlns:a16="http://schemas.microsoft.com/office/drawing/2014/main" id="{FEB98E74-88BB-4500-948C-44C75F73E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930" y="964406"/>
              <a:ext cx="2590800" cy="17621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BBA0D393-A1ED-8E9E-8E83-E75A2679DE2B}"/>
                </a:ext>
              </a:extLst>
            </p:cNvPr>
            <p:cNvSpPr>
              <a:spLocks noChangeArrowheads="1"/>
            </p:cNvSpPr>
            <p:nvPr/>
          </p:nvSpPr>
          <p:spPr bwMode="auto">
            <a:xfrm>
              <a:off x="1136125" y="2839494"/>
              <a:ext cx="1920250" cy="768100"/>
            </a:xfrm>
            <a:prstGeom prst="rect">
              <a:avLst/>
            </a:prstGeom>
            <a:noFill/>
            <a:ln w="9525">
              <a:noFill/>
              <a:miter lim="800000"/>
              <a:headEnd/>
              <a:tailEnd/>
            </a:ln>
          </p:spPr>
          <p:txBody>
            <a:bodyPr lIns="91432" tIns="45716" rIns="91432" bIns="45716"/>
            <a:lstStyle/>
            <a:p>
              <a:pPr algn="ctr"/>
              <a:r>
                <a:rPr lang="en-US" sz="2000" dirty="0">
                  <a:solidFill>
                    <a:schemeClr val="tx1"/>
                  </a:solidFill>
                  <a:latin typeface="Arial" panose="020B0604020202020204" pitchFamily="34" charset="0"/>
                  <a:cs typeface="Arial" panose="020B0604020202020204" pitchFamily="34" charset="0"/>
                </a:rPr>
                <a:t>Martin Conway </a:t>
              </a:r>
            </a:p>
            <a:p>
              <a:pPr algn="ctr"/>
              <a:r>
                <a:rPr lang="en-US" sz="2000" dirty="0">
                  <a:solidFill>
                    <a:schemeClr val="tx1"/>
                  </a:solidFill>
                  <a:latin typeface="Arial" panose="020B0604020202020204" pitchFamily="34" charset="0"/>
                  <a:cs typeface="Arial" panose="020B0604020202020204" pitchFamily="34" charset="0"/>
                </a:rPr>
                <a:t>1952-2022	</a:t>
              </a:r>
              <a:endParaRPr lang="en-US" sz="2000" dirty="0">
                <a:solidFill>
                  <a:schemeClr val="tx1"/>
                </a:solidFill>
              </a:endParaRPr>
            </a:p>
          </p:txBody>
        </p:sp>
      </p:grpSp>
      <p:grpSp>
        <p:nvGrpSpPr>
          <p:cNvPr id="7" name="Group 6">
            <a:extLst>
              <a:ext uri="{FF2B5EF4-FFF2-40B4-BE49-F238E27FC236}">
                <a16:creationId xmlns:a16="http://schemas.microsoft.com/office/drawing/2014/main" id="{55F70C9F-5BCF-5194-903A-184DFA8D9E3A}"/>
              </a:ext>
            </a:extLst>
          </p:cNvPr>
          <p:cNvGrpSpPr/>
          <p:nvPr/>
        </p:nvGrpSpPr>
        <p:grpSpPr>
          <a:xfrm>
            <a:off x="4325711" y="1278320"/>
            <a:ext cx="2227489" cy="2640459"/>
            <a:chOff x="4187950" y="967135"/>
            <a:chExt cx="2227489" cy="2640459"/>
          </a:xfrm>
        </p:grpSpPr>
        <p:pic>
          <p:nvPicPr>
            <p:cNvPr id="1030" name="Picture 6" descr="Professor Susan Gathercole - Department of Psychiatry">
              <a:extLst>
                <a:ext uri="{FF2B5EF4-FFF2-40B4-BE49-F238E27FC236}">
                  <a16:creationId xmlns:a16="http://schemas.microsoft.com/office/drawing/2014/main" id="{75AF1DAC-BF72-4F8C-BA1A-255BD5FE8D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7950" y="967135"/>
              <a:ext cx="1905000" cy="17621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3A8249B6-C9AE-A527-EF8C-490E1C0539BB}"/>
                </a:ext>
              </a:extLst>
            </p:cNvPr>
            <p:cNvSpPr>
              <a:spLocks noChangeArrowheads="1"/>
            </p:cNvSpPr>
            <p:nvPr/>
          </p:nvSpPr>
          <p:spPr bwMode="auto">
            <a:xfrm>
              <a:off x="4192054" y="2839494"/>
              <a:ext cx="2223385" cy="768100"/>
            </a:xfrm>
            <a:prstGeom prst="rect">
              <a:avLst/>
            </a:prstGeom>
            <a:noFill/>
            <a:ln w="9525">
              <a:noFill/>
              <a:miter lim="800000"/>
              <a:headEnd/>
              <a:tailEnd/>
            </a:ln>
          </p:spPr>
          <p:txBody>
            <a:bodyPr lIns="91432" tIns="45716" rIns="91432" bIns="45716"/>
            <a:lstStyle/>
            <a:p>
              <a:pPr algn="ctr"/>
              <a:r>
                <a:rPr lang="en-US" sz="2000" dirty="0">
                  <a:solidFill>
                    <a:schemeClr val="tx1"/>
                  </a:solidFill>
                  <a:latin typeface="Arial" panose="020B0604020202020204" pitchFamily="34" charset="0"/>
                  <a:cs typeface="Arial" panose="020B0604020202020204" pitchFamily="34" charset="0"/>
                </a:rPr>
                <a:t>Susan Gathercole</a:t>
              </a:r>
            </a:p>
            <a:p>
              <a:pPr algn="ctr"/>
              <a:r>
                <a:rPr lang="en-US" sz="2000" dirty="0">
                  <a:solidFill>
                    <a:schemeClr val="tx1"/>
                  </a:solidFill>
                  <a:latin typeface="Arial" panose="020B0604020202020204" pitchFamily="34" charset="0"/>
                  <a:cs typeface="Arial" panose="020B0604020202020204" pitchFamily="34" charset="0"/>
                </a:rPr>
                <a:t>1958- 	</a:t>
              </a:r>
              <a:endParaRPr lang="en-US" sz="2000" dirty="0">
                <a:solidFill>
                  <a:schemeClr val="tx1"/>
                </a:solidFill>
              </a:endParaRPr>
            </a:p>
          </p:txBody>
        </p:sp>
      </p:grpSp>
    </p:spTree>
    <p:extLst>
      <p:ext uri="{BB962C8B-B14F-4D97-AF65-F5344CB8AC3E}">
        <p14:creationId xmlns:p14="http://schemas.microsoft.com/office/powerpoint/2010/main" val="197133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231775" y="203200"/>
            <a:ext cx="8912225" cy="422275"/>
          </a:xfrm>
          <a:prstGeom prst="rect">
            <a:avLst/>
          </a:prstGeom>
          <a:noFill/>
          <a:ln w="9525">
            <a:noFill/>
            <a:miter lim="800000"/>
            <a:headEnd/>
            <a:tailEnd/>
          </a:ln>
        </p:spPr>
        <p:txBody>
          <a:bodyPr lIns="91432" tIns="45716" rIns="91432" bIns="45716"/>
          <a:lstStyle/>
          <a:p>
            <a:endParaRPr lang="en-US" sz="9600">
              <a:solidFill>
                <a:schemeClr val="tx1"/>
              </a:solidFill>
            </a:endParaRPr>
          </a:p>
          <a:p>
            <a:r>
              <a:rPr lang="en-US" sz="9600">
                <a:solidFill>
                  <a:schemeClr val="tx1"/>
                </a:solidFill>
              </a:rPr>
              <a:t>  The End</a:t>
            </a:r>
          </a:p>
          <a:p>
            <a:endParaRPr lang="en-US" sz="2000">
              <a:solidFill>
                <a:schemeClr val="tx1"/>
              </a:solidFill>
            </a:endParaRPr>
          </a:p>
          <a:p>
            <a:endParaRPr lang="en-US" sz="2000">
              <a:solidFill>
                <a:schemeClr val="tx1"/>
              </a:solidFill>
            </a:endParaRPr>
          </a:p>
        </p:txBody>
      </p:sp>
      <p:sp>
        <p:nvSpPr>
          <p:cNvPr id="4" name="Rectangle 3"/>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061B0D59-1EE0-47C5-A32B-DCB9766E7AF6}"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0" y="774"/>
            <a:ext cx="9144000" cy="6654800"/>
          </a:xfrm>
          <a:prstGeom prst="rect">
            <a:avLst/>
          </a:prstGeom>
          <a:noFill/>
          <a:ln w="9525">
            <a:noFill/>
            <a:miter lim="800000"/>
            <a:headEnd/>
            <a:tailEnd/>
          </a:ln>
        </p:spPr>
        <p:txBody>
          <a:bodyPr lIns="91432" tIns="45716" rIns="91432" bIns="45716"/>
          <a:lstStyle/>
          <a:p>
            <a:pPr>
              <a:lnSpc>
                <a:spcPct val="150000"/>
              </a:lnSpc>
            </a:pPr>
            <a:r>
              <a:rPr lang="en-US" sz="2000" dirty="0">
                <a:solidFill>
                  <a:schemeClr val="accent6">
                    <a:lumMod val="50000"/>
                  </a:schemeClr>
                </a:solidFill>
              </a:rPr>
              <a:t>Another Caveat: Measures of span disallow Ss who use long-term memory. </a:t>
            </a:r>
          </a:p>
          <a:p>
            <a:pPr>
              <a:lnSpc>
                <a:spcPct val="150000"/>
              </a:lnSpc>
            </a:pPr>
            <a:endParaRPr lang="en-US" sz="2000" u="sng" dirty="0">
              <a:solidFill>
                <a:schemeClr val="tx1"/>
              </a:solidFill>
            </a:endParaRPr>
          </a:p>
          <a:p>
            <a:pPr>
              <a:lnSpc>
                <a:spcPct val="150000"/>
              </a:lnSpc>
            </a:pPr>
            <a:r>
              <a:rPr lang="en-US" sz="2000" u="sng" dirty="0">
                <a:solidFill>
                  <a:schemeClr val="tx1"/>
                </a:solidFill>
              </a:rPr>
              <a:t>Digit Span Study</a:t>
            </a:r>
          </a:p>
          <a:p>
            <a:pPr>
              <a:lnSpc>
                <a:spcPct val="150000"/>
              </a:lnSpc>
            </a:pPr>
            <a:r>
              <a:rPr lang="en-US" sz="2000" dirty="0">
                <a:solidFill>
                  <a:schemeClr val="tx1"/>
                </a:solidFill>
              </a:rPr>
              <a:t>Two Ss practiced digit span during 220+ sessions over 20 months.</a:t>
            </a:r>
          </a:p>
          <a:p>
            <a:pPr>
              <a:lnSpc>
                <a:spcPct val="150000"/>
              </a:lnSpc>
            </a:pPr>
            <a:endParaRPr lang="en-US" sz="2000" dirty="0">
              <a:solidFill>
                <a:schemeClr val="tx1"/>
              </a:solidFill>
            </a:endParaRPr>
          </a:p>
          <a:p>
            <a:pPr>
              <a:lnSpc>
                <a:spcPct val="150000"/>
              </a:lnSpc>
            </a:pPr>
            <a:r>
              <a:rPr lang="en-US" sz="2000" dirty="0">
                <a:solidFill>
                  <a:schemeClr val="tx1"/>
                </a:solidFill>
              </a:rPr>
              <a:t>Both Ss used strategies.</a:t>
            </a:r>
          </a:p>
          <a:p>
            <a:pPr>
              <a:lnSpc>
                <a:spcPct val="150000"/>
              </a:lnSpc>
            </a:pPr>
            <a:r>
              <a:rPr lang="en-US" sz="2000" dirty="0">
                <a:solidFill>
                  <a:schemeClr val="tx1"/>
                </a:solidFill>
              </a:rPr>
              <a:t> </a:t>
            </a:r>
          </a:p>
          <a:p>
            <a:pPr>
              <a:lnSpc>
                <a:spcPct val="150000"/>
              </a:lnSpc>
            </a:pPr>
            <a:r>
              <a:rPr lang="en-US" sz="2000" dirty="0">
                <a:solidFill>
                  <a:schemeClr val="accent1">
                    <a:lumMod val="75000"/>
                  </a:schemeClr>
                </a:solidFill>
              </a:rPr>
              <a:t>“[SF] </a:t>
            </a:r>
            <a:r>
              <a:rPr lang="en-US" sz="2000" i="1" dirty="0">
                <a:solidFill>
                  <a:schemeClr val="accent1">
                    <a:lumMod val="75000"/>
                  </a:schemeClr>
                </a:solidFill>
              </a:rPr>
              <a:t>remembered 3492 as </a:t>
            </a:r>
          </a:p>
          <a:p>
            <a:pPr>
              <a:lnSpc>
                <a:spcPct val="150000"/>
              </a:lnSpc>
            </a:pPr>
            <a:r>
              <a:rPr lang="en-US" sz="2000" i="1" dirty="0">
                <a:solidFill>
                  <a:schemeClr val="accent1">
                    <a:lumMod val="75000"/>
                  </a:schemeClr>
                </a:solidFill>
              </a:rPr>
              <a:t>3 minutes and 49.2 seconds, near </a:t>
            </a:r>
          </a:p>
          <a:p>
            <a:pPr>
              <a:lnSpc>
                <a:spcPct val="150000"/>
              </a:lnSpc>
            </a:pPr>
            <a:r>
              <a:rPr lang="en-US" sz="2000" i="1" dirty="0">
                <a:solidFill>
                  <a:schemeClr val="accent1">
                    <a:lumMod val="75000"/>
                  </a:schemeClr>
                </a:solidFill>
              </a:rPr>
              <a:t>world-record time for running a mile.”</a:t>
            </a:r>
          </a:p>
          <a:p>
            <a:pPr>
              <a:lnSpc>
                <a:spcPct val="150000"/>
              </a:lnSpc>
            </a:pPr>
            <a:endParaRPr lang="en-US" sz="2000" i="1" dirty="0">
              <a:solidFill>
                <a:schemeClr val="accent1">
                  <a:lumMod val="75000"/>
                </a:schemeClr>
              </a:solidFill>
            </a:endParaRPr>
          </a:p>
          <a:p>
            <a:pPr>
              <a:lnSpc>
                <a:spcPct val="150000"/>
              </a:lnSpc>
            </a:pPr>
            <a:endParaRPr lang="en-US" sz="2000" i="1" dirty="0">
              <a:solidFill>
                <a:schemeClr val="accent1">
                  <a:lumMod val="75000"/>
                </a:schemeClr>
              </a:solidFill>
            </a:endParaRPr>
          </a:p>
          <a:p>
            <a:pPr>
              <a:lnSpc>
                <a:spcPct val="150000"/>
              </a:lnSpc>
            </a:pPr>
            <a:endParaRPr lang="en-US" sz="2000" dirty="0">
              <a:solidFill>
                <a:schemeClr val="tx1"/>
              </a:solidFill>
            </a:endParaRPr>
          </a:p>
          <a:p>
            <a:pPr>
              <a:lnSpc>
                <a:spcPct val="150000"/>
              </a:lnSpc>
            </a:pPr>
            <a:r>
              <a:rPr lang="en-US" sz="2000" dirty="0">
                <a:solidFill>
                  <a:schemeClr val="tx1"/>
                </a:solidFill>
              </a:rPr>
              <a:t>(Ericsson &amp; Chase, 1982, p. 609)</a:t>
            </a:r>
          </a:p>
        </p:txBody>
      </p:sp>
      <p:sp>
        <p:nvSpPr>
          <p:cNvPr id="27651" name="Picture 2"/>
          <p:cNvSpPr>
            <a:spLocks noChangeAspect="1" noChangeArrowheads="1"/>
          </p:cNvSpPr>
          <p:nvPr/>
        </p:nvSpPr>
        <p:spPr bwMode="auto">
          <a:xfrm>
            <a:off x="6069013" y="279400"/>
            <a:ext cx="2709862" cy="2495550"/>
          </a:xfrm>
          <a:prstGeom prst="rect">
            <a:avLst/>
          </a:prstGeom>
          <a:noFill/>
          <a:ln w="9525">
            <a:noFill/>
            <a:miter lim="800000"/>
            <a:headEnd/>
            <a:tailEnd/>
          </a:ln>
        </p:spPr>
        <p:txBody>
          <a:bodyPr/>
          <a:lstStyle/>
          <a:p>
            <a:endParaRPr lang="en-US"/>
          </a:p>
        </p:txBody>
      </p:sp>
      <p:sp>
        <p:nvSpPr>
          <p:cNvPr id="3" name="Slide Number Placeholder 2"/>
          <p:cNvSpPr>
            <a:spLocks noGrp="1"/>
          </p:cNvSpPr>
          <p:nvPr>
            <p:ph type="sldNum" sz="quarter" idx="12"/>
          </p:nvPr>
        </p:nvSpPr>
        <p:spPr/>
        <p:txBody>
          <a:bodyPr/>
          <a:lstStyle/>
          <a:p>
            <a:pPr>
              <a:defRPr/>
            </a:pPr>
            <a:fld id="{F00BF97B-9693-44EF-96C9-AD49F155813B}" type="slidenum">
              <a:rPr lang="en-US" smtClean="0"/>
              <a:pPr>
                <a:defRPr/>
              </a:pPr>
              <a:t>28</a:t>
            </a:fld>
            <a:endParaRPr lang="en-US" dirty="0"/>
          </a:p>
        </p:txBody>
      </p:sp>
      <p:grpSp>
        <p:nvGrpSpPr>
          <p:cNvPr id="6" name="Group 5">
            <a:extLst>
              <a:ext uri="{FF2B5EF4-FFF2-40B4-BE49-F238E27FC236}">
                <a16:creationId xmlns:a16="http://schemas.microsoft.com/office/drawing/2014/main" id="{C60E979D-F275-3615-C022-C0671BCA06BB}"/>
              </a:ext>
            </a:extLst>
          </p:cNvPr>
          <p:cNvGrpSpPr/>
          <p:nvPr/>
        </p:nvGrpSpPr>
        <p:grpSpPr>
          <a:xfrm>
            <a:off x="4342010" y="2035385"/>
            <a:ext cx="4801990" cy="4279864"/>
            <a:chOff x="4379975" y="2353660"/>
            <a:chExt cx="4571560" cy="3972624"/>
          </a:xfrm>
        </p:grpSpPr>
        <p:pic>
          <p:nvPicPr>
            <p:cNvPr id="2" name="Picture 1"/>
            <p:cNvPicPr>
              <a:picLocks noChangeAspect="1"/>
            </p:cNvPicPr>
            <p:nvPr/>
          </p:nvPicPr>
          <p:blipFill>
            <a:blip r:embed="rId2"/>
            <a:stretch>
              <a:fillRect/>
            </a:stretch>
          </p:blipFill>
          <p:spPr>
            <a:xfrm>
              <a:off x="4379975" y="2353660"/>
              <a:ext cx="4571560" cy="3972624"/>
            </a:xfrm>
            <a:prstGeom prst="rect">
              <a:avLst/>
            </a:prstGeom>
          </p:spPr>
        </p:pic>
        <p:sp>
          <p:nvSpPr>
            <p:cNvPr id="4" name="Rectangle 4">
              <a:extLst>
                <a:ext uri="{FF2B5EF4-FFF2-40B4-BE49-F238E27FC236}">
                  <a16:creationId xmlns:a16="http://schemas.microsoft.com/office/drawing/2014/main" id="{993DEB62-512F-CED7-5E00-159AC33710B7}"/>
                </a:ext>
              </a:extLst>
            </p:cNvPr>
            <p:cNvSpPr>
              <a:spLocks noChangeArrowheads="1"/>
            </p:cNvSpPr>
            <p:nvPr/>
          </p:nvSpPr>
          <p:spPr bwMode="auto">
            <a:xfrm>
              <a:off x="8214237" y="3429000"/>
              <a:ext cx="564638" cy="404030"/>
            </a:xfrm>
            <a:prstGeom prst="rect">
              <a:avLst/>
            </a:prstGeom>
            <a:noFill/>
            <a:ln w="9525">
              <a:noFill/>
              <a:miter lim="800000"/>
              <a:headEnd/>
              <a:tailEnd/>
            </a:ln>
          </p:spPr>
          <p:txBody>
            <a:bodyPr lIns="91432" tIns="45716" rIns="91432" bIns="45716"/>
            <a:lstStyle/>
            <a:p>
              <a:r>
                <a:rPr lang="en-US" sz="2000" dirty="0">
                  <a:solidFill>
                    <a:schemeClr val="accent6">
                      <a:lumMod val="75000"/>
                    </a:schemeClr>
                  </a:solidFill>
                </a:rPr>
                <a:t>BB</a:t>
              </a:r>
            </a:p>
          </p:txBody>
        </p:sp>
        <p:sp>
          <p:nvSpPr>
            <p:cNvPr id="5" name="Rectangle 4">
              <a:extLst>
                <a:ext uri="{FF2B5EF4-FFF2-40B4-BE49-F238E27FC236}">
                  <a16:creationId xmlns:a16="http://schemas.microsoft.com/office/drawing/2014/main" id="{E1DBCE15-D836-9515-53BF-D2E940CEE168}"/>
                </a:ext>
              </a:extLst>
            </p:cNvPr>
            <p:cNvSpPr>
              <a:spLocks noChangeArrowheads="1"/>
            </p:cNvSpPr>
            <p:nvPr/>
          </p:nvSpPr>
          <p:spPr bwMode="auto">
            <a:xfrm>
              <a:off x="7780249" y="2576672"/>
              <a:ext cx="564638" cy="404030"/>
            </a:xfrm>
            <a:prstGeom prst="rect">
              <a:avLst/>
            </a:prstGeom>
            <a:noFill/>
            <a:ln w="9525">
              <a:noFill/>
              <a:miter lim="800000"/>
              <a:headEnd/>
              <a:tailEnd/>
            </a:ln>
          </p:spPr>
          <p:txBody>
            <a:bodyPr lIns="91432" tIns="45716" rIns="91432" bIns="45716"/>
            <a:lstStyle/>
            <a:p>
              <a:r>
                <a:rPr lang="en-US" sz="2000" dirty="0">
                  <a:solidFill>
                    <a:schemeClr val="tx1">
                      <a:lumMod val="75000"/>
                      <a:lumOff val="25000"/>
                    </a:schemeClr>
                  </a:solidFill>
                </a:rPr>
                <a:t>SF</a:t>
              </a:r>
            </a:p>
          </p:txBody>
        </p:sp>
      </p:grpSp>
    </p:spTree>
    <p:extLst>
      <p:ext uri="{BB962C8B-B14F-4D97-AF65-F5344CB8AC3E}">
        <p14:creationId xmlns:p14="http://schemas.microsoft.com/office/powerpoint/2010/main" val="2627618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14342</TotalTime>
  <Words>2560</Words>
  <Application>Microsoft Office PowerPoint</Application>
  <PresentationFormat>Letter Paper (8.5x11 in)</PresentationFormat>
  <Paragraphs>469</Paragraphs>
  <Slides>28</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Rohrer</dc:creator>
  <cp:lastModifiedBy>Doug Rohrer</cp:lastModifiedBy>
  <cp:revision>4451</cp:revision>
  <dcterms:created xsi:type="dcterms:W3CDTF">2001-03-07T20:29:22Z</dcterms:created>
  <dcterms:modified xsi:type="dcterms:W3CDTF">2025-10-21T20:29:51Z</dcterms:modified>
</cp:coreProperties>
</file>