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7"/>
  </p:notesMasterIdLst>
  <p:handoutMasterIdLst>
    <p:handoutMasterId r:id="rId18"/>
  </p:handoutMasterIdLst>
  <p:sldIdLst>
    <p:sldId id="1161" r:id="rId2"/>
    <p:sldId id="1181" r:id="rId3"/>
    <p:sldId id="1166" r:id="rId4"/>
    <p:sldId id="1169" r:id="rId5"/>
    <p:sldId id="1176" r:id="rId6"/>
    <p:sldId id="786" r:id="rId7"/>
    <p:sldId id="864" r:id="rId8"/>
    <p:sldId id="1170" r:id="rId9"/>
    <p:sldId id="1178" r:id="rId10"/>
    <p:sldId id="920" r:id="rId11"/>
    <p:sldId id="1043" r:id="rId12"/>
    <p:sldId id="1180" r:id="rId13"/>
    <p:sldId id="1061" r:id="rId14"/>
    <p:sldId id="1062" r:id="rId15"/>
    <p:sldId id="1179" r:id="rId16"/>
  </p:sldIdLst>
  <p:sldSz cx="9144000" cy="6858000" type="letter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sz="2400" kern="1200">
        <a:solidFill>
          <a:srgbClr val="CC33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CC33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CC33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CC33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CC330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A50021"/>
    <a:srgbClr val="333300"/>
    <a:srgbClr val="663300"/>
    <a:srgbClr val="800000"/>
    <a:srgbClr val="003366"/>
    <a:srgbClr val="FF505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4" autoAdjust="0"/>
    <p:restoredTop sz="94537" autoAdjust="0"/>
  </p:normalViewPr>
  <p:slideViewPr>
    <p:cSldViewPr>
      <p:cViewPr>
        <p:scale>
          <a:sx n="136" d="100"/>
          <a:sy n="136" d="100"/>
        </p:scale>
        <p:origin x="810" y="-9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896" y="-108"/>
      </p:cViewPr>
      <p:guideLst>
        <p:guide orient="horz" pos="3024"/>
        <p:guide pos="2304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A7636FE-100F-43F4-94A5-D47F2E8EC0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41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1T16:00:26.6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1652 826 24498,'-1'32'0,"-1"1"0,-1-1 0,-1 0 0,-2 0 0,-1 0 0,-1-1 0,-1 0 0,-2 0 0,-1-1 0,-1 0 0,-1-1 0,-1 0 0,-2-1 0,0-1 0,-2 0 0,0-2 0,-2 0 0,0 0 0,-2-2 0,0 0 0,-2-2 0,0 0 0,0-2 0,-2 0 0,0-2 0,-1 0 0,-1-2 0,0-1 0,-1-1 0,0-1 0,-1-1 0,0-2 0,0-1 0,-1-1 0,0-1 0,0-2 0,0-1 0,-1-1 0,1-1 0,0-2 0,-1-1 0,1-1 0,0-1 0,0-2 0,0-1 0,1-1 0,0-1 0,0-2 0,1-1 0,0-1 0,1-1 0,0-1 0,1-2 0,1 0 0,0-2 0,2 0 0,0-2 0,0 0 0,2-2 0,0 0 0,2-2 0,0 0 0,2 0 0,0-2 0,2 0 0,0-1 0,2-1 0,1 0 0,1-1 0,1 0 0,1-1 0,2 0 0,1 0 0,1-1 0,1 0 0,2 0 0,1 0 0,1-1 0,1 1 0,2 0 0,1-1 0,1 1 0,1 0 0,2 0 0,1 0 0,1 1 0,1 0 0,2 0 0,1 1 0,1 0 0,1 1 0,1 0 0,2 1 0,0 1 0,2 0 0,0 2 0,2 0 0,0 0 0,2 2 0,0 0 0,2 2 0,0 0 0,0 2 0,2 0 0,0 2 0,1 0 0,1 2 0,0 1 0,1 1 0,0 1 0,1 1 0,0 2 0,0 1 0,1 1 0,0 1 0,0 2 0,0 1 0,1 1 0,-1 1 0,0 2 0,1 1 0,-1 1 0,0 1 0,0 2 0,0 1 0,-1 1 0,0 1 0,0 2 0,-1 1 0,0 1 0,-1 1 0,0 1 0,-1 2 0,-1 0 0,0 2 0,-2 0 0,0 2 0,0 0 0,-2 2 0,0 0 0,-2 2 0,0 0 0,-2 0 0,0 2 0,-2 0 0,0 1 0,-2 1 0,-1 0 0,-1 1 0,-1 0 0,-1 1 0,-2 0 0,-1 0 0,-1 1 0,-1 0 0,-2 0 0,-1 0 0,-1 1 0,-1-1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1T16:01:02.0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B09937F2-7A14-44A2-A130-6C1E87C53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2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797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56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5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4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130FA-8A03-4C11-A98B-CA65FEC41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9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E429F-24C9-4E5B-8CC4-4431F03E52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81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1F3A8-50E6-4FA0-BC0F-8B90D4533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29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04A53-3496-4BEE-9581-309D736DD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3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C6DDB-8AAD-4CDA-A229-A9C93E220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53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572CB-BBED-41DF-A7DE-B4DE0BEB5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86543-96CD-44A8-822E-33658BF70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662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BEBA2-BFBA-4134-A3F8-971CC6054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0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9" indent="0">
              <a:buNone/>
              <a:defRPr sz="2800"/>
            </a:lvl2pPr>
            <a:lvl3pPr marL="914318" indent="0">
              <a:buNone/>
              <a:defRPr sz="2400"/>
            </a:lvl3pPr>
            <a:lvl4pPr marL="1371477" indent="0">
              <a:buNone/>
              <a:defRPr sz="2000"/>
            </a:lvl4pPr>
            <a:lvl5pPr marL="1828637" indent="0">
              <a:buNone/>
              <a:defRPr sz="2000"/>
            </a:lvl5pPr>
            <a:lvl6pPr marL="2285797" indent="0">
              <a:buNone/>
              <a:defRPr sz="2000"/>
            </a:lvl6pPr>
            <a:lvl7pPr marL="2742956" indent="0">
              <a:buNone/>
              <a:defRPr sz="2000"/>
            </a:lvl7pPr>
            <a:lvl8pPr marL="3200115" indent="0">
              <a:buNone/>
              <a:defRPr sz="2000"/>
            </a:lvl8pPr>
            <a:lvl9pPr marL="365727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A72FC-EE13-4EC1-9CF4-E4DB2CD4FA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08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1D53F-9733-47EA-B717-AE236189D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16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718BE-438A-485A-B623-D8C571117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94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6" rIns="91432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6BBF00-2618-4021-9946-91E6065A2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5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1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3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76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4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5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nbcnews.com/news/us-news/know-harvard-professor-francesca-gino-tenure-revoked-data-fraud-invest-rcna209219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203200"/>
            <a:ext cx="8950325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Lecture 0 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Course Overview</a:t>
            </a:r>
            <a:endParaRPr lang="en-US" altLang="en-US" sz="3600" dirty="0">
              <a:solidFill>
                <a:srgbClr val="00206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4F4CE5-0C57-098E-0753-6F5503C2A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1</a:t>
            </a:fld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295FE-7942-374B-D622-BBBB82783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88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0" y="203200"/>
            <a:ext cx="9144000" cy="376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Arial" charset="0"/>
              </a:rPr>
              <a:t>Methods Review</a:t>
            </a:r>
            <a:endParaRPr lang="en-US" altLang="en-US" sz="66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>
                <a:latin typeface="Arial" charset="0"/>
              </a:rPr>
              <a:t>Limited to methods used in basic experimental psychology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latin typeface="Arial" charset="0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charset="0"/>
              </a:rPr>
              <a:t>Experiment vs. correlation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charset="0"/>
              </a:rPr>
              <a:t>IV, DV, factorial design, two-way interactions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US" altLang="en-US" sz="24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4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None of the following: 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	significance tests (e.g., t-test, ANOVA)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	regression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	modeling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80FDF2-6470-1D9A-49A9-31C020679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2</a:t>
            </a:fld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CBE2A3-219B-3600-499C-535992B21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203200"/>
            <a:ext cx="89503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Visual Perception </a:t>
            </a:r>
            <a:r>
              <a:rPr lang="en-US" dirty="0"/>
              <a:t>		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dirty="0">
              <a:solidFill>
                <a:srgbClr val="00206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002060"/>
              </a:solidFill>
              <a:latin typeface="Arial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645" y="1355130"/>
            <a:ext cx="314960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34966E-30BA-D075-F923-D9B63665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3</a:t>
            </a:fld>
            <a:endParaRPr lang="en-US" sz="2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FFE6-5BDB-B937-60D0-A1B4F2646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2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/>
          <a:lstStyle/>
          <a:p>
            <a:r>
              <a:rPr lang="en-US" sz="4800" dirty="0">
                <a:solidFill>
                  <a:schemeClr val="tx1"/>
                </a:solidFill>
              </a:rPr>
              <a:t>Visual Search</a:t>
            </a:r>
          </a:p>
        </p:txBody>
      </p:sp>
      <p:sp>
        <p:nvSpPr>
          <p:cNvPr id="34827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7AC2CB-99E7-C155-49F6-948BC6C22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4</a:t>
            </a:fld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2B6B1-55FA-A782-47BA-F5C1BF941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7FC42D-7781-8108-7A2F-C230ED2DE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200" y="1623965"/>
            <a:ext cx="2419796" cy="26511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D8565F7-B605-869F-44A3-43E54AC7F024}"/>
              </a:ext>
            </a:extLst>
          </p:cNvPr>
          <p:cNvGrpSpPr/>
          <p:nvPr/>
        </p:nvGrpSpPr>
        <p:grpSpPr>
          <a:xfrm>
            <a:off x="328248" y="1700775"/>
            <a:ext cx="5415105" cy="4061329"/>
            <a:chOff x="416647" y="2084825"/>
            <a:chExt cx="5415105" cy="406132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06E9C51-1CD5-377B-CBF2-0E1D4B5AC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6647" y="2084825"/>
              <a:ext cx="5415105" cy="4061329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39C1164-5E70-4D02-007A-5D7A82F84A77}"/>
                    </a:ext>
                  </a:extLst>
                </p14:cNvPr>
                <p14:cNvContentPartPr/>
                <p14:nvPr/>
              </p14:nvContentPartPr>
              <p14:xfrm>
                <a:off x="1036686" y="2600951"/>
                <a:ext cx="595080" cy="5950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39C1164-5E70-4D02-007A-5D7A82F84A7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27686" y="2591951"/>
                  <a:ext cx="612720" cy="61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C2B2868-807B-B8B7-39A8-921B149E70BB}"/>
                  </a:ext>
                </a:extLst>
              </p14:cNvPr>
              <p14:cNvContentPartPr/>
              <p14:nvPr/>
            </p14:nvContentPartPr>
            <p14:xfrm>
              <a:off x="9685551" y="513388"/>
              <a:ext cx="360" cy="3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C2B2868-807B-B8B7-39A8-921B149E70B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76551" y="504748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3399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29" y="3390"/>
            <a:ext cx="9144000" cy="665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Arial" charset="0"/>
              </a:rPr>
              <a:t>Selective Attention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050" y="1720957"/>
            <a:ext cx="3110805" cy="26562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85" y="1739180"/>
            <a:ext cx="3090481" cy="279453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D35AFA-51A2-4048-A6E4-705299015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5</a:t>
            </a:fld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43F29C-9952-F73E-F81E-50866246A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23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0" y="203200"/>
            <a:ext cx="8912225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Arial" charset="0"/>
              </a:rPr>
              <a:t>Divided Attention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8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3300"/>
                </a:solidFill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1431925"/>
            <a:ext cx="5426075" cy="404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C6693D-59CE-52B9-1AF2-BAFE90290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6</a:t>
            </a:fld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8BE64F-85DF-3AC5-C48B-6B7D549DD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0" y="203200"/>
            <a:ext cx="9144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Arial" charset="0"/>
              </a:rPr>
              <a:t>Recall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>
                <a:latin typeface="Arial" charset="0"/>
              </a:rPr>
              <a:t>Is it true that we never forget a flashbulb memory?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>
                <a:latin typeface="Arial" charset="0"/>
              </a:rPr>
              <a:t>Are Tip-of-the-Tongue feelings real?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96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96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	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72AD04-D1FB-B296-26C9-7296ACCF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7</a:t>
            </a:fld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FEA25-B2DE-8646-1F0D-C9C57F8DF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0" y="0"/>
            <a:ext cx="91440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Arial" charset="0"/>
              </a:rPr>
              <a:t>Face Recognition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Arial" charset="0"/>
              </a:rPr>
              <a:t>When is eyewitness memory reliable, if ever?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48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48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</p:txBody>
      </p:sp>
      <p:pic>
        <p:nvPicPr>
          <p:cNvPr id="3" name="Picture 2" descr="lineupbcopy"/>
          <p:cNvPicPr>
            <a:picLocks noChangeAspect="1" noChangeArrowheads="1"/>
          </p:cNvPicPr>
          <p:nvPr/>
        </p:nvPicPr>
        <p:blipFill>
          <a:blip r:embed="rId2" cstate="print"/>
          <a:srcRect l="8224" t="8334" r="5167" b="49994"/>
          <a:stretch>
            <a:fillRect/>
          </a:stretch>
        </p:blipFill>
        <p:spPr bwMode="auto">
          <a:xfrm>
            <a:off x="0" y="2044431"/>
            <a:ext cx="9011463" cy="276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1402B3-A0F2-662A-A94E-3F8E8CC8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8</a:t>
            </a:fld>
            <a:endParaRPr lang="en-US" sz="24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458ABF-F29F-BC58-90C8-4C9DCE04F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6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0" y="203200"/>
            <a:ext cx="9144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Arial" charset="0"/>
              </a:rPr>
              <a:t>Memory Expertise</a:t>
            </a:r>
          </a:p>
        </p:txBody>
      </p:sp>
      <p:pic>
        <p:nvPicPr>
          <p:cNvPr id="3" name="Picture 2" descr="https://mcgovern.mit.edu/sites/default/files/Unknown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70" y="1201510"/>
            <a:ext cx="7642595" cy="513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28693A-A4C4-0672-49F5-0006564EC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9</a:t>
            </a:fld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A9BD23-1B58-D0D3-CA49-5C6859394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72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0" y="203200"/>
            <a:ext cx="9144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Arial" charset="0"/>
              </a:rPr>
              <a:t>Learning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Arial" charset="0"/>
            </a:endParaRPr>
          </a:p>
          <a:p>
            <a:pPr>
              <a:buNone/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learning strategies are best? Which should be avoided?</a:t>
            </a:r>
          </a:p>
          <a:p>
            <a:pPr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When should you wait until the last night to study for a test? </a:t>
            </a:r>
          </a:p>
          <a:p>
            <a:pPr>
              <a:buNone/>
            </a:pPr>
            <a:endParaRPr lang="en-US" alt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 students have different “learning styles</a:t>
            </a:r>
            <a:r>
              <a:rPr lang="en-US" altLang="en-US" sz="2400" dirty="0">
                <a:latin typeface="Arial" charset="0"/>
              </a:rPr>
              <a:t>?”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charset="0"/>
              </a:rPr>
              <a:t>	If so, does it help if instruction is tailored to your style? </a:t>
            </a: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61D8A3-D4FE-DEBF-2386-40B4C543B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10</a:t>
            </a:fld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097F94-F6A6-1733-4913-EFEC28E8A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0" y="203200"/>
            <a:ext cx="9144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4400" dirty="0">
                <a:latin typeface="Arial" charset="0"/>
              </a:rPr>
              <a:t>False Memory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Can memories be repressed and then recovered?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Are flashbulb memories immune to forgetting?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C4F0A4-A691-A5AF-B418-00EBAA171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11</a:t>
            </a:fld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8838AF-DD49-E7CC-3114-F4B0F2C93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0" y="203200"/>
            <a:ext cx="9144000" cy="376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Arial" charset="0"/>
              </a:rPr>
              <a:t>Priming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charset="0"/>
              </a:rPr>
              <a:t>The replicability crisis…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66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charset="0"/>
                <a:hlinkClick r:id="rId2"/>
              </a:rPr>
              <a:t>https://www.nbcnews.com/news/us-news/know-harvard-professor-francesca-gino-tenure-revoked-data-fraud-invest-rcna209219</a:t>
            </a: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DC69CC-8BC3-233E-7AD9-158D037DE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12</a:t>
            </a:fld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B771AB-9FA1-18A4-5678-45EA4A7E3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55D68D-B0CF-A77A-4FFD-DCCC75844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19912"/>
            <a:ext cx="7990045" cy="211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856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193675" y="203200"/>
            <a:ext cx="89503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4800" dirty="0">
                <a:latin typeface="Arial" charset="0"/>
              </a:rPr>
              <a:t>Amnesia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“Right now, I’m wondering, have I done or said anything amiss?  You see, at this moment everything looks clear to me, but what happened just before?  That’s what worries me.  It’s like waking from a dream; I just don’t remember.”</a:t>
            </a:r>
            <a:endParaRPr lang="en-US" altLang="en-US" sz="2000" i="1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 (Milner, 1970)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3300"/>
                </a:solidFill>
                <a:latin typeface="Arial" charset="0"/>
              </a:rPr>
              <a:t>				</a:t>
            </a:r>
            <a:r>
              <a:rPr lang="en-US" altLang="en-US" sz="2000" b="1" dirty="0">
                <a:solidFill>
                  <a:srgbClr val="CC3300"/>
                </a:solidFill>
                <a:latin typeface="Arial" charset="0"/>
              </a:rPr>
              <a:t> </a:t>
            </a:r>
            <a:r>
              <a:rPr lang="en-US" altLang="en-US" sz="2000" dirty="0">
                <a:solidFill>
                  <a:srgbClr val="006600"/>
                </a:solidFill>
                <a:latin typeface="Arial" charset="0"/>
              </a:rPr>
              <a:t>Henry Gustav </a:t>
            </a:r>
            <a:r>
              <a:rPr lang="en-US" altLang="en-US" sz="2000" dirty="0" err="1">
                <a:solidFill>
                  <a:srgbClr val="006600"/>
                </a:solidFill>
                <a:latin typeface="Arial" charset="0"/>
              </a:rPr>
              <a:t>Molaison</a:t>
            </a:r>
            <a:r>
              <a:rPr lang="en-US" altLang="en-US" sz="2000" dirty="0">
                <a:solidFill>
                  <a:srgbClr val="006600"/>
                </a:solidFill>
                <a:latin typeface="Arial" charset="0"/>
              </a:rPr>
              <a:t> (1926-2008)</a:t>
            </a:r>
            <a:endParaRPr lang="en-US" altLang="en-US" sz="2000" dirty="0">
              <a:solidFill>
                <a:srgbClr val="A50021"/>
              </a:solidFill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	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</p:txBody>
      </p:sp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735" y="2699305"/>
            <a:ext cx="4224337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869AC-0EC9-C820-F228-923728424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13</a:t>
            </a:fld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6F972B-1D35-F936-3D27-65EBB1CF7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0" y="203200"/>
            <a:ext cx="9144000" cy="376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Arial" charset="0"/>
              </a:rPr>
              <a:t>Judgment</a:t>
            </a:r>
            <a:endParaRPr lang="en-US" altLang="en-US" sz="66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>
                <a:latin typeface="Arial" charset="0"/>
              </a:rPr>
              <a:t>Why do people buy lottery tickets, even if they know that they will likely lose money in the long run (unlike the stock market)?</a:t>
            </a: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8F7F99-62AD-020E-80AA-9A92967AF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14</a:t>
            </a:fld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B29CA0-11D5-6E21-047B-C93EE5516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164575"/>
            <a:ext cx="9144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End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sz="2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D62B9C-AAF8-B2B3-2073-9AA20F61C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86543-96CD-44A8-822E-33658BF70639}" type="slidenum">
              <a:rPr lang="en-US" sz="2400" smtClean="0"/>
              <a:pPr>
                <a:defRPr/>
              </a:pPr>
              <a:t>15</a:t>
            </a:fld>
            <a:endParaRPr lang="en-US" sz="24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CED0DB-4534-EFDC-7A0E-5614FE86D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72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7512</TotalTime>
  <Words>291</Words>
  <Application>Microsoft Office PowerPoint</Application>
  <PresentationFormat>Letter Paper (8.5x11 in)</PresentationFormat>
  <Paragraphs>167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Rohrer</dc:creator>
  <cp:lastModifiedBy>Doug Rohrer</cp:lastModifiedBy>
  <cp:revision>1949</cp:revision>
  <dcterms:created xsi:type="dcterms:W3CDTF">2001-03-07T20:29:22Z</dcterms:created>
  <dcterms:modified xsi:type="dcterms:W3CDTF">2025-08-21T16:10:58Z</dcterms:modified>
</cp:coreProperties>
</file>